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7" r:id="rId20"/>
    <p:sldId id="274" r:id="rId21"/>
    <p:sldId id="275" r:id="rId22"/>
    <p:sldId id="276"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63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2715E0E-7EBA-4FC4-A94E-6E238A895FA0}" type="datetimeFigureOut">
              <a:rPr lang="en-US"/>
              <a:pPr>
                <a:defRPr/>
              </a:pPr>
              <a:t>9/16/2013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D371A77-A586-4473-BDDC-A76C5CDD323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5EC66C7-F04F-4E15-9BFB-528899A5E2E4}" type="datetimeFigureOut">
              <a:rPr lang="en-US"/>
              <a:pPr>
                <a:defRPr/>
              </a:pPr>
              <a:t>9/16/2013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CDE291E-50FF-4ECA-A86A-71BDA1ED17D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36D1484-D386-493A-A924-673F96DD6382}" type="slidenum">
              <a:rPr lang="en-US"/>
              <a:pPr fontAlgn="base">
                <a:spcBef>
                  <a:spcPct val="0"/>
                </a:spcBef>
                <a:spcAft>
                  <a:spcPct val="0"/>
                </a:spcAft>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2158025-7E5D-416F-897E-BB97174D639F}" type="datetimeFigureOut">
              <a:rPr lang="en-US"/>
              <a:pPr>
                <a:defRPr/>
              </a:pPr>
              <a:t>9/16/2013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5223FA-3658-49AC-BEB8-2C171107369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B98DBC1-867F-469C-A99A-305CAB634EC1}" type="datetimeFigureOut">
              <a:rPr lang="en-US"/>
              <a:pPr>
                <a:defRPr/>
              </a:pPr>
              <a:t>9/16/2013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FDE7FCB-D099-4E78-91A2-BC7A38DC243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09F6ED2-1DC9-4CB1-ABAE-B9A66B9B3CE3}" type="datetimeFigureOut">
              <a:rPr lang="en-US"/>
              <a:pPr>
                <a:defRPr/>
              </a:pPr>
              <a:t>9/16/2013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A83E9F-461C-4E25-9C5A-A03358FF5E6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C145208-4D1A-42EF-8115-C124E3D6EF2E}" type="datetimeFigureOut">
              <a:rPr lang="en-US"/>
              <a:pPr>
                <a:defRPr/>
              </a:pPr>
              <a:t>9/16/2013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CDAA1B-E68B-4F16-A07F-DD21D289318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44056C9-ABDA-4192-8C74-75ED56612CFF}" type="datetimeFigureOut">
              <a:rPr lang="en-US"/>
              <a:pPr>
                <a:defRPr/>
              </a:pPr>
              <a:t>9/16/2013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1B01A6-FD84-414C-99A3-F37E110FEB0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C114D01-E61C-467F-9F80-BA7484EA42A2}" type="datetimeFigureOut">
              <a:rPr lang="en-US"/>
              <a:pPr>
                <a:defRPr/>
              </a:pPr>
              <a:t>9/16/2013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651EC0A-08C8-467C-8A7F-5D4B9BF78C4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93DC60A-3821-4082-84C6-18590BB7F3E1}" type="datetimeFigureOut">
              <a:rPr lang="en-US"/>
              <a:pPr>
                <a:defRPr/>
              </a:pPr>
              <a:t>9/16/2013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A745156-89DB-40AA-B2D6-8AF0F8E59D9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7E740E3-4516-4E32-BCE0-85BFBD79AFBA}" type="datetimeFigureOut">
              <a:rPr lang="en-US"/>
              <a:pPr>
                <a:defRPr/>
              </a:pPr>
              <a:t>9/16/2013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626296A-E74F-45F7-AF80-B7B0099FB1D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1566295-562C-4AC5-AD6E-004BEF4BF8B1}" type="datetimeFigureOut">
              <a:rPr lang="en-US"/>
              <a:pPr>
                <a:defRPr/>
              </a:pPr>
              <a:t>9/16/2013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554D1F7-F8E9-48C4-B6D2-01CED0DB723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1E88630-9E06-4B03-A6A2-6DC0B11D7D94}" type="datetimeFigureOut">
              <a:rPr lang="en-US"/>
              <a:pPr>
                <a:defRPr/>
              </a:pPr>
              <a:t>9/16/2013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5DB9936-C208-47BB-9574-ACF16F0A35C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C880F2-DF9A-457F-B1C4-97F2A8293456}" type="datetimeFigureOut">
              <a:rPr lang="en-US"/>
              <a:pPr>
                <a:defRPr/>
              </a:pPr>
              <a:t>9/16/2013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FA4359-9FA2-4983-9248-7D2266E6597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75DB8C9B-03CC-4856-9470-268F86D749D1}" type="datetimeFigureOut">
              <a:rPr lang="en-US"/>
              <a:pPr>
                <a:defRPr/>
              </a:pPr>
              <a:t>9/16/2013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1344E159-6779-40EB-9763-52DA8E88102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smtClean="0"/>
              <a:t>Founding the 13 Colonies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descr="http://web.scott.k12.va.us/martha2/images/Jamestown%20Fort.jpg"/>
          <p:cNvPicPr>
            <a:picLocks noChangeAspect="1" noChangeArrowheads="1"/>
          </p:cNvPicPr>
          <p:nvPr/>
        </p:nvPicPr>
        <p:blipFill>
          <a:blip r:embed="rId2"/>
          <a:srcRect/>
          <a:stretch>
            <a:fillRect/>
          </a:stretch>
        </p:blipFill>
        <p:spPr bwMode="auto">
          <a:xfrm>
            <a:off x="685800" y="381000"/>
            <a:ext cx="8077200" cy="4645025"/>
          </a:xfrm>
          <a:prstGeom prst="rect">
            <a:avLst/>
          </a:prstGeom>
          <a:noFill/>
          <a:ln w="9525">
            <a:noFill/>
            <a:miter lim="800000"/>
            <a:headEnd/>
            <a:tailEnd/>
          </a:ln>
        </p:spPr>
      </p:pic>
      <p:sp>
        <p:nvSpPr>
          <p:cNvPr id="24578" name="TextBox 2"/>
          <p:cNvSpPr txBox="1">
            <a:spLocks noChangeArrowheads="1"/>
          </p:cNvSpPr>
          <p:nvPr/>
        </p:nvSpPr>
        <p:spPr bwMode="auto">
          <a:xfrm>
            <a:off x="838200" y="5181600"/>
            <a:ext cx="7848600" cy="584200"/>
          </a:xfrm>
          <a:prstGeom prst="rect">
            <a:avLst/>
          </a:prstGeom>
          <a:noFill/>
          <a:ln w="9525">
            <a:noFill/>
            <a:miter lim="800000"/>
            <a:headEnd/>
            <a:tailEnd/>
          </a:ln>
        </p:spPr>
        <p:txBody>
          <a:bodyPr>
            <a:spAutoFit/>
          </a:bodyPr>
          <a:lstStyle/>
          <a:p>
            <a:r>
              <a:rPr lang="en-US" sz="3200">
                <a:latin typeface="Calibri" pitchFamily="34" charset="0"/>
              </a:rPr>
              <a:t>What were the threats the colonists faced?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ctrTitle"/>
          </p:nvPr>
        </p:nvSpPr>
        <p:spPr>
          <a:xfrm>
            <a:off x="685800" y="533400"/>
            <a:ext cx="7772400" cy="1470025"/>
          </a:xfrm>
        </p:spPr>
        <p:txBody>
          <a:bodyPr/>
          <a:lstStyle/>
          <a:p>
            <a:r>
              <a:rPr lang="en-US" smtClean="0"/>
              <a:t>Maryland </a:t>
            </a:r>
          </a:p>
        </p:txBody>
      </p:sp>
      <p:sp>
        <p:nvSpPr>
          <p:cNvPr id="3" name="Subtitle 2"/>
          <p:cNvSpPr>
            <a:spLocks noGrp="1"/>
          </p:cNvSpPr>
          <p:nvPr>
            <p:ph type="subTitle" idx="1"/>
          </p:nvPr>
        </p:nvSpPr>
        <p:spPr>
          <a:xfrm>
            <a:off x="838200" y="1752600"/>
            <a:ext cx="6934200" cy="3886200"/>
          </a:xfrm>
        </p:spPr>
        <p:txBody>
          <a:bodyPr/>
          <a:lstStyle/>
          <a:p>
            <a:pPr algn="l">
              <a:buFont typeface="Arial" charset="0"/>
              <a:buChar char="•"/>
            </a:pPr>
            <a:r>
              <a:rPr lang="en-US" smtClean="0">
                <a:solidFill>
                  <a:schemeClr val="tx1"/>
                </a:solidFill>
              </a:rPr>
              <a:t> King Charles granted land to Calvert in 1632</a:t>
            </a:r>
          </a:p>
          <a:p>
            <a:pPr algn="l">
              <a:buFont typeface="Arial" charset="0"/>
              <a:buChar char="•"/>
            </a:pPr>
            <a:r>
              <a:rPr lang="en-US" smtClean="0">
                <a:solidFill>
                  <a:schemeClr val="tx1"/>
                </a:solidFill>
              </a:rPr>
              <a:t> </a:t>
            </a:r>
            <a:r>
              <a:rPr lang="en-US" b="1" smtClean="0">
                <a:solidFill>
                  <a:schemeClr val="tx1"/>
                </a:solidFill>
              </a:rPr>
              <a:t>proprietary colony:</a:t>
            </a:r>
          </a:p>
          <a:p>
            <a:pPr lvl="1" algn="l"/>
            <a:r>
              <a:rPr lang="en-US" smtClean="0">
                <a:solidFill>
                  <a:schemeClr val="tx1"/>
                </a:solidFill>
              </a:rPr>
              <a:t>a colony owned by an individual</a:t>
            </a:r>
          </a:p>
          <a:p>
            <a:pPr algn="l">
              <a:buFont typeface="Arial" charset="0"/>
              <a:buChar char="•"/>
            </a:pPr>
            <a:r>
              <a:rPr lang="en-US" smtClean="0">
                <a:solidFill>
                  <a:schemeClr val="tx1"/>
                </a:solidFill>
              </a:rPr>
              <a:t> religious toleration in the colony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ctrTitle"/>
          </p:nvPr>
        </p:nvSpPr>
        <p:spPr>
          <a:xfrm>
            <a:off x="685800" y="457200"/>
            <a:ext cx="7772400" cy="1470025"/>
          </a:xfrm>
        </p:spPr>
        <p:txBody>
          <a:bodyPr/>
          <a:lstStyle/>
          <a:p>
            <a:r>
              <a:rPr lang="en-US" smtClean="0"/>
              <a:t>Plymouth Colony -</a:t>
            </a:r>
            <a:br>
              <a:rPr lang="en-US" smtClean="0"/>
            </a:br>
            <a:r>
              <a:rPr lang="en-US" smtClean="0"/>
              <a:t>1620</a:t>
            </a:r>
          </a:p>
        </p:txBody>
      </p:sp>
      <p:sp>
        <p:nvSpPr>
          <p:cNvPr id="3" name="Subtitle 2"/>
          <p:cNvSpPr>
            <a:spLocks noGrp="1"/>
          </p:cNvSpPr>
          <p:nvPr>
            <p:ph type="subTitle" idx="1"/>
          </p:nvPr>
        </p:nvSpPr>
        <p:spPr>
          <a:xfrm>
            <a:off x="609600" y="2514600"/>
            <a:ext cx="8001000" cy="4343400"/>
          </a:xfrm>
        </p:spPr>
        <p:txBody>
          <a:bodyPr/>
          <a:lstStyle/>
          <a:p>
            <a:pPr algn="l">
              <a:buFont typeface="Arial" charset="0"/>
              <a:buChar char="•"/>
            </a:pPr>
            <a:r>
              <a:rPr lang="en-US" smtClean="0">
                <a:solidFill>
                  <a:schemeClr val="tx1"/>
                </a:solidFill>
              </a:rPr>
              <a:t> Puritans (from England) known as Separatists left for America became known as Pilgrims </a:t>
            </a:r>
          </a:p>
          <a:p>
            <a:pPr algn="l">
              <a:buFont typeface="Arial" charset="0"/>
              <a:buChar char="•"/>
            </a:pPr>
            <a:r>
              <a:rPr lang="en-US" smtClean="0">
                <a:solidFill>
                  <a:schemeClr val="tx1"/>
                </a:solidFill>
              </a:rPr>
              <a:t> signed the </a:t>
            </a:r>
            <a:r>
              <a:rPr lang="en-US" b="1" smtClean="0">
                <a:solidFill>
                  <a:schemeClr val="tx1"/>
                </a:solidFill>
              </a:rPr>
              <a:t>Mayflower Compact: </a:t>
            </a:r>
            <a:endParaRPr lang="en-US" smtClean="0">
              <a:solidFill>
                <a:schemeClr val="tx1"/>
              </a:solidFill>
            </a:endParaRPr>
          </a:p>
          <a:p>
            <a:pPr lvl="1" algn="l"/>
            <a:r>
              <a:rPr lang="en-US" smtClean="0">
                <a:solidFill>
                  <a:schemeClr val="tx1"/>
                </a:solidFill>
              </a:rPr>
              <a:t>written framework of government for the colony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2" descr="http://upload.wikimedia.org/wikipedia/commons/thumb/a/a8/Plymouth_Colony_map.svg/609px-Plymouth_Colony_map.svg.png"/>
          <p:cNvPicPr>
            <a:picLocks noChangeAspect="1" noChangeArrowheads="1"/>
          </p:cNvPicPr>
          <p:nvPr/>
        </p:nvPicPr>
        <p:blipFill>
          <a:blip r:embed="rId2"/>
          <a:srcRect/>
          <a:stretch>
            <a:fillRect/>
          </a:stretch>
        </p:blipFill>
        <p:spPr bwMode="auto">
          <a:xfrm>
            <a:off x="1066800" y="457200"/>
            <a:ext cx="7416800" cy="594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ctrTitle"/>
          </p:nvPr>
        </p:nvSpPr>
        <p:spPr>
          <a:xfrm>
            <a:off x="762000" y="381000"/>
            <a:ext cx="7772400" cy="1470025"/>
          </a:xfrm>
        </p:spPr>
        <p:txBody>
          <a:bodyPr/>
          <a:lstStyle/>
          <a:p>
            <a:r>
              <a:rPr lang="en-US" smtClean="0"/>
              <a:t>Mayflower Compact</a:t>
            </a:r>
          </a:p>
        </p:txBody>
      </p:sp>
      <p:sp>
        <p:nvSpPr>
          <p:cNvPr id="3" name="Subtitle 2"/>
          <p:cNvSpPr>
            <a:spLocks noGrp="1"/>
          </p:cNvSpPr>
          <p:nvPr>
            <p:ph type="subTitle" idx="1"/>
          </p:nvPr>
        </p:nvSpPr>
        <p:spPr>
          <a:xfrm>
            <a:off x="685800" y="1905000"/>
            <a:ext cx="7924800" cy="4648200"/>
          </a:xfrm>
        </p:spPr>
        <p:txBody>
          <a:bodyPr rtlCol="0">
            <a:normAutofit fontScale="77500" lnSpcReduction="20000"/>
          </a:bodyPr>
          <a:lstStyle/>
          <a:p>
            <a:pPr algn="l" fontAlgn="auto">
              <a:spcAft>
                <a:spcPts val="0"/>
              </a:spcAft>
              <a:buFont typeface="Arial" pitchFamily="34" charset="0"/>
              <a:buNone/>
              <a:defRPr/>
            </a:pPr>
            <a:r>
              <a:rPr lang="en-US" dirty="0" smtClean="0">
                <a:solidFill>
                  <a:schemeClr val="tx1"/>
                </a:solidFill>
              </a:rPr>
              <a:t>“We whose names are underwritten…having undertaken, for the glory of God, and advancement of the  Christian faith, and </a:t>
            </a:r>
            <a:r>
              <a:rPr lang="en-US" dirty="0" err="1" smtClean="0">
                <a:solidFill>
                  <a:schemeClr val="tx1"/>
                </a:solidFill>
              </a:rPr>
              <a:t>honour</a:t>
            </a:r>
            <a:r>
              <a:rPr lang="en-US" dirty="0" smtClean="0">
                <a:solidFill>
                  <a:schemeClr val="tx1"/>
                </a:solidFill>
              </a:rPr>
              <a:t> of our king and country, a voyage to plant the first colony in the northern parts of Virginia; do by these presents solemnly and mutually in the presence of God, and one another, covenant and combine our selves together into a civil body politick, for our better ordering and preservation and furtherance of the ends aforesaid; and by virtue hereof to enact, constitute, and frame such just and equal laws, ordinances, acts, constitutions, and offices, from time to time, as shall be thought most meet and convenient for the general good of the colony, unto which we promise all dues submission and obedience.”</a:t>
            </a:r>
          </a:p>
          <a:p>
            <a:pPr algn="r" fontAlgn="auto">
              <a:spcAft>
                <a:spcPts val="0"/>
              </a:spcAft>
              <a:buFont typeface="Arial" pitchFamily="34" charset="0"/>
              <a:buNone/>
              <a:defRPr/>
            </a:pPr>
            <a:r>
              <a:rPr lang="en-US" dirty="0" smtClean="0">
                <a:solidFill>
                  <a:schemeClr val="tx1"/>
                </a:solidFill>
              </a:rPr>
              <a:t>- from the </a:t>
            </a:r>
            <a:r>
              <a:rPr lang="en-US" i="1" dirty="0" smtClean="0">
                <a:solidFill>
                  <a:schemeClr val="tx1"/>
                </a:solidFill>
              </a:rPr>
              <a:t>Mayflower Compact</a:t>
            </a:r>
            <a:r>
              <a:rPr lang="en-US" dirty="0" smtClean="0">
                <a:solidFill>
                  <a:schemeClr val="tx1"/>
                </a:solidFill>
              </a:rPr>
              <a:t>, 1620</a:t>
            </a:r>
          </a:p>
          <a:p>
            <a:pPr algn="r" fontAlgn="auto">
              <a:spcAft>
                <a:spcPts val="0"/>
              </a:spcAft>
              <a:buFont typeface="Arial" pitchFamily="34" charset="0"/>
              <a:buNone/>
              <a:defRPr/>
            </a:pPr>
            <a:endParaRPr lang="en-US"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ctrTitle"/>
          </p:nvPr>
        </p:nvSpPr>
        <p:spPr>
          <a:xfrm>
            <a:off x="685800" y="457200"/>
            <a:ext cx="7772400" cy="1470025"/>
          </a:xfrm>
        </p:spPr>
        <p:txBody>
          <a:bodyPr/>
          <a:lstStyle/>
          <a:p>
            <a:r>
              <a:rPr lang="en-US" smtClean="0"/>
              <a:t>Massachusetts Bay Colony -</a:t>
            </a:r>
            <a:br>
              <a:rPr lang="en-US" smtClean="0"/>
            </a:br>
            <a:r>
              <a:rPr lang="en-US" smtClean="0"/>
              <a:t>1630</a:t>
            </a:r>
          </a:p>
        </p:txBody>
      </p:sp>
      <p:sp>
        <p:nvSpPr>
          <p:cNvPr id="3" name="Subtitle 2"/>
          <p:cNvSpPr>
            <a:spLocks noGrp="1"/>
          </p:cNvSpPr>
          <p:nvPr>
            <p:ph type="subTitle" idx="1"/>
          </p:nvPr>
        </p:nvSpPr>
        <p:spPr>
          <a:xfrm>
            <a:off x="609600" y="1905000"/>
            <a:ext cx="8001000" cy="4648200"/>
          </a:xfrm>
        </p:spPr>
        <p:txBody>
          <a:bodyPr rtlCol="0">
            <a:normAutofit lnSpcReduction="10000"/>
          </a:bodyPr>
          <a:lstStyle/>
          <a:p>
            <a:pPr algn="l" fontAlgn="auto">
              <a:spcAft>
                <a:spcPts val="0"/>
              </a:spcAft>
              <a:buFont typeface="Arial" pitchFamily="34" charset="0"/>
              <a:buChar char="•"/>
              <a:defRPr/>
            </a:pPr>
            <a:r>
              <a:rPr lang="en-US" dirty="0">
                <a:solidFill>
                  <a:schemeClr val="tx1"/>
                </a:solidFill>
              </a:rPr>
              <a:t> </a:t>
            </a:r>
            <a:r>
              <a:rPr lang="en-US" dirty="0" smtClean="0">
                <a:solidFill>
                  <a:schemeClr val="tx1"/>
                </a:solidFill>
              </a:rPr>
              <a:t>religious persecution increased </a:t>
            </a:r>
          </a:p>
          <a:p>
            <a:pPr algn="l" fontAlgn="auto">
              <a:spcAft>
                <a:spcPts val="0"/>
              </a:spcAft>
              <a:buFont typeface="Arial" pitchFamily="34" charset="0"/>
              <a:buChar char="•"/>
              <a:defRPr/>
            </a:pPr>
            <a:r>
              <a:rPr lang="en-US" dirty="0">
                <a:solidFill>
                  <a:schemeClr val="tx1"/>
                </a:solidFill>
              </a:rPr>
              <a:t> </a:t>
            </a:r>
            <a:r>
              <a:rPr lang="en-US" dirty="0" smtClean="0">
                <a:solidFill>
                  <a:schemeClr val="tx1"/>
                </a:solidFill>
              </a:rPr>
              <a:t>John Winthrop encouraged Puritans to leave for a ‘better’ world </a:t>
            </a:r>
          </a:p>
          <a:p>
            <a:pPr algn="l" fontAlgn="auto">
              <a:spcAft>
                <a:spcPts val="0"/>
              </a:spcAft>
              <a:buFont typeface="Arial" pitchFamily="34" charset="0"/>
              <a:buChar char="•"/>
              <a:defRPr/>
            </a:pPr>
            <a:r>
              <a:rPr lang="en-US" dirty="0" smtClean="0">
                <a:solidFill>
                  <a:schemeClr val="tx1"/>
                </a:solidFill>
              </a:rPr>
              <a:t> 1634 - 20,000 Puritans arrived in New England </a:t>
            </a:r>
          </a:p>
          <a:p>
            <a:pPr algn="l" fontAlgn="auto">
              <a:spcAft>
                <a:spcPts val="0"/>
              </a:spcAft>
              <a:buFont typeface="Arial" pitchFamily="34" charset="0"/>
              <a:buChar char="•"/>
              <a:defRPr/>
            </a:pPr>
            <a:r>
              <a:rPr lang="en-US" dirty="0">
                <a:solidFill>
                  <a:schemeClr val="tx1"/>
                </a:solidFill>
              </a:rPr>
              <a:t> </a:t>
            </a:r>
            <a:r>
              <a:rPr lang="en-US" dirty="0" smtClean="0">
                <a:solidFill>
                  <a:schemeClr val="tx1"/>
                </a:solidFill>
              </a:rPr>
              <a:t>General Court was established</a:t>
            </a:r>
          </a:p>
          <a:p>
            <a:pPr lvl="1" algn="l" fontAlgn="auto">
              <a:spcAft>
                <a:spcPts val="0"/>
              </a:spcAft>
              <a:buFont typeface="Arial" pitchFamily="34" charset="0"/>
              <a:buChar char="•"/>
              <a:defRPr/>
            </a:pPr>
            <a:r>
              <a:rPr lang="en-US" dirty="0">
                <a:solidFill>
                  <a:schemeClr val="tx1"/>
                </a:solidFill>
              </a:rPr>
              <a:t> </a:t>
            </a:r>
            <a:r>
              <a:rPr lang="en-US" dirty="0" smtClean="0">
                <a:solidFill>
                  <a:schemeClr val="tx1"/>
                </a:solidFill>
              </a:rPr>
              <a:t>John Winthrop first governor </a:t>
            </a:r>
          </a:p>
          <a:p>
            <a:pPr lvl="1" algn="l" fontAlgn="auto">
              <a:spcAft>
                <a:spcPts val="0"/>
              </a:spcAft>
              <a:buFont typeface="Arial" pitchFamily="34" charset="0"/>
              <a:buChar char="•"/>
              <a:defRPr/>
            </a:pPr>
            <a:r>
              <a:rPr lang="en-US" dirty="0">
                <a:solidFill>
                  <a:schemeClr val="tx1"/>
                </a:solidFill>
              </a:rPr>
              <a:t> </a:t>
            </a:r>
            <a:r>
              <a:rPr lang="en-US" dirty="0" smtClean="0">
                <a:solidFill>
                  <a:schemeClr val="tx1"/>
                </a:solidFill>
              </a:rPr>
              <a:t>didn’t tolerate other religions in New England = found of new colonies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ctrTitle"/>
          </p:nvPr>
        </p:nvSpPr>
        <p:spPr>
          <a:xfrm>
            <a:off x="685800" y="533400"/>
            <a:ext cx="7772400" cy="1470025"/>
          </a:xfrm>
        </p:spPr>
        <p:txBody>
          <a:bodyPr/>
          <a:lstStyle/>
          <a:p>
            <a:r>
              <a:rPr lang="en-US" smtClean="0"/>
              <a:t>Rhode Island - 1636</a:t>
            </a:r>
          </a:p>
        </p:txBody>
      </p:sp>
      <p:sp>
        <p:nvSpPr>
          <p:cNvPr id="3" name="Subtitle 2"/>
          <p:cNvSpPr>
            <a:spLocks noGrp="1"/>
          </p:cNvSpPr>
          <p:nvPr>
            <p:ph type="subTitle" idx="1"/>
          </p:nvPr>
        </p:nvSpPr>
        <p:spPr>
          <a:xfrm>
            <a:off x="762000" y="1828800"/>
            <a:ext cx="7543800" cy="4495800"/>
          </a:xfrm>
        </p:spPr>
        <p:txBody>
          <a:bodyPr/>
          <a:lstStyle/>
          <a:p>
            <a:pPr algn="l">
              <a:buFont typeface="Arial" charset="0"/>
              <a:buChar char="•"/>
            </a:pPr>
            <a:r>
              <a:rPr lang="en-US" smtClean="0">
                <a:solidFill>
                  <a:schemeClr val="tx1"/>
                </a:solidFill>
              </a:rPr>
              <a:t> Roger Williams </a:t>
            </a:r>
          </a:p>
          <a:p>
            <a:pPr lvl="1" algn="l">
              <a:buFont typeface="Arial" charset="0"/>
              <a:buChar char="•"/>
            </a:pPr>
            <a:r>
              <a:rPr lang="en-US" smtClean="0">
                <a:solidFill>
                  <a:schemeClr val="tx1"/>
                </a:solidFill>
              </a:rPr>
              <a:t> founder, banished from Mass Bay</a:t>
            </a:r>
          </a:p>
          <a:p>
            <a:pPr lvl="1" algn="l">
              <a:buFont typeface="Arial" charset="0"/>
              <a:buChar char="•"/>
            </a:pPr>
            <a:r>
              <a:rPr lang="en-US" smtClean="0">
                <a:solidFill>
                  <a:schemeClr val="tx1"/>
                </a:solidFill>
              </a:rPr>
              <a:t> refuge colony</a:t>
            </a:r>
          </a:p>
          <a:p>
            <a:pPr lvl="1" algn="l">
              <a:buFont typeface="Arial" charset="0"/>
              <a:buChar char="•"/>
            </a:pPr>
            <a:r>
              <a:rPr lang="en-US" smtClean="0">
                <a:solidFill>
                  <a:schemeClr val="tx1"/>
                </a:solidFill>
              </a:rPr>
              <a:t> Puritans were corrupted for staying with the Anglican Church</a:t>
            </a:r>
          </a:p>
          <a:p>
            <a:pPr lvl="1" algn="l">
              <a:buFont typeface="Arial" charset="0"/>
              <a:buChar char="•"/>
            </a:pPr>
            <a:r>
              <a:rPr lang="en-US" smtClean="0">
                <a:solidFill>
                  <a:schemeClr val="tx1"/>
                </a:solidFill>
              </a:rPr>
              <a:t> King had no right to take land from Native Americans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ctrTitle"/>
          </p:nvPr>
        </p:nvSpPr>
        <p:spPr>
          <a:xfrm>
            <a:off x="685800" y="381000"/>
            <a:ext cx="7772400" cy="1470025"/>
          </a:xfrm>
        </p:spPr>
        <p:txBody>
          <a:bodyPr/>
          <a:lstStyle/>
          <a:p>
            <a:r>
              <a:rPr lang="en-US" smtClean="0"/>
              <a:t>New England Expands</a:t>
            </a:r>
          </a:p>
        </p:txBody>
      </p:sp>
      <p:sp>
        <p:nvSpPr>
          <p:cNvPr id="3" name="Subtitle 2"/>
          <p:cNvSpPr>
            <a:spLocks noGrp="1"/>
          </p:cNvSpPr>
          <p:nvPr>
            <p:ph type="subTitle" idx="1"/>
          </p:nvPr>
        </p:nvSpPr>
        <p:spPr>
          <a:xfrm>
            <a:off x="685800" y="1752600"/>
            <a:ext cx="7772400" cy="4495800"/>
          </a:xfrm>
        </p:spPr>
        <p:txBody>
          <a:bodyPr/>
          <a:lstStyle/>
          <a:p>
            <a:pPr algn="l">
              <a:buFont typeface="Arial" charset="0"/>
              <a:buChar char="•"/>
            </a:pPr>
            <a:r>
              <a:rPr lang="en-US" smtClean="0">
                <a:solidFill>
                  <a:schemeClr val="tx1"/>
                </a:solidFill>
              </a:rPr>
              <a:t> Connecticut – 1636	</a:t>
            </a:r>
          </a:p>
          <a:p>
            <a:pPr lvl="1" algn="l">
              <a:buFont typeface="Arial" charset="0"/>
              <a:buChar char="•"/>
            </a:pPr>
            <a:r>
              <a:rPr lang="en-US" smtClean="0">
                <a:solidFill>
                  <a:schemeClr val="tx1"/>
                </a:solidFill>
              </a:rPr>
              <a:t> Rev. Thomas Hooker was frustrated with the General Court</a:t>
            </a:r>
          </a:p>
          <a:p>
            <a:pPr lvl="1" algn="l">
              <a:buFont typeface="Arial" charset="0"/>
              <a:buChar char="•"/>
            </a:pPr>
            <a:r>
              <a:rPr lang="en-US" smtClean="0">
                <a:solidFill>
                  <a:schemeClr val="tx1"/>
                </a:solidFill>
              </a:rPr>
              <a:t> created his own laws: </a:t>
            </a:r>
            <a:r>
              <a:rPr lang="en-US" b="1" smtClean="0">
                <a:solidFill>
                  <a:schemeClr val="tx1"/>
                </a:solidFill>
              </a:rPr>
              <a:t>Fundamental Orders of Connecticut</a:t>
            </a:r>
            <a:endParaRPr lang="en-US" smtClean="0">
              <a:solidFill>
                <a:schemeClr val="tx1"/>
              </a:solidFill>
            </a:endParaRPr>
          </a:p>
          <a:p>
            <a:pPr algn="l">
              <a:buFont typeface="Arial" charset="0"/>
              <a:buChar char="•"/>
            </a:pPr>
            <a:r>
              <a:rPr lang="en-US" smtClean="0">
                <a:solidFill>
                  <a:schemeClr val="tx1"/>
                </a:solidFill>
              </a:rPr>
              <a:t> New Hampshire – 1679</a:t>
            </a:r>
          </a:p>
          <a:p>
            <a:pPr lvl="1" algn="l">
              <a:buFont typeface="Arial" charset="0"/>
              <a:buChar char="•"/>
            </a:pPr>
            <a:r>
              <a:rPr lang="en-US" smtClean="0">
                <a:solidFill>
                  <a:schemeClr val="tx1"/>
                </a:solidFill>
              </a:rPr>
              <a:t> was part of Mass Bay colony until it was granted a royal colony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ctrTitle"/>
          </p:nvPr>
        </p:nvSpPr>
        <p:spPr>
          <a:xfrm>
            <a:off x="685800" y="609600"/>
            <a:ext cx="7772400" cy="1470025"/>
          </a:xfrm>
        </p:spPr>
        <p:txBody>
          <a:bodyPr/>
          <a:lstStyle/>
          <a:p>
            <a:r>
              <a:rPr lang="en-US" smtClean="0"/>
              <a:t>England’s Civil War</a:t>
            </a:r>
          </a:p>
        </p:txBody>
      </p:sp>
      <p:sp>
        <p:nvSpPr>
          <p:cNvPr id="3" name="Subtitle 2"/>
          <p:cNvSpPr>
            <a:spLocks noGrp="1"/>
          </p:cNvSpPr>
          <p:nvPr>
            <p:ph type="subTitle" idx="1"/>
          </p:nvPr>
        </p:nvSpPr>
        <p:spPr>
          <a:xfrm>
            <a:off x="838200" y="2133600"/>
            <a:ext cx="7543800" cy="4114800"/>
          </a:xfrm>
        </p:spPr>
        <p:txBody>
          <a:bodyPr/>
          <a:lstStyle/>
          <a:p>
            <a:pPr algn="l">
              <a:buFont typeface="Arial" charset="0"/>
              <a:buChar char="•"/>
            </a:pPr>
            <a:r>
              <a:rPr lang="en-US" smtClean="0">
                <a:solidFill>
                  <a:schemeClr val="tx1"/>
                </a:solidFill>
              </a:rPr>
              <a:t> struggle between monarch and Parliament</a:t>
            </a:r>
          </a:p>
          <a:p>
            <a:pPr algn="l">
              <a:buFont typeface="Arial" charset="0"/>
              <a:buChar char="•"/>
            </a:pPr>
            <a:r>
              <a:rPr lang="en-US" smtClean="0">
                <a:solidFill>
                  <a:schemeClr val="tx1"/>
                </a:solidFill>
              </a:rPr>
              <a:t> Charles II becomes king </a:t>
            </a:r>
          </a:p>
          <a:p>
            <a:pPr lvl="1" algn="l">
              <a:buFont typeface="Arial" charset="0"/>
              <a:buChar char="•"/>
            </a:pPr>
            <a:r>
              <a:rPr lang="en-US" smtClean="0">
                <a:solidFill>
                  <a:schemeClr val="tx1"/>
                </a:solidFill>
              </a:rPr>
              <a:t> begins colonization again in America </a:t>
            </a:r>
          </a:p>
          <a:p>
            <a:pPr algn="l">
              <a:buFont typeface="Arial" charset="0"/>
              <a:buChar char="•"/>
            </a:pPr>
            <a:r>
              <a:rPr lang="en-US" smtClean="0">
                <a:solidFill>
                  <a:schemeClr val="tx1"/>
                </a:solidFill>
              </a:rPr>
              <a:t> Charles II over throws Netherlands and takes control of their land in America</a:t>
            </a:r>
          </a:p>
          <a:p>
            <a:pPr lvl="1" algn="l">
              <a:buFont typeface="Arial" charset="0"/>
              <a:buChar char="•"/>
            </a:pPr>
            <a:r>
              <a:rPr lang="en-US" smtClean="0">
                <a:solidFill>
                  <a:schemeClr val="tx1"/>
                </a:solidFill>
              </a:rPr>
              <a:t> England and Netherlands were commercial rivals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4" descr="http://www.zyra.org.uk/europe-political-map.jpg"/>
          <p:cNvPicPr>
            <a:picLocks noChangeAspect="1" noChangeArrowheads="1"/>
          </p:cNvPicPr>
          <p:nvPr/>
        </p:nvPicPr>
        <p:blipFill>
          <a:blip r:embed="rId2"/>
          <a:srcRect/>
          <a:stretch>
            <a:fillRect/>
          </a:stretch>
        </p:blipFill>
        <p:spPr bwMode="auto">
          <a:xfrm>
            <a:off x="1143000" y="152400"/>
            <a:ext cx="7143750" cy="6467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a:xfrm>
            <a:off x="685800" y="457200"/>
            <a:ext cx="7772400" cy="1470025"/>
          </a:xfrm>
        </p:spPr>
        <p:txBody>
          <a:bodyPr/>
          <a:lstStyle/>
          <a:p>
            <a:r>
              <a:rPr lang="en-US" smtClean="0"/>
              <a:t>Pope</a:t>
            </a:r>
          </a:p>
        </p:txBody>
      </p:sp>
      <p:sp>
        <p:nvSpPr>
          <p:cNvPr id="3" name="Subtitle 2"/>
          <p:cNvSpPr>
            <a:spLocks noGrp="1"/>
          </p:cNvSpPr>
          <p:nvPr>
            <p:ph type="subTitle" idx="1"/>
          </p:nvPr>
        </p:nvSpPr>
        <p:spPr>
          <a:xfrm>
            <a:off x="381000" y="1752600"/>
            <a:ext cx="6400800" cy="1752600"/>
          </a:xfrm>
        </p:spPr>
        <p:txBody>
          <a:bodyPr rtlCol="0">
            <a:normAutofit/>
          </a:bodyPr>
          <a:lstStyle/>
          <a:p>
            <a:pPr algn="l" fontAlgn="auto">
              <a:spcAft>
                <a:spcPts val="0"/>
              </a:spcAft>
              <a:buFont typeface="Arial" pitchFamily="34" charset="0"/>
              <a:buChar char="•"/>
              <a:defRPr/>
            </a:pPr>
            <a:r>
              <a:rPr lang="en-US" dirty="0" smtClean="0">
                <a:solidFill>
                  <a:schemeClr val="tx1"/>
                </a:solidFill>
              </a:rPr>
              <a:t> religious leader of Catholic Church</a:t>
            </a:r>
          </a:p>
          <a:p>
            <a:pPr algn="l" fontAlgn="auto">
              <a:spcAft>
                <a:spcPts val="0"/>
              </a:spcAft>
              <a:buFont typeface="Arial" pitchFamily="34" charset="0"/>
              <a:buChar char="•"/>
              <a:defRPr/>
            </a:pPr>
            <a:r>
              <a:rPr lang="en-US" dirty="0" smtClean="0">
                <a:solidFill>
                  <a:schemeClr val="tx1"/>
                </a:solidFill>
              </a:rPr>
              <a:t> resides in Rome in the Vatican </a:t>
            </a:r>
          </a:p>
          <a:p>
            <a:pPr algn="l" fontAlgn="auto">
              <a:spcAft>
                <a:spcPts val="0"/>
              </a:spcAft>
              <a:buFont typeface="Arial" pitchFamily="34" charset="0"/>
              <a:buChar char="•"/>
              <a:defRPr/>
            </a:pPr>
            <a:r>
              <a:rPr lang="en-US" dirty="0" smtClean="0">
                <a:solidFill>
                  <a:schemeClr val="tx1"/>
                </a:solidFill>
              </a:rPr>
              <a:t> must be elected to office</a:t>
            </a:r>
          </a:p>
          <a:p>
            <a:pPr fontAlgn="auto">
              <a:spcAft>
                <a:spcPts val="0"/>
              </a:spcAft>
              <a:buFont typeface="Arial" pitchFamily="34" charset="0"/>
              <a:buNone/>
              <a:defRPr/>
            </a:pPr>
            <a:endParaRPr lang="en-US" dirty="0"/>
          </a:p>
        </p:txBody>
      </p:sp>
      <p:pic>
        <p:nvPicPr>
          <p:cNvPr id="16387" name="Picture 2" descr="http://upload.wikimedia.org/wikipedia/commons/d/d5/Pope_Francis_in_March_2013.jpg"/>
          <p:cNvPicPr>
            <a:picLocks noChangeAspect="1" noChangeArrowheads="1"/>
          </p:cNvPicPr>
          <p:nvPr/>
        </p:nvPicPr>
        <p:blipFill>
          <a:blip r:embed="rId2"/>
          <a:srcRect/>
          <a:stretch>
            <a:fillRect/>
          </a:stretch>
        </p:blipFill>
        <p:spPr bwMode="auto">
          <a:xfrm>
            <a:off x="5467350" y="3181350"/>
            <a:ext cx="3676650" cy="3676650"/>
          </a:xfrm>
          <a:prstGeom prst="rect">
            <a:avLst/>
          </a:prstGeom>
          <a:noFill/>
          <a:ln w="9525">
            <a:noFill/>
            <a:miter lim="800000"/>
            <a:headEnd/>
            <a:tailEnd/>
          </a:ln>
        </p:spPr>
      </p:pic>
      <p:sp>
        <p:nvSpPr>
          <p:cNvPr id="16388" name="TextBox 4"/>
          <p:cNvSpPr txBox="1">
            <a:spLocks noChangeArrowheads="1"/>
          </p:cNvSpPr>
          <p:nvPr/>
        </p:nvSpPr>
        <p:spPr bwMode="auto">
          <a:xfrm>
            <a:off x="3505200" y="6172200"/>
            <a:ext cx="2667000" cy="400050"/>
          </a:xfrm>
          <a:prstGeom prst="rect">
            <a:avLst/>
          </a:prstGeom>
          <a:noFill/>
          <a:ln w="9525">
            <a:noFill/>
            <a:miter lim="800000"/>
            <a:headEnd/>
            <a:tailEnd/>
          </a:ln>
        </p:spPr>
        <p:txBody>
          <a:bodyPr>
            <a:spAutoFit/>
          </a:bodyPr>
          <a:lstStyle/>
          <a:p>
            <a:r>
              <a:rPr lang="en-US" sz="2000">
                <a:latin typeface="Calibri" pitchFamily="34" charset="0"/>
              </a:rPr>
              <a:t>Pope Francis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ctrTitle"/>
          </p:nvPr>
        </p:nvSpPr>
        <p:spPr>
          <a:xfrm>
            <a:off x="685800" y="533400"/>
            <a:ext cx="7772400" cy="1470025"/>
          </a:xfrm>
        </p:spPr>
        <p:txBody>
          <a:bodyPr/>
          <a:lstStyle/>
          <a:p>
            <a:r>
              <a:rPr lang="en-US" smtClean="0"/>
              <a:t>New Colonies </a:t>
            </a:r>
          </a:p>
        </p:txBody>
      </p:sp>
      <p:sp>
        <p:nvSpPr>
          <p:cNvPr id="3" name="Subtitle 2"/>
          <p:cNvSpPr>
            <a:spLocks noGrp="1"/>
          </p:cNvSpPr>
          <p:nvPr>
            <p:ph type="subTitle" idx="1"/>
          </p:nvPr>
        </p:nvSpPr>
        <p:spPr>
          <a:xfrm>
            <a:off x="838200" y="1905000"/>
            <a:ext cx="7467600" cy="4267200"/>
          </a:xfrm>
        </p:spPr>
        <p:txBody>
          <a:bodyPr/>
          <a:lstStyle/>
          <a:p>
            <a:pPr algn="l">
              <a:buFont typeface="Arial" charset="0"/>
              <a:buChar char="•"/>
            </a:pPr>
            <a:r>
              <a:rPr lang="en-US" smtClean="0">
                <a:solidFill>
                  <a:schemeClr val="tx1"/>
                </a:solidFill>
              </a:rPr>
              <a:t> Carolinas – 1663</a:t>
            </a:r>
          </a:p>
          <a:p>
            <a:pPr lvl="1" algn="l">
              <a:buFont typeface="Arial" charset="0"/>
              <a:buChar char="•"/>
            </a:pPr>
            <a:r>
              <a:rPr lang="en-US" smtClean="0">
                <a:solidFill>
                  <a:schemeClr val="tx1"/>
                </a:solidFill>
              </a:rPr>
              <a:t> investment for Charles </a:t>
            </a:r>
          </a:p>
          <a:p>
            <a:pPr lvl="1" algn="l">
              <a:buFont typeface="Arial" charset="0"/>
              <a:buChar char="•"/>
            </a:pPr>
            <a:r>
              <a:rPr lang="en-US" smtClean="0">
                <a:solidFill>
                  <a:schemeClr val="tx1"/>
                </a:solidFill>
              </a:rPr>
              <a:t> </a:t>
            </a:r>
            <a:r>
              <a:rPr lang="en-US" i="1" smtClean="0">
                <a:solidFill>
                  <a:schemeClr val="tx1"/>
                </a:solidFill>
              </a:rPr>
              <a:t>Carolina</a:t>
            </a:r>
            <a:r>
              <a:rPr lang="en-US" smtClean="0">
                <a:solidFill>
                  <a:schemeClr val="tx1"/>
                </a:solidFill>
              </a:rPr>
              <a:t> – means Charles in Latin</a:t>
            </a:r>
            <a:endParaRPr lang="en-US" i="1" smtClean="0">
              <a:solidFill>
                <a:schemeClr val="tx1"/>
              </a:solidFill>
            </a:endParaRPr>
          </a:p>
          <a:p>
            <a:pPr algn="l"/>
            <a:endParaRPr lang="en-US" smtClean="0">
              <a:solidFill>
                <a:schemeClr val="tx1"/>
              </a:solidFill>
            </a:endParaRPr>
          </a:p>
          <a:p>
            <a:pPr algn="l">
              <a:buFont typeface="Arial" charset="0"/>
              <a:buChar char="•"/>
            </a:pPr>
            <a:r>
              <a:rPr lang="en-US" smtClean="0">
                <a:solidFill>
                  <a:schemeClr val="tx1"/>
                </a:solidFill>
              </a:rPr>
              <a:t> New York and New Jersey – 1664</a:t>
            </a:r>
          </a:p>
          <a:p>
            <a:pPr lvl="1" algn="l">
              <a:buFont typeface="Arial" charset="0"/>
              <a:buChar char="•"/>
            </a:pPr>
            <a:r>
              <a:rPr lang="en-US" smtClean="0">
                <a:solidFill>
                  <a:schemeClr val="tx1"/>
                </a:solidFill>
              </a:rPr>
              <a:t> James, Duke of York established the colonies</a:t>
            </a:r>
          </a:p>
          <a:p>
            <a:pPr lvl="1" algn="l">
              <a:buFont typeface="Arial" charset="0"/>
              <a:buChar char="•"/>
            </a:pPr>
            <a:r>
              <a:rPr lang="en-US" smtClean="0">
                <a:solidFill>
                  <a:schemeClr val="tx1"/>
                </a:solidFill>
              </a:rPr>
              <a:t> NJ: offered religious freedom, land, and legislative opportunity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838200"/>
            <a:ext cx="7467600" cy="5410200"/>
          </a:xfrm>
        </p:spPr>
        <p:txBody>
          <a:bodyPr/>
          <a:lstStyle/>
          <a:p>
            <a:pPr algn="l">
              <a:buFont typeface="Arial" charset="0"/>
              <a:buChar char="•"/>
            </a:pPr>
            <a:r>
              <a:rPr lang="en-US" smtClean="0">
                <a:solidFill>
                  <a:schemeClr val="tx1"/>
                </a:solidFill>
              </a:rPr>
              <a:t> Pennsylvania – 1681 </a:t>
            </a:r>
          </a:p>
          <a:p>
            <a:pPr lvl="1" algn="l">
              <a:buFont typeface="Arial" charset="0"/>
              <a:buChar char="•"/>
            </a:pPr>
            <a:r>
              <a:rPr lang="en-US" smtClean="0">
                <a:solidFill>
                  <a:schemeClr val="tx1"/>
                </a:solidFill>
              </a:rPr>
              <a:t> William Penn: Quaker</a:t>
            </a:r>
          </a:p>
          <a:p>
            <a:pPr lvl="1" algn="l">
              <a:buFont typeface="Arial" charset="0"/>
              <a:buChar char="•"/>
            </a:pPr>
            <a:r>
              <a:rPr lang="en-US" smtClean="0">
                <a:solidFill>
                  <a:schemeClr val="tx1"/>
                </a:solidFill>
              </a:rPr>
              <a:t> believed in religious tolerance </a:t>
            </a:r>
          </a:p>
          <a:p>
            <a:pPr algn="l">
              <a:buFont typeface="Arial" charset="0"/>
              <a:buChar char="•"/>
            </a:pPr>
            <a:r>
              <a:rPr lang="en-US" smtClean="0">
                <a:solidFill>
                  <a:schemeClr val="tx1"/>
                </a:solidFill>
              </a:rPr>
              <a:t> Delaware – 1684</a:t>
            </a:r>
          </a:p>
          <a:p>
            <a:pPr lvl="1" algn="l">
              <a:buFont typeface="Arial" charset="0"/>
              <a:buChar char="•"/>
            </a:pPr>
            <a:r>
              <a:rPr lang="en-US" smtClean="0">
                <a:solidFill>
                  <a:schemeClr val="tx1"/>
                </a:solidFill>
              </a:rPr>
              <a:t> religious tolerance expanded from William’s territory </a:t>
            </a:r>
          </a:p>
          <a:p>
            <a:pPr algn="l">
              <a:buFont typeface="Arial" charset="0"/>
              <a:buChar char="•"/>
            </a:pPr>
            <a:r>
              <a:rPr lang="en-US" smtClean="0">
                <a:solidFill>
                  <a:schemeClr val="tx1"/>
                </a:solidFill>
              </a:rPr>
              <a:t> Georgia – 1732</a:t>
            </a:r>
          </a:p>
          <a:p>
            <a:pPr lvl="1" algn="l">
              <a:buFont typeface="Arial" charset="0"/>
              <a:buChar char="•"/>
            </a:pPr>
            <a:r>
              <a:rPr lang="en-US" smtClean="0">
                <a:solidFill>
                  <a:schemeClr val="tx1"/>
                </a:solidFill>
              </a:rPr>
              <a:t> James Oglethorpe</a:t>
            </a:r>
          </a:p>
          <a:p>
            <a:pPr lvl="1" algn="l">
              <a:buFont typeface="Arial" charset="0"/>
              <a:buChar char="•"/>
            </a:pPr>
            <a:r>
              <a:rPr lang="en-US" smtClean="0">
                <a:solidFill>
                  <a:schemeClr val="tx1"/>
                </a:solidFill>
              </a:rPr>
              <a:t> place for poor people to start new lives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linds(horizontal)">
                                      <p:cBhvr>
                                        <p:cTn id="29" dur="500"/>
                                        <p:tgtEl>
                                          <p:spTgt spid="3">
                                            <p:txEl>
                                              <p:pRg st="6" end="6"/>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Picture 2" descr="http://www.traditioninaction.org/History/HistImages/B001_13Colonies.jpg"/>
          <p:cNvPicPr>
            <a:picLocks noChangeAspect="1" noChangeArrowheads="1"/>
          </p:cNvPicPr>
          <p:nvPr/>
        </p:nvPicPr>
        <p:blipFill>
          <a:blip r:embed="rId2"/>
          <a:srcRect/>
          <a:stretch>
            <a:fillRect/>
          </a:stretch>
        </p:blipFill>
        <p:spPr bwMode="auto">
          <a:xfrm>
            <a:off x="1447800" y="300038"/>
            <a:ext cx="5943600" cy="6557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ctrTitle"/>
          </p:nvPr>
        </p:nvSpPr>
        <p:spPr>
          <a:xfrm>
            <a:off x="762000" y="457200"/>
            <a:ext cx="7772400" cy="1470025"/>
          </a:xfrm>
        </p:spPr>
        <p:txBody>
          <a:bodyPr/>
          <a:lstStyle/>
          <a:p>
            <a:r>
              <a:rPr lang="en-US" smtClean="0"/>
              <a:t>The Protestant Reformation</a:t>
            </a:r>
          </a:p>
        </p:txBody>
      </p:sp>
      <p:sp>
        <p:nvSpPr>
          <p:cNvPr id="17410" name="Subtitle 2"/>
          <p:cNvSpPr>
            <a:spLocks noGrp="1"/>
          </p:cNvSpPr>
          <p:nvPr>
            <p:ph type="subTitle" idx="1"/>
          </p:nvPr>
        </p:nvSpPr>
        <p:spPr>
          <a:xfrm>
            <a:off x="838200" y="1905000"/>
            <a:ext cx="7543800" cy="3733800"/>
          </a:xfrm>
        </p:spPr>
        <p:txBody>
          <a:bodyPr/>
          <a:lstStyle/>
          <a:p>
            <a:pPr algn="l">
              <a:buFont typeface="Arial" charset="0"/>
              <a:buChar char="•"/>
            </a:pPr>
            <a:r>
              <a:rPr lang="en-US" smtClean="0">
                <a:solidFill>
                  <a:schemeClr val="tx1"/>
                </a:solidFill>
              </a:rPr>
              <a:t> 1500s = turmoil in Europe with Catholic Church</a:t>
            </a:r>
          </a:p>
          <a:p>
            <a:pPr algn="l">
              <a:buFont typeface="Arial" charset="0"/>
              <a:buChar char="•"/>
            </a:pPr>
            <a:r>
              <a:rPr lang="en-US" smtClean="0">
                <a:solidFill>
                  <a:schemeClr val="tx1"/>
                </a:solidFill>
              </a:rPr>
              <a:t> Martin Luther</a:t>
            </a:r>
          </a:p>
          <a:p>
            <a:pPr lvl="1" algn="l">
              <a:buFont typeface="Arial" charset="0"/>
              <a:buChar char="•"/>
            </a:pPr>
            <a:r>
              <a:rPr lang="en-US" smtClean="0">
                <a:solidFill>
                  <a:schemeClr val="tx1"/>
                </a:solidFill>
              </a:rPr>
              <a:t> questioned the church and their views </a:t>
            </a:r>
          </a:p>
          <a:p>
            <a:pPr lvl="1" algn="l">
              <a:buFont typeface="Arial" charset="0"/>
              <a:buChar char="•"/>
            </a:pPr>
            <a:r>
              <a:rPr lang="en-US" smtClean="0">
                <a:solidFill>
                  <a:schemeClr val="tx1"/>
                </a:solidFill>
              </a:rPr>
              <a:t> started The Protestant Reformation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ctrTitle"/>
          </p:nvPr>
        </p:nvSpPr>
        <p:spPr>
          <a:xfrm>
            <a:off x="685800" y="457200"/>
            <a:ext cx="7772400" cy="1470025"/>
          </a:xfrm>
        </p:spPr>
        <p:txBody>
          <a:bodyPr/>
          <a:lstStyle/>
          <a:p>
            <a:r>
              <a:rPr lang="en-US" smtClean="0"/>
              <a:t>Martin Luther </a:t>
            </a:r>
          </a:p>
        </p:txBody>
      </p:sp>
      <p:sp>
        <p:nvSpPr>
          <p:cNvPr id="3" name="Subtitle 2"/>
          <p:cNvSpPr>
            <a:spLocks noGrp="1"/>
          </p:cNvSpPr>
          <p:nvPr>
            <p:ph type="subTitle" idx="1"/>
          </p:nvPr>
        </p:nvSpPr>
        <p:spPr>
          <a:xfrm>
            <a:off x="762000" y="1905000"/>
            <a:ext cx="5257800" cy="4419600"/>
          </a:xfrm>
        </p:spPr>
        <p:txBody>
          <a:bodyPr rtlCol="0">
            <a:normAutofit/>
          </a:bodyPr>
          <a:lstStyle/>
          <a:p>
            <a:pPr algn="l" fontAlgn="auto">
              <a:spcAft>
                <a:spcPts val="0"/>
              </a:spcAft>
              <a:buFont typeface="Arial" pitchFamily="34" charset="0"/>
              <a:buChar char="•"/>
              <a:defRPr/>
            </a:pPr>
            <a:r>
              <a:rPr lang="en-US" dirty="0" smtClean="0">
                <a:solidFill>
                  <a:schemeClr val="tx1"/>
                </a:solidFill>
              </a:rPr>
              <a:t> German monk: part of the church</a:t>
            </a:r>
          </a:p>
          <a:p>
            <a:pPr algn="l" fontAlgn="auto">
              <a:spcAft>
                <a:spcPts val="0"/>
              </a:spcAft>
              <a:buFont typeface="Arial" pitchFamily="34" charset="0"/>
              <a:buChar char="•"/>
              <a:defRPr/>
            </a:pPr>
            <a:r>
              <a:rPr lang="en-US" dirty="0" smtClean="0">
                <a:solidFill>
                  <a:schemeClr val="tx1"/>
                </a:solidFill>
              </a:rPr>
              <a:t>disagreed with church rules</a:t>
            </a:r>
          </a:p>
          <a:p>
            <a:pPr algn="l" fontAlgn="auto">
              <a:spcAft>
                <a:spcPts val="0"/>
              </a:spcAft>
              <a:buFont typeface="Arial" pitchFamily="34" charset="0"/>
              <a:buChar char="•"/>
              <a:defRPr/>
            </a:pPr>
            <a:r>
              <a:rPr lang="en-US" dirty="0" smtClean="0">
                <a:solidFill>
                  <a:schemeClr val="tx1"/>
                </a:solidFill>
              </a:rPr>
              <a:t> author of </a:t>
            </a:r>
            <a:r>
              <a:rPr lang="en-US" u="sng" dirty="0" smtClean="0">
                <a:solidFill>
                  <a:schemeClr val="tx1"/>
                </a:solidFill>
              </a:rPr>
              <a:t>95 Theses</a:t>
            </a:r>
          </a:p>
          <a:p>
            <a:pPr lvl="1" algn="l" fontAlgn="auto">
              <a:spcAft>
                <a:spcPts val="0"/>
              </a:spcAft>
              <a:buFont typeface="Arial" pitchFamily="34" charset="0"/>
              <a:buChar char="•"/>
              <a:defRPr/>
            </a:pPr>
            <a:r>
              <a:rPr lang="en-US" dirty="0" smtClean="0">
                <a:solidFill>
                  <a:schemeClr val="tx1"/>
                </a:solidFill>
              </a:rPr>
              <a:t> explains the wrongs of church</a:t>
            </a:r>
          </a:p>
          <a:p>
            <a:pPr lvl="1" algn="l" fontAlgn="auto">
              <a:spcAft>
                <a:spcPts val="0"/>
              </a:spcAft>
              <a:buFont typeface="Arial" pitchFamily="34" charset="0"/>
              <a:buChar char="•"/>
              <a:defRPr/>
            </a:pPr>
            <a:r>
              <a:rPr lang="en-US" dirty="0" smtClean="0">
                <a:solidFill>
                  <a:schemeClr val="tx1"/>
                </a:solidFill>
              </a:rPr>
              <a:t> spreads new ideas on religion</a:t>
            </a:r>
          </a:p>
          <a:p>
            <a:pPr algn="l" fontAlgn="auto">
              <a:spcAft>
                <a:spcPts val="0"/>
              </a:spcAft>
              <a:buFont typeface="Arial" pitchFamily="34" charset="0"/>
              <a:buNone/>
              <a:defRPr/>
            </a:pPr>
            <a:endParaRPr lang="en-US" dirty="0"/>
          </a:p>
        </p:txBody>
      </p:sp>
      <p:pic>
        <p:nvPicPr>
          <p:cNvPr id="18435" name="Picture 2" descr="http://upload.wikimedia.org/wikipedia/commons/thumb/9/9a/Martin_Luther_by_Cranach-restoration.tif/lossy-page1-220px-Martin_Luther_by_Cranach-restoration.tif.jpg"/>
          <p:cNvPicPr>
            <a:picLocks noChangeAspect="1" noChangeArrowheads="1"/>
          </p:cNvPicPr>
          <p:nvPr/>
        </p:nvPicPr>
        <p:blipFill>
          <a:blip r:embed="rId2"/>
          <a:srcRect/>
          <a:stretch>
            <a:fillRect/>
          </a:stretch>
        </p:blipFill>
        <p:spPr bwMode="auto">
          <a:xfrm>
            <a:off x="6089650" y="3581400"/>
            <a:ext cx="3054350"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a:xfrm>
            <a:off x="685800" y="533400"/>
            <a:ext cx="7772400" cy="1470025"/>
          </a:xfrm>
        </p:spPr>
        <p:txBody>
          <a:bodyPr/>
          <a:lstStyle/>
          <a:p>
            <a:r>
              <a:rPr lang="en-US" smtClean="0"/>
              <a:t>Henry VIII</a:t>
            </a:r>
          </a:p>
        </p:txBody>
      </p:sp>
      <p:sp>
        <p:nvSpPr>
          <p:cNvPr id="19458" name="Subtitle 2"/>
          <p:cNvSpPr>
            <a:spLocks noGrp="1"/>
          </p:cNvSpPr>
          <p:nvPr>
            <p:ph type="subTitle" idx="1"/>
          </p:nvPr>
        </p:nvSpPr>
        <p:spPr>
          <a:xfrm>
            <a:off x="609600" y="1752600"/>
            <a:ext cx="6400800" cy="4572000"/>
          </a:xfrm>
        </p:spPr>
        <p:txBody>
          <a:bodyPr/>
          <a:lstStyle/>
          <a:p>
            <a:pPr algn="l">
              <a:buFont typeface="Arial" charset="0"/>
              <a:buChar char="•"/>
            </a:pPr>
            <a:r>
              <a:rPr lang="en-US" smtClean="0">
                <a:solidFill>
                  <a:schemeClr val="tx1"/>
                </a:solidFill>
              </a:rPr>
              <a:t> King of England</a:t>
            </a:r>
          </a:p>
          <a:p>
            <a:pPr lvl="1" algn="l">
              <a:buFont typeface="Arial" charset="0"/>
              <a:buChar char="•"/>
            </a:pPr>
            <a:r>
              <a:rPr lang="en-US" smtClean="0">
                <a:solidFill>
                  <a:schemeClr val="tx1"/>
                </a:solidFill>
              </a:rPr>
              <a:t> Catholic ruler until 1527</a:t>
            </a:r>
          </a:p>
          <a:p>
            <a:pPr algn="l">
              <a:buFont typeface="Arial" charset="0"/>
              <a:buChar char="•"/>
            </a:pPr>
            <a:r>
              <a:rPr lang="en-US" smtClean="0">
                <a:solidFill>
                  <a:schemeClr val="tx1"/>
                </a:solidFill>
              </a:rPr>
              <a:t> He wanted a divorce from Catherine of Aragon</a:t>
            </a:r>
          </a:p>
          <a:p>
            <a:pPr algn="l">
              <a:buFont typeface="Arial" charset="0"/>
              <a:buChar char="•"/>
            </a:pPr>
            <a:r>
              <a:rPr lang="en-US" smtClean="0">
                <a:solidFill>
                  <a:schemeClr val="tx1"/>
                </a:solidFill>
              </a:rPr>
              <a:t> Became the leader of the Anglican Church (Protestant) 1534</a:t>
            </a:r>
          </a:p>
          <a:p>
            <a:pPr lvl="1" algn="l">
              <a:buFont typeface="Arial" charset="0"/>
              <a:buChar char="•"/>
            </a:pPr>
            <a:r>
              <a:rPr lang="en-US" smtClean="0">
                <a:solidFill>
                  <a:schemeClr val="tx1"/>
                </a:solidFill>
              </a:rPr>
              <a:t> many rituals retained Catholic elements</a:t>
            </a:r>
          </a:p>
        </p:txBody>
      </p:sp>
      <p:pic>
        <p:nvPicPr>
          <p:cNvPr id="19459" name="Picture 2" descr="http://www.englishtap.com/library/history/images/henry_viii.jpg"/>
          <p:cNvPicPr>
            <a:picLocks noChangeAspect="1" noChangeArrowheads="1"/>
          </p:cNvPicPr>
          <p:nvPr/>
        </p:nvPicPr>
        <p:blipFill>
          <a:blip r:embed="rId2"/>
          <a:srcRect/>
          <a:stretch>
            <a:fillRect/>
          </a:stretch>
        </p:blipFill>
        <p:spPr bwMode="auto">
          <a:xfrm>
            <a:off x="6804025" y="3429000"/>
            <a:ext cx="2339975"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a:xfrm>
            <a:off x="685800" y="457200"/>
            <a:ext cx="7772400" cy="1470025"/>
          </a:xfrm>
        </p:spPr>
        <p:txBody>
          <a:bodyPr/>
          <a:lstStyle/>
          <a:p>
            <a:r>
              <a:rPr lang="en-US" smtClean="0"/>
              <a:t>Puritans</a:t>
            </a:r>
          </a:p>
        </p:txBody>
      </p:sp>
      <p:sp>
        <p:nvSpPr>
          <p:cNvPr id="3" name="Subtitle 2"/>
          <p:cNvSpPr>
            <a:spLocks noGrp="1"/>
          </p:cNvSpPr>
          <p:nvPr>
            <p:ph type="subTitle" idx="1"/>
          </p:nvPr>
        </p:nvSpPr>
        <p:spPr>
          <a:xfrm>
            <a:off x="685800" y="1905000"/>
            <a:ext cx="7086600" cy="4038600"/>
          </a:xfrm>
        </p:spPr>
        <p:txBody>
          <a:bodyPr/>
          <a:lstStyle/>
          <a:p>
            <a:pPr algn="l">
              <a:buFont typeface="Arial" charset="0"/>
              <a:buChar char="•"/>
            </a:pPr>
            <a:r>
              <a:rPr lang="en-US" smtClean="0">
                <a:solidFill>
                  <a:schemeClr val="tx1"/>
                </a:solidFill>
              </a:rPr>
              <a:t> “purify” the Anglican Church</a:t>
            </a:r>
          </a:p>
          <a:p>
            <a:pPr lvl="1" algn="l">
              <a:buFont typeface="Arial" charset="0"/>
              <a:buChar char="•"/>
            </a:pPr>
            <a:r>
              <a:rPr lang="en-US" smtClean="0">
                <a:solidFill>
                  <a:schemeClr val="tx1"/>
                </a:solidFill>
              </a:rPr>
              <a:t> rid it of Catholic elements</a:t>
            </a:r>
          </a:p>
          <a:p>
            <a:pPr lvl="1" algn="l">
              <a:buFont typeface="Arial" charset="0"/>
              <a:buChar char="•"/>
            </a:pPr>
            <a:r>
              <a:rPr lang="en-US" smtClean="0">
                <a:solidFill>
                  <a:schemeClr val="tx1"/>
                </a:solidFill>
              </a:rPr>
              <a:t> each congregation should elects its own leaders </a:t>
            </a:r>
          </a:p>
          <a:p>
            <a:pPr lvl="1" algn="l">
              <a:buFont typeface="Arial" charset="0"/>
              <a:buChar char="•"/>
            </a:pPr>
            <a:r>
              <a:rPr lang="en-US" smtClean="0">
                <a:solidFill>
                  <a:schemeClr val="tx1"/>
                </a:solidFill>
              </a:rPr>
              <a:t> suffered serious attacks from King James I</a:t>
            </a:r>
          </a:p>
          <a:p>
            <a:pPr lvl="1" algn="l">
              <a:buFont typeface="Arial" charset="0"/>
              <a:buChar char="•"/>
            </a:pPr>
            <a:r>
              <a:rPr lang="en-US" smtClean="0">
                <a:solidFill>
                  <a:schemeClr val="tx1"/>
                </a:solidFill>
              </a:rPr>
              <a:t> fled for religious freedom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ctrTitle"/>
          </p:nvPr>
        </p:nvSpPr>
        <p:spPr>
          <a:xfrm>
            <a:off x="685800" y="457200"/>
            <a:ext cx="7772400" cy="1470025"/>
          </a:xfrm>
        </p:spPr>
        <p:txBody>
          <a:bodyPr/>
          <a:lstStyle/>
          <a:p>
            <a:r>
              <a:rPr lang="en-US" smtClean="0"/>
              <a:t>Economic Changes</a:t>
            </a:r>
          </a:p>
        </p:txBody>
      </p:sp>
      <p:sp>
        <p:nvSpPr>
          <p:cNvPr id="3" name="Subtitle 2"/>
          <p:cNvSpPr>
            <a:spLocks noGrp="1"/>
          </p:cNvSpPr>
          <p:nvPr>
            <p:ph type="subTitle" idx="1"/>
          </p:nvPr>
        </p:nvSpPr>
        <p:spPr>
          <a:xfrm>
            <a:off x="838200" y="1828800"/>
            <a:ext cx="7086600" cy="4267200"/>
          </a:xfrm>
        </p:spPr>
        <p:txBody>
          <a:bodyPr rtlCol="0">
            <a:normAutofit lnSpcReduction="10000"/>
          </a:bodyPr>
          <a:lstStyle/>
          <a:p>
            <a:pPr algn="l" fontAlgn="auto">
              <a:spcAft>
                <a:spcPts val="0"/>
              </a:spcAft>
              <a:buFont typeface="Arial" pitchFamily="34" charset="0"/>
              <a:buChar char="•"/>
              <a:defRPr/>
            </a:pPr>
            <a:r>
              <a:rPr lang="en-US" dirty="0" smtClean="0">
                <a:solidFill>
                  <a:schemeClr val="tx1"/>
                </a:solidFill>
              </a:rPr>
              <a:t> population is booming, limited jobs</a:t>
            </a:r>
          </a:p>
          <a:p>
            <a:pPr algn="l" fontAlgn="auto">
              <a:spcAft>
                <a:spcPts val="0"/>
              </a:spcAft>
              <a:buFont typeface="Arial" pitchFamily="34" charset="0"/>
              <a:buChar char="•"/>
              <a:defRPr/>
            </a:pPr>
            <a:r>
              <a:rPr lang="en-US" dirty="0">
                <a:solidFill>
                  <a:schemeClr val="tx1"/>
                </a:solidFill>
              </a:rPr>
              <a:t> </a:t>
            </a:r>
            <a:r>
              <a:rPr lang="en-US" dirty="0" smtClean="0">
                <a:solidFill>
                  <a:schemeClr val="tx1"/>
                </a:solidFill>
              </a:rPr>
              <a:t>needed markets to sell wool </a:t>
            </a:r>
          </a:p>
          <a:p>
            <a:pPr algn="l" fontAlgn="auto">
              <a:spcAft>
                <a:spcPts val="0"/>
              </a:spcAft>
              <a:buFont typeface="Arial" pitchFamily="34" charset="0"/>
              <a:buChar char="•"/>
              <a:defRPr/>
            </a:pPr>
            <a:r>
              <a:rPr lang="en-US" dirty="0">
                <a:solidFill>
                  <a:schemeClr val="tx1"/>
                </a:solidFill>
              </a:rPr>
              <a:t> </a:t>
            </a:r>
            <a:r>
              <a:rPr lang="en-US" b="1" dirty="0" smtClean="0">
                <a:solidFill>
                  <a:schemeClr val="tx1"/>
                </a:solidFill>
              </a:rPr>
              <a:t>joint-stock companies</a:t>
            </a:r>
            <a:endParaRPr lang="en-US" dirty="0" smtClean="0">
              <a:solidFill>
                <a:schemeClr val="tx1"/>
              </a:solidFill>
            </a:endParaRPr>
          </a:p>
          <a:p>
            <a:pPr lvl="1" algn="l" fontAlgn="auto">
              <a:spcAft>
                <a:spcPts val="0"/>
              </a:spcAft>
              <a:buFont typeface="Arial" pitchFamily="34" charset="0"/>
              <a:buNone/>
              <a:defRPr/>
            </a:pPr>
            <a:r>
              <a:rPr lang="en-US" dirty="0" smtClean="0">
                <a:solidFill>
                  <a:schemeClr val="tx1"/>
                </a:solidFill>
              </a:rPr>
              <a:t>investors gathered their money for one investment for large projects</a:t>
            </a:r>
          </a:p>
          <a:p>
            <a:pPr algn="l" fontAlgn="auto">
              <a:spcAft>
                <a:spcPts val="0"/>
              </a:spcAft>
              <a:buFont typeface="Arial" pitchFamily="34" charset="0"/>
              <a:buChar char="•"/>
              <a:defRPr/>
            </a:pPr>
            <a:r>
              <a:rPr lang="en-US" dirty="0">
                <a:solidFill>
                  <a:schemeClr val="tx1"/>
                </a:solidFill>
              </a:rPr>
              <a:t> </a:t>
            </a:r>
            <a:r>
              <a:rPr lang="en-US" dirty="0" smtClean="0">
                <a:solidFill>
                  <a:schemeClr val="tx1"/>
                </a:solidFill>
              </a:rPr>
              <a:t>Roanoke Island </a:t>
            </a:r>
          </a:p>
          <a:p>
            <a:pPr lvl="1" algn="l" fontAlgn="auto">
              <a:spcAft>
                <a:spcPts val="0"/>
              </a:spcAft>
              <a:buFont typeface="Arial" pitchFamily="34" charset="0"/>
              <a:buChar char="•"/>
              <a:defRPr/>
            </a:pPr>
            <a:r>
              <a:rPr lang="en-US" dirty="0">
                <a:solidFill>
                  <a:schemeClr val="tx1"/>
                </a:solidFill>
              </a:rPr>
              <a:t> </a:t>
            </a:r>
            <a:r>
              <a:rPr lang="en-US" dirty="0" smtClean="0">
                <a:solidFill>
                  <a:schemeClr val="tx1"/>
                </a:solidFill>
              </a:rPr>
              <a:t>1585 = unsuccessful</a:t>
            </a:r>
          </a:p>
          <a:p>
            <a:pPr lvl="1" algn="l" fontAlgn="auto">
              <a:spcAft>
                <a:spcPts val="0"/>
              </a:spcAft>
              <a:buFont typeface="Arial" pitchFamily="34" charset="0"/>
              <a:buChar char="•"/>
              <a:defRPr/>
            </a:pPr>
            <a:r>
              <a:rPr lang="en-US" dirty="0">
                <a:solidFill>
                  <a:schemeClr val="tx1"/>
                </a:solidFill>
              </a:rPr>
              <a:t> </a:t>
            </a:r>
            <a:r>
              <a:rPr lang="en-US" dirty="0" smtClean="0">
                <a:solidFill>
                  <a:schemeClr val="tx1"/>
                </a:solidFill>
              </a:rPr>
              <a:t>1587 = no clue what happened</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linds(horizontal)">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ctrTitle"/>
          </p:nvPr>
        </p:nvSpPr>
        <p:spPr>
          <a:xfrm>
            <a:off x="685800" y="381000"/>
            <a:ext cx="7772400" cy="1470025"/>
          </a:xfrm>
        </p:spPr>
        <p:txBody>
          <a:bodyPr/>
          <a:lstStyle/>
          <a:p>
            <a:r>
              <a:rPr lang="en-US" smtClean="0"/>
              <a:t>Virginia Company</a:t>
            </a:r>
          </a:p>
        </p:txBody>
      </p:sp>
      <p:sp>
        <p:nvSpPr>
          <p:cNvPr id="3" name="Subtitle 2"/>
          <p:cNvSpPr>
            <a:spLocks noGrp="1"/>
          </p:cNvSpPr>
          <p:nvPr>
            <p:ph type="subTitle" idx="1"/>
          </p:nvPr>
        </p:nvSpPr>
        <p:spPr>
          <a:xfrm>
            <a:off x="609600" y="1828800"/>
            <a:ext cx="8077200" cy="4572000"/>
          </a:xfrm>
        </p:spPr>
        <p:txBody>
          <a:bodyPr/>
          <a:lstStyle/>
          <a:p>
            <a:pPr algn="l">
              <a:buFont typeface="Arial" charset="0"/>
              <a:buChar char="•"/>
            </a:pPr>
            <a:r>
              <a:rPr lang="en-US" smtClean="0">
                <a:solidFill>
                  <a:schemeClr val="tx1"/>
                </a:solidFill>
              </a:rPr>
              <a:t> rough voyage from England to Virginia</a:t>
            </a:r>
          </a:p>
          <a:p>
            <a:pPr algn="l">
              <a:buFont typeface="Arial" charset="0"/>
              <a:buChar char="•"/>
            </a:pPr>
            <a:r>
              <a:rPr lang="en-US" smtClean="0">
                <a:solidFill>
                  <a:schemeClr val="tx1"/>
                </a:solidFill>
              </a:rPr>
              <a:t> Jamestown – 1607</a:t>
            </a:r>
          </a:p>
          <a:p>
            <a:pPr lvl="1" algn="l">
              <a:buFont typeface="Arial" charset="0"/>
              <a:buChar char="•"/>
            </a:pPr>
            <a:r>
              <a:rPr lang="en-US" smtClean="0">
                <a:solidFill>
                  <a:schemeClr val="tx1"/>
                </a:solidFill>
              </a:rPr>
              <a:t> rough winter</a:t>
            </a:r>
          </a:p>
          <a:p>
            <a:pPr lvl="1" algn="l">
              <a:buFont typeface="Arial" charset="0"/>
              <a:buChar char="•"/>
            </a:pPr>
            <a:r>
              <a:rPr lang="en-US" smtClean="0">
                <a:solidFill>
                  <a:schemeClr val="tx1"/>
                </a:solidFill>
              </a:rPr>
              <a:t> needed to trade for food with Native Americans</a:t>
            </a:r>
          </a:p>
          <a:p>
            <a:pPr lvl="1" algn="l">
              <a:buFont typeface="Arial" charset="0"/>
              <a:buChar char="•"/>
            </a:pPr>
            <a:r>
              <a:rPr lang="en-US" smtClean="0">
                <a:solidFill>
                  <a:schemeClr val="tx1"/>
                </a:solidFill>
              </a:rPr>
              <a:t> tobacco saved the colony; attracted more Englishmen</a:t>
            </a:r>
          </a:p>
          <a:p>
            <a:pPr algn="l"/>
            <a:endParaRPr lang="en-US"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762000"/>
            <a:ext cx="6858000" cy="4876800"/>
          </a:xfrm>
        </p:spPr>
        <p:txBody>
          <a:bodyPr/>
          <a:lstStyle/>
          <a:p>
            <a:pPr algn="l">
              <a:buFont typeface="Arial" charset="0"/>
              <a:buChar char="•"/>
            </a:pPr>
            <a:r>
              <a:rPr lang="en-US" b="1" smtClean="0">
                <a:solidFill>
                  <a:schemeClr val="tx1"/>
                </a:solidFill>
              </a:rPr>
              <a:t> headright: </a:t>
            </a:r>
          </a:p>
          <a:p>
            <a:pPr lvl="1" algn="l"/>
            <a:r>
              <a:rPr lang="en-US" smtClean="0">
                <a:solidFill>
                  <a:schemeClr val="tx1"/>
                </a:solidFill>
              </a:rPr>
              <a:t>settlers who paid for their own voyage to Virginia received 50 acres of land; they received an additional 50 acres for each family member over the age of 15 and for each ‘servant’ they brought to Virginia</a:t>
            </a:r>
          </a:p>
          <a:p>
            <a:pPr algn="l">
              <a:buFont typeface="Arial" charset="0"/>
              <a:buChar char="•"/>
            </a:pPr>
            <a:r>
              <a:rPr lang="en-US" smtClean="0">
                <a:solidFill>
                  <a:schemeClr val="tx1"/>
                </a:solidFill>
              </a:rPr>
              <a:t> 1619</a:t>
            </a:r>
          </a:p>
          <a:p>
            <a:pPr lvl="1" algn="l">
              <a:buFont typeface="Arial" charset="0"/>
              <a:buChar char="•"/>
            </a:pPr>
            <a:r>
              <a:rPr lang="en-US" smtClean="0">
                <a:solidFill>
                  <a:schemeClr val="tx1"/>
                </a:solidFill>
              </a:rPr>
              <a:t> first 20 African men were traded</a:t>
            </a:r>
          </a:p>
          <a:p>
            <a:pPr lvl="1" algn="l">
              <a:buFont typeface="Arial" charset="0"/>
              <a:buChar char="•"/>
            </a:pPr>
            <a:r>
              <a:rPr lang="en-US" smtClean="0">
                <a:solidFill>
                  <a:schemeClr val="tx1"/>
                </a:solidFill>
              </a:rPr>
              <a:t> “Christian servants”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633</Words>
  <Application>Microsoft Office PowerPoint</Application>
  <PresentationFormat>On-screen Show (4:3)</PresentationFormat>
  <Paragraphs>103</Paragraphs>
  <Slides>22</Slides>
  <Notes>1</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22</vt:i4>
      </vt:variant>
    </vt:vector>
  </HeadingPairs>
  <TitlesOfParts>
    <vt:vector size="25" baseType="lpstr">
      <vt:lpstr>Calibri</vt:lpstr>
      <vt:lpstr>Arial</vt:lpstr>
      <vt:lpstr>Office Theme</vt:lpstr>
      <vt:lpstr>Founding the 13 Colonies </vt:lpstr>
      <vt:lpstr>Pope</vt:lpstr>
      <vt:lpstr>The Protestant Reformation</vt:lpstr>
      <vt:lpstr>Martin Luther </vt:lpstr>
      <vt:lpstr>Henry VIII</vt:lpstr>
      <vt:lpstr>Puritans</vt:lpstr>
      <vt:lpstr>Economic Changes</vt:lpstr>
      <vt:lpstr>Virginia Company</vt:lpstr>
      <vt:lpstr>Slide 9</vt:lpstr>
      <vt:lpstr>Slide 10</vt:lpstr>
      <vt:lpstr>Maryland </vt:lpstr>
      <vt:lpstr>Plymouth Colony - 1620</vt:lpstr>
      <vt:lpstr>Slide 13</vt:lpstr>
      <vt:lpstr>Mayflower Compact</vt:lpstr>
      <vt:lpstr>Massachusetts Bay Colony - 1630</vt:lpstr>
      <vt:lpstr>Rhode Island - 1636</vt:lpstr>
      <vt:lpstr>New England Expands</vt:lpstr>
      <vt:lpstr>England’s Civil War</vt:lpstr>
      <vt:lpstr>Slide 19</vt:lpstr>
      <vt:lpstr>New Colonies </vt:lpstr>
      <vt:lpstr>Slide 21</vt:lpstr>
      <vt:lpstr>Slide 22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Founding the 13 Colonies</dc:title>
  <dc:creator>Ashley</dc:creator>
  <cp:lastModifiedBy>Admin</cp:lastModifiedBy>
  <cp:revision>13</cp:revision>
  <dcterms:created xsi:type="dcterms:W3CDTF">2013-09-14T18:50:54Z</dcterms:created>
  <dcterms:modified xsi:type="dcterms:W3CDTF">2013-09-16T17:39:19Z</dcterms:modified>
</cp:coreProperties>
</file>