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5" r:id="rId3"/>
    <p:sldId id="258" r:id="rId4"/>
    <p:sldId id="266" r:id="rId5"/>
    <p:sldId id="267" r:id="rId6"/>
    <p:sldId id="268" r:id="rId7"/>
    <p:sldId id="269" r:id="rId8"/>
    <p:sldId id="264" r:id="rId9"/>
    <p:sldId id="275" r:id="rId10"/>
    <p:sldId id="257" r:id="rId11"/>
    <p:sldId id="261" r:id="rId12"/>
    <p:sldId id="271" r:id="rId13"/>
    <p:sldId id="260" r:id="rId14"/>
    <p:sldId id="259" r:id="rId15"/>
    <p:sldId id="272" r:id="rId16"/>
    <p:sldId id="26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B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0" autoAdjust="0"/>
    <p:restoredTop sz="94646" autoAdjust="0"/>
  </p:normalViewPr>
  <p:slideViewPr>
    <p:cSldViewPr>
      <p:cViewPr varScale="1">
        <p:scale>
          <a:sx n="75" d="100"/>
          <a:sy n="75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58A458-0C49-4D5E-818B-ABCB23B4C8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20E2F7-4705-48F4-BFF7-995C89D3A3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7F3D9E-0C48-4B91-8673-862903ADB1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AA421-BB11-4701-B6E3-A41A3CA0F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0CA0AB-C614-4F27-9172-9E2BC39687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48EF58-207B-4880-BABA-3EDD6AC8DB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7F9039-2693-465D-B17B-0A1B69E504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6B74ED-398A-4D27-8C89-683028B086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33BB58-5DC0-4495-A55B-6525DC9A45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5DB500-D194-4776-9229-A2B92A7876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4CDEAB-AC80-4F01-9C42-189BE934FE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823727F-8FDF-458E-8574-A59D2DAEA3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AD318C-4AF6-4895-B2F1-B6F573DA0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Problem Solving Strategies:</a:t>
            </a:r>
            <a:br>
              <a:rPr lang="en-US" smtClean="0"/>
            </a:br>
            <a:r>
              <a:rPr lang="en-US" smtClean="0"/>
              <a:t> Story Problems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an Equation or Inequality</a:t>
            </a:r>
          </a:p>
          <a:p>
            <a:pPr eaLnBrk="1" hangingPunct="1"/>
            <a:r>
              <a:rPr lang="en-US" smtClean="0"/>
              <a:t>Make a Table</a:t>
            </a:r>
          </a:p>
          <a:p>
            <a:pPr eaLnBrk="1" hangingPunct="1"/>
            <a:r>
              <a:rPr lang="en-US" smtClean="0"/>
              <a:t>Drawings and illustrations</a:t>
            </a:r>
          </a:p>
          <a:p>
            <a:pPr eaLnBrk="1" hangingPunct="1"/>
            <a:r>
              <a:rPr lang="en-US" smtClean="0"/>
              <a:t>Working Backwards  (try given answers)</a:t>
            </a:r>
          </a:p>
          <a:p>
            <a:pPr eaLnBrk="1" hangingPunct="1"/>
            <a:r>
              <a:rPr lang="en-US" smtClean="0"/>
              <a:t>Guess and Check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mtClean="0"/>
              <a:t>Choose a Strategy</a:t>
            </a:r>
            <a:br>
              <a:rPr lang="en-US" smtClean="0"/>
            </a:br>
            <a:r>
              <a:rPr lang="en-US" smtClean="0"/>
              <a:t> to Solve the Problem: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14400" lvl="1" indent="-457200" eaLnBrk="1" hangingPunct="1"/>
            <a:r>
              <a:rPr lang="en-US" sz="1800" dirty="0" smtClean="0"/>
              <a:t>John and 2 friends are going out for a pizza for lunch.  They split one pizza and 3 large drinks.  The pizza costs $14.00. After using a $7.00 gift certificate, </a:t>
            </a:r>
            <a:r>
              <a:rPr lang="en-US" sz="1800" dirty="0" smtClean="0"/>
              <a:t>they </a:t>
            </a:r>
            <a:r>
              <a:rPr lang="en-US" sz="1800" dirty="0" smtClean="0"/>
              <a:t>spend a total of $12.10.  </a:t>
            </a:r>
            <a:r>
              <a:rPr lang="en-US" sz="1800" b="1" dirty="0" smtClean="0"/>
              <a:t>What is the cost of one large drink.</a:t>
            </a:r>
          </a:p>
          <a:p>
            <a:pPr marL="914400" lvl="1" indent="-457200" eaLnBrk="1" hangingPunct="1"/>
            <a:endParaRPr lang="en-US" sz="1800" dirty="0" smtClean="0"/>
          </a:p>
          <a:p>
            <a:pPr marL="914400" lvl="1" indent="-457200" eaLnBrk="1" hangingPunct="1"/>
            <a:r>
              <a:rPr lang="en-US" dirty="0" smtClean="0"/>
              <a:t>3 drinks (John + 2 friends = 3)  = 3d</a:t>
            </a:r>
          </a:p>
          <a:p>
            <a:pPr marL="914400" lvl="1" indent="-457200" eaLnBrk="1" hangingPunct="1"/>
            <a:r>
              <a:rPr lang="en-US" dirty="0" smtClean="0"/>
              <a:t>1 pizza = 14:00</a:t>
            </a:r>
          </a:p>
          <a:p>
            <a:pPr marL="914400" lvl="1" indent="-457200" eaLnBrk="1" hangingPunct="1"/>
            <a:r>
              <a:rPr lang="en-US" dirty="0" smtClean="0"/>
              <a:t>Discount = -7.00</a:t>
            </a:r>
          </a:p>
          <a:p>
            <a:pPr marL="914400" lvl="1" indent="-457200" eaLnBrk="1" hangingPunct="1"/>
            <a:r>
              <a:rPr lang="en-US" dirty="0" smtClean="0"/>
              <a:t>Total = 12.10</a:t>
            </a:r>
          </a:p>
          <a:p>
            <a:pPr marL="914400" lvl="1" indent="-457200" eaLnBrk="1" hangingPunct="1"/>
            <a:endParaRPr lang="en-US" dirty="0" smtClean="0"/>
          </a:p>
          <a:p>
            <a:pPr marL="914400" lvl="1" indent="-457200" eaLnBrk="1" hangingPunct="1"/>
            <a:r>
              <a:rPr lang="en-US" b="1" dirty="0" smtClean="0"/>
              <a:t>3d + 14.00 – 7.00 = 12.10</a:t>
            </a:r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AN EQUATION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MAKE A TABLE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600" smtClean="0"/>
          </a:p>
          <a:p>
            <a:pPr lvl="1" eaLnBrk="1" hangingPunct="1"/>
            <a:r>
              <a:rPr lang="en-US" sz="2000" smtClean="0">
                <a:solidFill>
                  <a:srgbClr val="3D7B3D"/>
                </a:solidFill>
              </a:rPr>
              <a:t>Andy and his parents decided that for his allowance would go up one dollar and 50 cents every week for 3 consecutive weeks. If he starts out at getting 6 dollars how much would he make week 5? </a:t>
            </a:r>
          </a:p>
          <a:p>
            <a:pPr lvl="1" eaLnBrk="1" hangingPunct="1"/>
            <a:endParaRPr lang="en-US" sz="1400" smtClean="0">
              <a:solidFill>
                <a:srgbClr val="3D7B3D"/>
              </a:solidFill>
            </a:endParaRPr>
          </a:p>
        </p:txBody>
      </p:sp>
      <p:pic>
        <p:nvPicPr>
          <p:cNvPr id="14340" name="Picture 8" descr="ch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2895600"/>
            <a:ext cx="3330575" cy="3330575"/>
          </a:xfrm>
          <a:noFill/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5181600" y="2971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Week</a:t>
            </a:r>
          </a:p>
        </p:txBody>
      </p:sp>
      <p:sp>
        <p:nvSpPr>
          <p:cNvPr id="14342" name="Text Box 11"/>
          <p:cNvSpPr txBox="1">
            <a:spLocks noChangeArrowheads="1"/>
          </p:cNvSpPr>
          <p:nvPr/>
        </p:nvSpPr>
        <p:spPr bwMode="auto">
          <a:xfrm>
            <a:off x="6629400" y="2971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 allowance</a:t>
            </a:r>
          </a:p>
        </p:txBody>
      </p:sp>
      <p:sp>
        <p:nvSpPr>
          <p:cNvPr id="14343" name="Text Box 12"/>
          <p:cNvSpPr txBox="1">
            <a:spLocks noChangeArrowheads="1"/>
          </p:cNvSpPr>
          <p:nvPr/>
        </p:nvSpPr>
        <p:spPr bwMode="auto">
          <a:xfrm>
            <a:off x="5334000" y="3505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4344" name="Text Box 15"/>
          <p:cNvSpPr txBox="1">
            <a:spLocks noChangeArrowheads="1"/>
          </p:cNvSpPr>
          <p:nvPr/>
        </p:nvSpPr>
        <p:spPr bwMode="auto">
          <a:xfrm>
            <a:off x="5334000" y="4038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4345" name="Text Box 16"/>
          <p:cNvSpPr txBox="1">
            <a:spLocks noChangeArrowheads="1"/>
          </p:cNvSpPr>
          <p:nvPr/>
        </p:nvSpPr>
        <p:spPr bwMode="auto">
          <a:xfrm>
            <a:off x="5334000" y="4572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14346" name="Text Box 17"/>
          <p:cNvSpPr txBox="1">
            <a:spLocks noChangeArrowheads="1"/>
          </p:cNvSpPr>
          <p:nvPr/>
        </p:nvSpPr>
        <p:spPr bwMode="auto">
          <a:xfrm>
            <a:off x="5334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4347" name="Text Box 18"/>
          <p:cNvSpPr txBox="1">
            <a:spLocks noChangeArrowheads="1"/>
          </p:cNvSpPr>
          <p:nvPr/>
        </p:nvSpPr>
        <p:spPr bwMode="auto">
          <a:xfrm>
            <a:off x="5334000" y="5715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348" name="Text Box 19"/>
          <p:cNvSpPr txBox="1">
            <a:spLocks noChangeArrowheads="1"/>
          </p:cNvSpPr>
          <p:nvPr/>
        </p:nvSpPr>
        <p:spPr bwMode="auto">
          <a:xfrm>
            <a:off x="6934200" y="3505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$6.00</a:t>
            </a:r>
          </a:p>
        </p:txBody>
      </p:sp>
      <p:sp>
        <p:nvSpPr>
          <p:cNvPr id="14349" name="Text Box 21"/>
          <p:cNvSpPr txBox="1">
            <a:spLocks noChangeArrowheads="1"/>
          </p:cNvSpPr>
          <p:nvPr/>
        </p:nvSpPr>
        <p:spPr bwMode="auto">
          <a:xfrm>
            <a:off x="6934200" y="4038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$7.50</a:t>
            </a:r>
          </a:p>
        </p:txBody>
      </p:sp>
      <p:sp>
        <p:nvSpPr>
          <p:cNvPr id="14350" name="Text Box 22"/>
          <p:cNvSpPr txBox="1">
            <a:spLocks noChangeArrowheads="1"/>
          </p:cNvSpPr>
          <p:nvPr/>
        </p:nvSpPr>
        <p:spPr bwMode="auto">
          <a:xfrm>
            <a:off x="6934200" y="4572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$9.00</a:t>
            </a:r>
          </a:p>
        </p:txBody>
      </p:sp>
      <p:sp>
        <p:nvSpPr>
          <p:cNvPr id="14351" name="Text Box 23"/>
          <p:cNvSpPr txBox="1">
            <a:spLocks noChangeArrowheads="1"/>
          </p:cNvSpPr>
          <p:nvPr/>
        </p:nvSpPr>
        <p:spPr bwMode="auto">
          <a:xfrm>
            <a:off x="6858000" y="5181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$10.50</a:t>
            </a:r>
          </a:p>
        </p:txBody>
      </p:sp>
      <p:sp>
        <p:nvSpPr>
          <p:cNvPr id="14352" name="Text Box 24"/>
          <p:cNvSpPr txBox="1">
            <a:spLocks noChangeArrowheads="1"/>
          </p:cNvSpPr>
          <p:nvPr/>
        </p:nvSpPr>
        <p:spPr bwMode="auto">
          <a:xfrm>
            <a:off x="6858000" y="5715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</a:t>
            </a:r>
            <a:r>
              <a:rPr lang="en-US" b="1">
                <a:solidFill>
                  <a:srgbClr val="FF0000"/>
                </a:solidFill>
              </a:rPr>
              <a:t>12.00</a:t>
            </a:r>
          </a:p>
        </p:txBody>
      </p:sp>
      <p:sp>
        <p:nvSpPr>
          <p:cNvPr id="14353" name="Text Box 25"/>
          <p:cNvSpPr txBox="1">
            <a:spLocks noChangeArrowheads="1"/>
          </p:cNvSpPr>
          <p:nvPr/>
        </p:nvSpPr>
        <p:spPr bwMode="auto">
          <a:xfrm>
            <a:off x="5486400" y="6477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$12.00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000" smtClean="0"/>
              <a:t>Drawing a picture is a great way to solve word problems. </a:t>
            </a:r>
          </a:p>
          <a:p>
            <a:pPr marL="533400" indent="-533400" eaLnBrk="1" hangingPunct="1"/>
            <a:r>
              <a:rPr lang="en-US" sz="2000" smtClean="0"/>
              <a:t>Makes it is easy to see WHY you get the answer.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0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smtClean="0"/>
              <a:t>EXAMPLE: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000" smtClean="0"/>
              <a:t>The length of a rectangle is 3 more than twice the width. If the Perimeter is 36 feet, how wide id the rectangle?</a:t>
            </a:r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DRAWINGS AND ILLUSTRATIONS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1447800" y="4876800"/>
            <a:ext cx="29718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1066800" y="5257800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4495800" y="5334000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15367" name="TextBox 9"/>
          <p:cNvSpPr txBox="1">
            <a:spLocks noChangeArrowheads="1"/>
          </p:cNvSpPr>
          <p:nvPr/>
        </p:nvSpPr>
        <p:spPr bwMode="auto">
          <a:xfrm>
            <a:off x="2514600" y="4495800"/>
            <a:ext cx="871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2w + 3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2590800" y="6248400"/>
            <a:ext cx="871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2w + 3</a:t>
            </a:r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5410200" y="5181600"/>
            <a:ext cx="2819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2w+3+w+2w+3+w = 36</a:t>
            </a:r>
          </a:p>
          <a:p>
            <a:endParaRPr lang="en-US"/>
          </a:p>
          <a:p>
            <a:r>
              <a:rPr lang="en-US"/>
              <a:t>6w +6 =36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848600" cy="3724275"/>
          </a:xfrm>
        </p:spPr>
        <p:txBody>
          <a:bodyPr>
            <a:normAutofit fontScale="92500" lnSpcReduction="10000"/>
          </a:bodyPr>
          <a:lstStyle/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This works well for Multiple Choice Questions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endParaRPr lang="en-US" sz="1400" b="1" smtClean="0">
              <a:solidFill>
                <a:srgbClr val="3D7B3D"/>
              </a:solidFill>
            </a:endParaRP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3D7B3D"/>
                </a:solidFill>
              </a:rPr>
              <a:t>A Camera manufacturer spends $2,100 a day plus $9 per camera. The cameras sell for $14 each.  How many cameras must they sell top break even?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3D7B3D"/>
                </a:solidFill>
              </a:rPr>
              <a:t>a) 420    b) 480    c) 380      d) 150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endParaRPr lang="en-US" sz="1400" b="1" smtClean="0">
              <a:solidFill>
                <a:srgbClr val="3D7B3D"/>
              </a:solidFill>
            </a:endParaRP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2100 + 9( number of cameras) = 14(number of cameras) 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endParaRPr lang="en-US" sz="1800" b="1" smtClean="0">
              <a:solidFill>
                <a:srgbClr val="3D7B3D"/>
              </a:solidFill>
            </a:endParaRP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2100 + 9(420) = 14(420) ?       (hint start with the middle value)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2100 + 9(480) = 14(480) ?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2100 + 9(380) = 14(380) ?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3D7B3D"/>
                </a:solidFill>
              </a:rPr>
              <a:t>2100 + 9(150) = 14(150) ?</a:t>
            </a:r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WORKING BACKWARDS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14400" lvl="1" indent="-457200" eaLnBrk="1" hangingPunct="1">
              <a:buFontTx/>
              <a:buNone/>
            </a:pPr>
            <a:r>
              <a:rPr lang="en-US" sz="2000" smtClean="0"/>
              <a:t>If two sisters ages add up to 22 years and one is 4 years older than the other what are there two ages?</a:t>
            </a:r>
          </a:p>
          <a:p>
            <a:pPr marL="914400" lvl="1" indent="-457200" eaLnBrk="1" hangingPunct="1">
              <a:buFontTx/>
              <a:buNone/>
            </a:pPr>
            <a:endParaRPr lang="en-US" sz="2000" smtClean="0"/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mtClean="0"/>
              <a:t>Plan: Select random numbers that add up to 22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en-US" smtClean="0"/>
              <a:t>until you find two that are 4 apart.</a:t>
            </a:r>
          </a:p>
          <a:p>
            <a:pPr marL="1295400" lvl="2" indent="-381000" eaLnBrk="1" hangingPunct="1">
              <a:buFont typeface="Wingdings" pitchFamily="2" charset="2"/>
              <a:buNone/>
            </a:pPr>
            <a:endParaRPr lang="en-US" smtClean="0"/>
          </a:p>
          <a:p>
            <a:pPr marL="1295400" lvl="2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10 and 12: 10+12=22 but 12-10=2 not 4;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 8 and 14: 8+14= 22 but 14-8=6; 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9 and 13: 9+13=22 and 13-9=4 </a:t>
            </a:r>
          </a:p>
          <a:p>
            <a:pPr marL="1752600" lvl="3" indent="-381000" eaLnBrk="1" hangingPunct="1">
              <a:buFontTx/>
              <a:buNone/>
            </a:pPr>
            <a:r>
              <a:rPr lang="en-US" sz="2000" smtClean="0"/>
              <a:t>so their ages are 9 and 13!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GUESS AND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305800" cy="37242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Writing your answer to the story problem is the final step</a:t>
            </a:r>
          </a:p>
          <a:p>
            <a:pPr lvl="1" eaLnBrk="1" hangingPunct="1"/>
            <a:r>
              <a:rPr lang="en-US" smtClean="0"/>
              <a:t>When writing the answer there are a few things you have to remember</a:t>
            </a:r>
          </a:p>
          <a:p>
            <a:pPr lvl="2" eaLnBrk="1" hangingPunct="1"/>
            <a:r>
              <a:rPr lang="en-US" sz="2800" smtClean="0">
                <a:solidFill>
                  <a:srgbClr val="FF0000"/>
                </a:solidFill>
              </a:rPr>
              <a:t>What are you trying to find</a:t>
            </a:r>
          </a:p>
          <a:p>
            <a:pPr lvl="2" eaLnBrk="1" hangingPunct="1"/>
            <a:r>
              <a:rPr lang="en-US" sz="2800" smtClean="0"/>
              <a:t>Your answer probably should be in </a:t>
            </a:r>
            <a:r>
              <a:rPr lang="en-US" sz="2800" b="1" i="1" smtClean="0"/>
              <a:t>units</a:t>
            </a:r>
            <a:r>
              <a:rPr lang="en-US" sz="2800" smtClean="0"/>
              <a:t> (mph, cups, or inches)</a:t>
            </a:r>
          </a:p>
          <a:p>
            <a:pPr lvl="2" eaLnBrk="1" hangingPunct="1"/>
            <a:r>
              <a:rPr lang="en-US" sz="2800" smtClean="0"/>
              <a:t>Answer should be in a complete sentence.</a:t>
            </a:r>
          </a:p>
          <a:p>
            <a:pPr lvl="1" eaLnBrk="1" hangingPunct="1"/>
            <a:endParaRPr lang="en-US" smtClean="0"/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FIVE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If Keri has 3 apples and 5 oranges how many </a:t>
            </a:r>
            <a:r>
              <a:rPr lang="en-US" b="1" smtClean="0"/>
              <a:t>more</a:t>
            </a:r>
            <a:r>
              <a:rPr lang="en-US" smtClean="0"/>
              <a:t> oranges does she have than apples?</a:t>
            </a:r>
          </a:p>
          <a:p>
            <a:pPr lvl="1" eaLnBrk="1" hangingPunct="1">
              <a:buFontTx/>
              <a:buNone/>
            </a:pPr>
            <a:endParaRPr lang="en-US" sz="2800" smtClean="0"/>
          </a:p>
          <a:p>
            <a:pPr lvl="1" eaLnBrk="1" hangingPunct="1">
              <a:buFontTx/>
              <a:buNone/>
            </a:pPr>
            <a:r>
              <a:rPr lang="en-US" sz="2800" smtClean="0"/>
              <a:t>Answer: </a:t>
            </a:r>
          </a:p>
          <a:p>
            <a:pPr lvl="1" eaLnBrk="1" hangingPunct="1">
              <a:buFontTx/>
              <a:buNone/>
            </a:pPr>
            <a:r>
              <a:rPr lang="en-US" sz="2800" smtClean="0"/>
              <a:t>	Keri has 2 more oranges than apples.</a:t>
            </a:r>
          </a:p>
          <a:p>
            <a:pPr lvl="2" eaLnBrk="1" hangingPunct="1"/>
            <a:endParaRPr lang="en-US" sz="2800" smtClean="0"/>
          </a:p>
          <a:p>
            <a:pPr lvl="1" eaLnBrk="1" hangingPunct="1">
              <a:buFontTx/>
              <a:buNone/>
            </a:pPr>
            <a:endParaRPr lang="en-US" sz="2800" smtClean="0"/>
          </a:p>
          <a:p>
            <a:pPr lvl="1" eaLnBrk="1" hangingPunct="1"/>
            <a:endParaRPr lang="en-US" smtClean="0"/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Answers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895600" y="6019800"/>
            <a:ext cx="314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693025" cy="3724275"/>
          </a:xfrm>
        </p:spPr>
        <p:txBody>
          <a:bodyPr/>
          <a:lstStyle/>
          <a:p>
            <a:pPr eaLnBrk="1" hangingPunct="1"/>
            <a:r>
              <a:rPr lang="en-US" smtClean="0"/>
              <a:t>Read the story problem through.</a:t>
            </a:r>
          </a:p>
          <a:p>
            <a:pPr eaLnBrk="1" hangingPunct="1"/>
            <a:r>
              <a:rPr lang="en-US" smtClean="0"/>
              <a:t>Read again to identify the important information (numbers &amp; key words) you will need to solve the problem.</a:t>
            </a:r>
          </a:p>
          <a:p>
            <a:pPr eaLnBrk="1" hangingPunct="1"/>
            <a:r>
              <a:rPr lang="en-US" smtClean="0"/>
              <a:t>Make sure you know the question you are answering.</a:t>
            </a:r>
          </a:p>
        </p:txBody>
      </p:sp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what type of arithmetic you will need to do (based on key words)</a:t>
            </a:r>
          </a:p>
          <a:p>
            <a:pPr lvl="1" eaLnBrk="1" hangingPunct="1"/>
            <a:r>
              <a:rPr lang="en-US" sz="2800" smtClean="0"/>
              <a:t>Addition</a:t>
            </a:r>
          </a:p>
          <a:p>
            <a:pPr lvl="1" eaLnBrk="1" hangingPunct="1"/>
            <a:r>
              <a:rPr lang="en-US" sz="2800" smtClean="0"/>
              <a:t>Subtraction</a:t>
            </a:r>
          </a:p>
          <a:p>
            <a:pPr lvl="1" eaLnBrk="1" hangingPunct="1"/>
            <a:r>
              <a:rPr lang="en-US" sz="2800" smtClean="0"/>
              <a:t>Multiplication</a:t>
            </a:r>
          </a:p>
          <a:p>
            <a:pPr lvl="1" eaLnBrk="1" hangingPunct="1"/>
            <a:r>
              <a:rPr lang="en-US" sz="2800" smtClean="0"/>
              <a:t>Division</a:t>
            </a:r>
          </a:p>
        </p:txBody>
      </p:sp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story problems often use words like:</a:t>
            </a:r>
          </a:p>
          <a:p>
            <a:pPr lvl="1" eaLnBrk="1" hangingPunct="1"/>
            <a:r>
              <a:rPr lang="en-US" sz="2800" b="1" smtClean="0"/>
              <a:t>Sum</a:t>
            </a:r>
          </a:p>
          <a:p>
            <a:pPr lvl="1" eaLnBrk="1" hangingPunct="1"/>
            <a:r>
              <a:rPr lang="en-US" sz="2800" smtClean="0"/>
              <a:t>More than</a:t>
            </a:r>
          </a:p>
          <a:p>
            <a:pPr lvl="1" eaLnBrk="1" hangingPunct="1"/>
            <a:r>
              <a:rPr lang="en-US" sz="2800" smtClean="0"/>
              <a:t>Increased by</a:t>
            </a:r>
          </a:p>
          <a:p>
            <a:pPr lvl="1" eaLnBrk="1" hangingPunct="1"/>
            <a:r>
              <a:rPr lang="en-US" sz="2800" smtClean="0"/>
              <a:t>Combined</a:t>
            </a:r>
          </a:p>
          <a:p>
            <a:pPr lvl="1" eaLnBrk="1" hangingPunct="1"/>
            <a:r>
              <a:rPr lang="en-US" sz="2800" smtClean="0"/>
              <a:t>Together</a:t>
            </a:r>
          </a:p>
          <a:p>
            <a:pPr lvl="1" eaLnBrk="1" hangingPunct="1"/>
            <a:r>
              <a:rPr lang="en-US" sz="2800" smtClean="0"/>
              <a:t>Total of</a:t>
            </a:r>
          </a:p>
          <a:p>
            <a:pPr lvl="1" eaLnBrk="1" hangingPunct="1"/>
            <a:endParaRPr lang="en-US" smtClean="0"/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62400" y="3581400"/>
            <a:ext cx="4419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Jane has 10 Barbie's and for her birthday she gets 3 </a:t>
            </a:r>
            <a:r>
              <a:rPr lang="en-US" b="1" i="1"/>
              <a:t>more</a:t>
            </a:r>
            <a:r>
              <a:rPr lang="en-US"/>
              <a:t>. How many Barbie’s does Jane have now?  (10+3=?)</a:t>
            </a:r>
          </a:p>
        </p:txBody>
      </p:sp>
      <p:sp>
        <p:nvSpPr>
          <p:cNvPr id="6149" name="Oval 6"/>
          <p:cNvSpPr>
            <a:spLocks noChangeArrowheads="1"/>
          </p:cNvSpPr>
          <p:nvPr/>
        </p:nvSpPr>
        <p:spPr bwMode="auto">
          <a:xfrm>
            <a:off x="4724400" y="39624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Oval 7"/>
          <p:cNvSpPr>
            <a:spLocks noChangeArrowheads="1"/>
          </p:cNvSpPr>
          <p:nvPr/>
        </p:nvSpPr>
        <p:spPr bwMode="auto">
          <a:xfrm>
            <a:off x="5334000" y="42672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305800" cy="37242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mtClean="0"/>
              <a:t>Subtraction story problems often use words like:</a:t>
            </a:r>
          </a:p>
          <a:p>
            <a:pPr lvl="1" eaLnBrk="1" hangingPunct="1"/>
            <a:r>
              <a:rPr lang="en-US" b="1" smtClean="0"/>
              <a:t>Difference</a:t>
            </a:r>
          </a:p>
          <a:p>
            <a:pPr lvl="1" eaLnBrk="1" hangingPunct="1"/>
            <a:r>
              <a:rPr lang="en-US" smtClean="0"/>
              <a:t>Less than</a:t>
            </a:r>
          </a:p>
          <a:p>
            <a:pPr lvl="1" eaLnBrk="1" hangingPunct="1"/>
            <a:r>
              <a:rPr lang="en-US" smtClean="0"/>
              <a:t>Fewer than</a:t>
            </a:r>
          </a:p>
          <a:p>
            <a:pPr lvl="1" eaLnBrk="1" hangingPunct="1"/>
            <a:r>
              <a:rPr lang="en-US" smtClean="0"/>
              <a:t>Decreased by </a:t>
            </a:r>
          </a:p>
          <a:p>
            <a:pPr lvl="1" eaLnBrk="1" hangingPunct="1"/>
            <a:r>
              <a:rPr lang="en-US" smtClean="0"/>
              <a:t>Reduced by</a:t>
            </a:r>
          </a:p>
          <a:p>
            <a:pPr lvl="1" eaLnBrk="1" hangingPunct="1"/>
            <a:r>
              <a:rPr lang="en-US" smtClean="0"/>
              <a:t>(how many) More</a:t>
            </a:r>
          </a:p>
          <a:p>
            <a:pPr lvl="1" eaLnBrk="1" hangingPunct="1"/>
            <a:r>
              <a:rPr lang="en-US" smtClean="0"/>
              <a:t>(how many) Left</a:t>
            </a:r>
          </a:p>
          <a:p>
            <a:pPr lvl="1" eaLnBrk="1" hangingPunct="1"/>
            <a:r>
              <a:rPr lang="en-US" smtClean="0"/>
              <a:t>Minus</a:t>
            </a:r>
          </a:p>
          <a:p>
            <a:pPr lvl="1" eaLnBrk="1" hangingPunct="1"/>
            <a:r>
              <a:rPr lang="en-US" smtClean="0"/>
              <a:t>Take away</a:t>
            </a:r>
          </a:p>
          <a:p>
            <a:pPr lvl="1" eaLnBrk="1" hangingPunct="1">
              <a:buFontTx/>
              <a:buNone/>
            </a:pPr>
            <a:endParaRPr lang="en-US" sz="1800" smtClean="0"/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Subtraction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419600" y="3276600"/>
            <a:ext cx="42672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If there are 10 cars in one parking and 6 </a:t>
            </a:r>
            <a:r>
              <a:rPr lang="en-US" b="1"/>
              <a:t>fewer </a:t>
            </a:r>
            <a:r>
              <a:rPr lang="en-US"/>
              <a:t>cars in the second parking lot. How many more cars are there in the second parking lot?  (10-6=?)</a:t>
            </a:r>
          </a:p>
        </p:txBody>
      </p:sp>
      <p:sp>
        <p:nvSpPr>
          <p:cNvPr id="7173" name="Oval 6"/>
          <p:cNvSpPr>
            <a:spLocks noChangeArrowheads="1"/>
          </p:cNvSpPr>
          <p:nvPr/>
        </p:nvSpPr>
        <p:spPr bwMode="auto">
          <a:xfrm>
            <a:off x="5791200" y="36576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Oval 7"/>
          <p:cNvSpPr>
            <a:spLocks noChangeArrowheads="1"/>
          </p:cNvSpPr>
          <p:nvPr/>
        </p:nvSpPr>
        <p:spPr bwMode="auto">
          <a:xfrm>
            <a:off x="4343400" y="39624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458200" cy="3724275"/>
          </a:xfrm>
        </p:spPr>
        <p:txBody>
          <a:bodyPr/>
          <a:lstStyle/>
          <a:p>
            <a:pPr eaLnBrk="1" hangingPunct="1"/>
            <a:r>
              <a:rPr lang="en-US" smtClean="0"/>
              <a:t>Multiplication story problems often use words like:</a:t>
            </a:r>
          </a:p>
          <a:p>
            <a:pPr lvl="1" eaLnBrk="1" hangingPunct="1"/>
            <a:r>
              <a:rPr lang="en-US" smtClean="0"/>
              <a:t>Of</a:t>
            </a:r>
          </a:p>
          <a:p>
            <a:pPr lvl="1" eaLnBrk="1" hangingPunct="1"/>
            <a:r>
              <a:rPr lang="en-US" smtClean="0"/>
              <a:t>Times</a:t>
            </a:r>
          </a:p>
          <a:p>
            <a:pPr lvl="1" eaLnBrk="1" hangingPunct="1"/>
            <a:r>
              <a:rPr lang="en-US" smtClean="0"/>
              <a:t>Multiplied by</a:t>
            </a:r>
          </a:p>
          <a:p>
            <a:pPr lvl="1" eaLnBrk="1" hangingPunct="1"/>
            <a:r>
              <a:rPr lang="en-US" smtClean="0"/>
              <a:t>Product of</a:t>
            </a:r>
          </a:p>
          <a:p>
            <a:pPr lvl="1" eaLnBrk="1" hangingPunct="1"/>
            <a:endParaRPr lang="en-US" sz="1800" smtClean="0"/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Multiplication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495800" y="2971800"/>
            <a:ext cx="42672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If Mary has 3 pets and Annie has 2 </a:t>
            </a:r>
            <a:r>
              <a:rPr lang="en-US" b="1" i="1"/>
              <a:t>times</a:t>
            </a:r>
            <a:r>
              <a:rPr lang="en-US"/>
              <a:t> as many pets as Mary. How many pets does Annie have? (3x2=?)</a:t>
            </a:r>
          </a:p>
          <a:p>
            <a:pPr>
              <a:spcBef>
                <a:spcPct val="50000"/>
              </a:spcBef>
            </a:pPr>
            <a:r>
              <a:rPr lang="en-US"/>
              <a:t>{or “twice” as many}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/>
              <a:t> 12 is 25% </a:t>
            </a:r>
            <a:r>
              <a:rPr lang="en-US" b="1"/>
              <a:t>of</a:t>
            </a:r>
            <a:r>
              <a:rPr lang="en-US"/>
              <a:t> what number? </a:t>
            </a:r>
          </a:p>
          <a:p>
            <a:pPr lvl="1">
              <a:spcBef>
                <a:spcPct val="50000"/>
              </a:spcBef>
            </a:pPr>
            <a:r>
              <a:rPr lang="en-US"/>
              <a:t>(12 = 0.25x)</a:t>
            </a:r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5791200" y="33528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Oval 7"/>
          <p:cNvSpPr>
            <a:spLocks noChangeArrowheads="1"/>
          </p:cNvSpPr>
          <p:nvPr/>
        </p:nvSpPr>
        <p:spPr bwMode="auto">
          <a:xfrm>
            <a:off x="8001000" y="33528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4648200" y="51816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Oval 9"/>
          <p:cNvSpPr>
            <a:spLocks noChangeArrowheads="1"/>
          </p:cNvSpPr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Division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Division word problems often use words like:</a:t>
            </a:r>
          </a:p>
          <a:p>
            <a:pPr lvl="1" eaLnBrk="1" hangingPunct="1"/>
            <a:r>
              <a:rPr lang="en-US" b="1" smtClean="0"/>
              <a:t>Quotient</a:t>
            </a:r>
            <a:endParaRPr lang="en-US" smtClean="0"/>
          </a:p>
          <a:p>
            <a:pPr lvl="1" eaLnBrk="1" hangingPunct="1"/>
            <a:r>
              <a:rPr lang="en-US" smtClean="0"/>
              <a:t>Per</a:t>
            </a:r>
          </a:p>
          <a:p>
            <a:pPr lvl="1" eaLnBrk="1" hangingPunct="1"/>
            <a:r>
              <a:rPr lang="en-US" smtClean="0"/>
              <a:t>Each</a:t>
            </a:r>
          </a:p>
          <a:p>
            <a:pPr lvl="1" eaLnBrk="1" hangingPunct="1"/>
            <a:r>
              <a:rPr lang="en-US" smtClean="0"/>
              <a:t>Out of</a:t>
            </a:r>
          </a:p>
          <a:p>
            <a:pPr lvl="1" eaLnBrk="1" hangingPunct="1"/>
            <a:r>
              <a:rPr lang="en-US" smtClean="0"/>
              <a:t>Ratio of </a:t>
            </a:r>
          </a:p>
          <a:p>
            <a:pPr lvl="1" eaLnBrk="1" hangingPunct="1"/>
            <a:endParaRPr lang="en-US" sz="1800" smtClean="0"/>
          </a:p>
          <a:p>
            <a:pPr lvl="1" eaLnBrk="1" hangingPunct="1">
              <a:buFontTx/>
              <a:buNone/>
            </a:pPr>
            <a:endParaRPr lang="en-US" sz="1800" smtClean="0"/>
          </a:p>
          <a:p>
            <a:pPr lvl="1" eaLnBrk="1" hangingPunct="1">
              <a:buFontTx/>
              <a:buNone/>
            </a:pPr>
            <a:endParaRPr lang="en-US" sz="180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419600" y="3124200"/>
            <a:ext cx="42672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If Bobbi had 15 cookies and ate the same amount each day for 5 days how many did she eat </a:t>
            </a:r>
            <a:r>
              <a:rPr lang="en-US" b="1" i="1"/>
              <a:t>per</a:t>
            </a:r>
            <a:r>
              <a:rPr lang="en-US"/>
              <a:t> day? (15 / 5=?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If Madison spent 3 hours doing homework the last 4 days, how much did she do </a:t>
            </a:r>
            <a:r>
              <a:rPr lang="en-US" b="1"/>
              <a:t>each</a:t>
            </a:r>
            <a:r>
              <a:rPr lang="en-US"/>
              <a:t> day?  (3/4)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4 out of 5 dentists recommend flossing daily.  (4/5)</a:t>
            </a:r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5867400" y="35052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7162800" y="38100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6172200" y="44958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6324600" y="48006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Oval 10"/>
          <p:cNvSpPr>
            <a:spLocks noChangeArrowheads="1"/>
          </p:cNvSpPr>
          <p:nvPr/>
        </p:nvSpPr>
        <p:spPr bwMode="auto">
          <a:xfrm>
            <a:off x="4419600" y="54102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Oval 11"/>
          <p:cNvSpPr>
            <a:spLocks noChangeArrowheads="1"/>
          </p:cNvSpPr>
          <p:nvPr/>
        </p:nvSpPr>
        <p:spPr bwMode="auto">
          <a:xfrm>
            <a:off x="5257800" y="5486400"/>
            <a:ext cx="3810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Put the information into a useful form:</a:t>
            </a:r>
          </a:p>
          <a:p>
            <a:pPr lvl="2" eaLnBrk="1" hangingPunct="1"/>
            <a:r>
              <a:rPr lang="en-US" sz="2400" smtClean="0"/>
              <a:t>Write a Verbal Model</a:t>
            </a:r>
          </a:p>
          <a:p>
            <a:pPr lvl="2" eaLnBrk="1" hangingPunct="1"/>
            <a:r>
              <a:rPr lang="en-US" sz="2400" smtClean="0"/>
              <a:t>Write an Algebraic Model</a:t>
            </a:r>
          </a:p>
          <a:p>
            <a:pPr lvl="2" eaLnBrk="1" hangingPunct="1"/>
            <a:r>
              <a:rPr lang="en-US" sz="2400" smtClean="0"/>
              <a:t>Create a Table</a:t>
            </a:r>
          </a:p>
          <a:p>
            <a:pPr lvl="2" eaLnBrk="1" hangingPunct="1"/>
            <a:r>
              <a:rPr lang="en-US" sz="2400" smtClean="0"/>
              <a:t>Draw a Diagram</a:t>
            </a:r>
          </a:p>
        </p:txBody>
      </p:sp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THREE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Solve the Problem</a:t>
            </a:r>
          </a:p>
          <a:p>
            <a:pPr lvl="1" eaLnBrk="1" hangingPunct="1"/>
            <a:r>
              <a:rPr lang="en-US" smtClean="0"/>
              <a:t>Does it fit a known type of Problem?</a:t>
            </a:r>
          </a:p>
          <a:p>
            <a:pPr lvl="2" eaLnBrk="1" hangingPunct="1"/>
            <a:r>
              <a:rPr lang="en-US" sz="2400" smtClean="0"/>
              <a:t>Interest :    I =Prt</a:t>
            </a:r>
          </a:p>
          <a:p>
            <a:pPr lvl="2" eaLnBrk="1" hangingPunct="1"/>
            <a:r>
              <a:rPr lang="en-US" sz="2400" smtClean="0"/>
              <a:t>Distance:   D=rt</a:t>
            </a:r>
          </a:p>
          <a:p>
            <a:pPr lvl="2" eaLnBrk="1" hangingPunct="1"/>
            <a:r>
              <a:rPr lang="en-US" sz="2400" smtClean="0"/>
              <a:t>Geometric:  A = bh, C=2</a:t>
            </a:r>
            <a:r>
              <a:rPr lang="el-GR" sz="2400" smtClean="0"/>
              <a:t>Π</a:t>
            </a:r>
            <a:r>
              <a:rPr lang="en-US" sz="2400" smtClean="0"/>
              <a:t>,  V=1/3Bh</a:t>
            </a:r>
          </a:p>
          <a:p>
            <a:pPr lvl="2" eaLnBrk="1" hangingPunct="1"/>
            <a:endParaRPr lang="en-US" smtClean="0"/>
          </a:p>
          <a:p>
            <a:pPr lvl="1" eaLnBrk="1" hangingPunct="1"/>
            <a:r>
              <a:rPr lang="en-US" smtClean="0"/>
              <a:t>What type of solution is it? Numeric? Algebraic?</a:t>
            </a:r>
          </a:p>
          <a:p>
            <a:pPr lvl="1" eaLnBrk="1" hangingPunct="1"/>
            <a:r>
              <a:rPr lang="en-US" smtClean="0"/>
              <a:t>Are there answers you can eliminate?</a:t>
            </a:r>
          </a:p>
          <a:p>
            <a:pPr lvl="1" eaLnBrk="1" hangingPunct="1"/>
            <a:r>
              <a:rPr lang="en-US" smtClean="0"/>
              <a:t>Using one of the following strategies</a:t>
            </a:r>
          </a:p>
          <a:p>
            <a:pPr lvl="1"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FOUR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567</TotalTime>
  <Words>917</Words>
  <Application>Microsoft Office PowerPoint</Application>
  <PresentationFormat>On-screen Show (4:3)</PresentationFormat>
  <Paragraphs>156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Concourse</vt:lpstr>
      <vt:lpstr>Problem Solving Strategies:  Story Problems</vt:lpstr>
      <vt:lpstr>STEP ONE</vt:lpstr>
      <vt:lpstr>STEP TWO</vt:lpstr>
      <vt:lpstr>Addition</vt:lpstr>
      <vt:lpstr>Subtraction</vt:lpstr>
      <vt:lpstr>Multiplication</vt:lpstr>
      <vt:lpstr>Division</vt:lpstr>
      <vt:lpstr>STEP THREE</vt:lpstr>
      <vt:lpstr>STEP FOUR</vt:lpstr>
      <vt:lpstr>Choose a Strategy  to Solve the Problem:</vt:lpstr>
      <vt:lpstr>WRITE AN EQUATION</vt:lpstr>
      <vt:lpstr>MAKE A TABLE</vt:lpstr>
      <vt:lpstr>DRAWINGS AND ILLUSTRATIONS</vt:lpstr>
      <vt:lpstr>WORKING BACKWARDS</vt:lpstr>
      <vt:lpstr>GUESS AND CHECK</vt:lpstr>
      <vt:lpstr>STEP FIVE</vt:lpstr>
      <vt:lpstr>Examples of Answers</vt:lpstr>
    </vt:vector>
  </TitlesOfParts>
  <Company>Northern Michigan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Strategies:  Story Problems</dc:title>
  <dc:creator>Registered User</dc:creator>
  <cp:lastModifiedBy>Joe B</cp:lastModifiedBy>
  <cp:revision>37</cp:revision>
  <dcterms:created xsi:type="dcterms:W3CDTF">2003-11-28T04:35:25Z</dcterms:created>
  <dcterms:modified xsi:type="dcterms:W3CDTF">2015-09-06T14:22:17Z</dcterms:modified>
</cp:coreProperties>
</file>