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Lst>
  <p:notesMasterIdLst>
    <p:notesMasterId r:id="rId41"/>
  </p:notesMasterIdLst>
  <p:sldIdLst>
    <p:sldId id="273" r:id="rId2"/>
    <p:sldId id="277" r:id="rId3"/>
    <p:sldId id="257" r:id="rId4"/>
    <p:sldId id="275" r:id="rId5"/>
    <p:sldId id="274" r:id="rId6"/>
    <p:sldId id="276" r:id="rId7"/>
    <p:sldId id="278" r:id="rId8"/>
    <p:sldId id="267" r:id="rId9"/>
    <p:sldId id="268" r:id="rId10"/>
    <p:sldId id="269" r:id="rId11"/>
    <p:sldId id="270"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56" r:id="rId25"/>
    <p:sldId id="259" r:id="rId26"/>
    <p:sldId id="260" r:id="rId27"/>
    <p:sldId id="261" r:id="rId28"/>
    <p:sldId id="266" r:id="rId29"/>
    <p:sldId id="262" r:id="rId30"/>
    <p:sldId id="263" r:id="rId31"/>
    <p:sldId id="264" r:id="rId32"/>
    <p:sldId id="265" r:id="rId33"/>
    <p:sldId id="293" r:id="rId34"/>
    <p:sldId id="300" r:id="rId35"/>
    <p:sldId id="301" r:id="rId36"/>
    <p:sldId id="302" r:id="rId37"/>
    <p:sldId id="303" r:id="rId38"/>
    <p:sldId id="304" r:id="rId39"/>
    <p:sldId id="305" r:id="rId4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128"/>
        <a:cs typeface="+mn-cs"/>
      </a:defRPr>
    </a:lvl1pPr>
    <a:lvl2pPr marL="457200" algn="l" rtl="0" fontAlgn="base">
      <a:spcBef>
        <a:spcPct val="0"/>
      </a:spcBef>
      <a:spcAft>
        <a:spcPct val="0"/>
      </a:spcAft>
      <a:defRPr sz="2400" kern="1200">
        <a:solidFill>
          <a:schemeClr val="tx1"/>
        </a:solidFill>
        <a:latin typeface="Times New Roman" charset="0"/>
        <a:ea typeface="ＭＳ Ｐゴシック" charset="-128"/>
        <a:cs typeface="+mn-cs"/>
      </a:defRPr>
    </a:lvl2pPr>
    <a:lvl3pPr marL="914400" algn="l" rtl="0" fontAlgn="base">
      <a:spcBef>
        <a:spcPct val="0"/>
      </a:spcBef>
      <a:spcAft>
        <a:spcPct val="0"/>
      </a:spcAft>
      <a:defRPr sz="2400" kern="1200">
        <a:solidFill>
          <a:schemeClr val="tx1"/>
        </a:solidFill>
        <a:latin typeface="Times New Roman" charset="0"/>
        <a:ea typeface="ＭＳ Ｐゴシック" charset="-128"/>
        <a:cs typeface="+mn-cs"/>
      </a:defRPr>
    </a:lvl3pPr>
    <a:lvl4pPr marL="1371600" algn="l" rtl="0" fontAlgn="base">
      <a:spcBef>
        <a:spcPct val="0"/>
      </a:spcBef>
      <a:spcAft>
        <a:spcPct val="0"/>
      </a:spcAft>
      <a:defRPr sz="2400" kern="1200">
        <a:solidFill>
          <a:schemeClr val="tx1"/>
        </a:solidFill>
        <a:latin typeface="Times New Roman" charset="0"/>
        <a:ea typeface="ＭＳ Ｐゴシック" charset="-128"/>
        <a:cs typeface="+mn-cs"/>
      </a:defRPr>
    </a:lvl4pPr>
    <a:lvl5pPr marL="1828800" algn="l" rtl="0" fontAlgn="base">
      <a:spcBef>
        <a:spcPct val="0"/>
      </a:spcBef>
      <a:spcAft>
        <a:spcPct val="0"/>
      </a:spcAft>
      <a:defRPr sz="2400" kern="1200">
        <a:solidFill>
          <a:schemeClr val="tx1"/>
        </a:solidFill>
        <a:latin typeface="Times New Roman" charset="0"/>
        <a:ea typeface="ＭＳ Ｐゴシック" charset="-128"/>
        <a:cs typeface="+mn-cs"/>
      </a:defRPr>
    </a:lvl5pPr>
    <a:lvl6pPr marL="2286000" algn="l" defTabSz="914400" rtl="0" eaLnBrk="1" latinLnBrk="0" hangingPunct="1">
      <a:defRPr sz="2400" kern="1200">
        <a:solidFill>
          <a:schemeClr val="tx1"/>
        </a:solidFill>
        <a:latin typeface="Times New Roman" charset="0"/>
        <a:ea typeface="ＭＳ Ｐゴシック" charset="-128"/>
        <a:cs typeface="+mn-cs"/>
      </a:defRPr>
    </a:lvl6pPr>
    <a:lvl7pPr marL="2743200" algn="l" defTabSz="914400" rtl="0" eaLnBrk="1" latinLnBrk="0" hangingPunct="1">
      <a:defRPr sz="2400" kern="1200">
        <a:solidFill>
          <a:schemeClr val="tx1"/>
        </a:solidFill>
        <a:latin typeface="Times New Roman" charset="0"/>
        <a:ea typeface="ＭＳ Ｐゴシック" charset="-128"/>
        <a:cs typeface="+mn-cs"/>
      </a:defRPr>
    </a:lvl7pPr>
    <a:lvl8pPr marL="3200400" algn="l" defTabSz="914400" rtl="0" eaLnBrk="1" latinLnBrk="0" hangingPunct="1">
      <a:defRPr sz="2400" kern="1200">
        <a:solidFill>
          <a:schemeClr val="tx1"/>
        </a:solidFill>
        <a:latin typeface="Times New Roman" charset="0"/>
        <a:ea typeface="ＭＳ Ｐゴシック" charset="-128"/>
        <a:cs typeface="+mn-cs"/>
      </a:defRPr>
    </a:lvl8pPr>
    <a:lvl9pPr marL="3657600" algn="l" defTabSz="914400" rtl="0" eaLnBrk="1" latinLnBrk="0" hangingPunct="1">
      <a:defRPr sz="24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33CC33"/>
    <a:srgbClr val="0066FF"/>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12" Type="http://schemas.openxmlformats.org/officeDocument/2006/relationships/image" Target="../media/image13.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382E7494-C302-47E9-88CA-71830AEF002E}" type="datetime1">
              <a:rPr lang="en-US"/>
              <a:pPr/>
              <a:t>9/16/2015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6CAC5C0-15F7-4988-891C-91A49AEA5C04}" type="slidenum">
              <a:rPr lang="en-US"/>
              <a:pPr/>
              <a:t>‹#›</a:t>
            </a:fld>
            <a:endParaRPr lang="en-US"/>
          </a:p>
        </p:txBody>
      </p:sp>
    </p:spTree>
    <p:extLst>
      <p:ext uri="{BB962C8B-B14F-4D97-AF65-F5344CB8AC3E}">
        <p14:creationId xmlns:p14="http://schemas.microsoft.com/office/powerpoint/2010/main" val="266832202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10DF9B8F-086C-4B7D-86F7-E8450B929B61}" type="slidenum">
              <a:rPr lang="en-US" sz="1200"/>
              <a:pPr eaLnBrk="1" hangingPunct="1"/>
              <a:t>2</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00C93856-01EE-42D6-BD68-D31575ED374A}" type="slidenum">
              <a:rPr lang="en-US" sz="1200"/>
              <a:pPr eaLnBrk="1" hangingPunct="1"/>
              <a:t>35</a:t>
            </a:fld>
            <a:endParaRPr lang="en-US" sz="1200"/>
          </a:p>
        </p:txBody>
      </p:sp>
      <p:sp>
        <p:nvSpPr>
          <p:cNvPr id="79875"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7" tIns="44450" rIns="90487" bIns="44450" numCol="1" anchor="t" anchorCtr="0" compatLnSpc="1">
            <a:prstTxWarp prst="textNoShape">
              <a:avLst/>
            </a:prstTxWarp>
          </a:bodyPr>
          <a:lstStyle/>
          <a:p>
            <a:pPr>
              <a:spcBef>
                <a:spcPct val="0"/>
              </a:spcBef>
            </a:pPr>
            <a:endParaRPr lang="en-US" smtClean="0"/>
          </a:p>
        </p:txBody>
      </p:sp>
      <p:sp>
        <p:nvSpPr>
          <p:cNvPr id="79876" name="Rectangle 3"/>
          <p:cNvSpPr>
            <a:spLocks noChangeArrowheads="1" noTextEdit="1"/>
          </p:cNvSpPr>
          <p:nvPr>
            <p:ph type="sldImg"/>
          </p:nvPr>
        </p:nvSpPr>
        <p:spPr bwMode="auto">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A31F59FE-CE88-400E-BC7F-234686605EC0}" type="slidenum">
              <a:rPr lang="en-US" sz="1200"/>
              <a:pPr eaLnBrk="1" hangingPunct="1"/>
              <a:t>36</a:t>
            </a:fld>
            <a:endParaRPr lang="en-US" sz="1200"/>
          </a:p>
        </p:txBody>
      </p:sp>
      <p:sp>
        <p:nvSpPr>
          <p:cNvPr id="81923"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7" tIns="44450" rIns="90487" bIns="44450" numCol="1" anchor="t" anchorCtr="0" compatLnSpc="1">
            <a:prstTxWarp prst="textNoShape">
              <a:avLst/>
            </a:prstTxWarp>
          </a:bodyPr>
          <a:lstStyle/>
          <a:p>
            <a:pPr>
              <a:spcBef>
                <a:spcPct val="0"/>
              </a:spcBef>
            </a:pPr>
            <a:endParaRPr lang="en-US" smtClean="0"/>
          </a:p>
        </p:txBody>
      </p:sp>
      <p:sp>
        <p:nvSpPr>
          <p:cNvPr id="81924" name="Rectangle 3"/>
          <p:cNvSpPr>
            <a:spLocks noChangeArrowheads="1" noTextEdit="1"/>
          </p:cNvSpPr>
          <p:nvPr>
            <p:ph type="sldImg"/>
          </p:nvPr>
        </p:nvSpPr>
        <p:spPr bwMode="auto">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858E9291-7ED9-4CEE-8C55-1638EBF9D139}" type="slidenum">
              <a:rPr lang="en-US" sz="1200"/>
              <a:pPr eaLnBrk="1" hangingPunct="1"/>
              <a:t>14</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63E0AE45-F71B-44B4-92CB-3DDBB5DB3E9A}" type="slidenum">
              <a:rPr lang="en-US" sz="1200"/>
              <a:pPr eaLnBrk="1" hangingPunct="1"/>
              <a:t>15</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26F367D8-0B2B-4619-BF30-8AB30CC7AED2}" type="slidenum">
              <a:rPr lang="en-US" sz="1200"/>
              <a:pPr eaLnBrk="1" hangingPunct="1"/>
              <a:t>18</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F4E792B5-1C00-4A1A-8899-DAB9BDBD4119}" type="slidenum">
              <a:rPr lang="en-US" sz="1200"/>
              <a:pPr eaLnBrk="1" hangingPunct="1"/>
              <a:t>19</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49A67C94-3DDF-4B57-821E-66106BE35E39}" type="slidenum">
              <a:rPr lang="en-US" sz="1200"/>
              <a:pPr eaLnBrk="1" hangingPunct="1"/>
              <a:t>20</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4FB8314C-2154-4165-95BC-7422D0E6B93D}" type="slidenum">
              <a:rPr lang="en-US" sz="1200"/>
              <a:pPr eaLnBrk="1" hangingPunct="1"/>
              <a:t>21</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1D14582D-6ED0-4801-82E8-749402113B5B}" type="slidenum">
              <a:rPr lang="en-US" sz="1200"/>
              <a:pPr eaLnBrk="1" hangingPunct="1"/>
              <a:t>22</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1170F0F8-4AC2-4A54-8581-B1EC0D8BE529}" type="slidenum">
              <a:rPr lang="en-US" sz="1200"/>
              <a:pPr eaLnBrk="1" hangingPunct="1"/>
              <a:t>23</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Slide Number Placeholder 7"/>
          <p:cNvSpPr>
            <a:spLocks noGrp="1"/>
          </p:cNvSpPr>
          <p:nvPr>
            <p:ph type="sldNum" sz="quarter" idx="11"/>
          </p:nvPr>
        </p:nvSpPr>
        <p:spPr/>
        <p:txBody>
          <a:bodyPr/>
          <a:lstStyle/>
          <a:p>
            <a:fld id="{15505A6E-956F-4F49-B04C-04F76F4E0503}" type="slidenum">
              <a:rPr lang="en-US" smtClean="0"/>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7EE5F33-CAD1-4831-9669-DFC6D8E9FE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B0199CA-87C4-4E1F-A3A8-452BA95AE45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fld id="{D5433D6D-F818-4AF4-8153-ACA070F80F21}" type="slidenum">
              <a:rPr lang="en-US"/>
              <a:pPr/>
              <a:t>‹#›</a:t>
            </a:fld>
            <a:endParaRPr lang="en-US"/>
          </a:p>
        </p:txBody>
      </p:sp>
    </p:spTree>
    <p:extLst>
      <p:ext uri="{BB962C8B-B14F-4D97-AF65-F5344CB8AC3E}">
        <p14:creationId xmlns:p14="http://schemas.microsoft.com/office/powerpoint/2010/main" val="1823233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E62D626-636C-411E-BC22-4FB1A4DE31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CCDACC5-9752-4CDA-A4F0-DF7CD3968EB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F0A9E51-891D-4E6B-AA7B-3A924CF0A4A6}"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9B92DDFA-EFFF-4C50-8DD4-1CF4130B34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011CDB03-1FAD-4EBA-A876-B6A7128FB6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85E406B6-997B-4C4F-BB91-0E4957BB46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D094362-4140-4AF7-A752-D293703423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69DB345-ED36-485E-8DBB-C2197735DC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ADB253E-515B-4EF1-9D5E-9F23EA62C502}"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9.wmf"/><Relationship Id="rId2" Type="http://schemas.openxmlformats.org/officeDocument/2006/relationships/tags" Target="../tags/tag3.xml"/><Relationship Id="rId1" Type="http://schemas.openxmlformats.org/officeDocument/2006/relationships/vmlDrawing" Target="../drawings/vmlDrawing4.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slideLayout" Target="../slideLayouts/slideLayout2.xml"/><Relationship Id="rId7" Type="http://schemas.openxmlformats.org/officeDocument/2006/relationships/image" Target="../media/image21.wmf"/><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image" Target="../media/image20.wmf"/><Relationship Id="rId4" Type="http://schemas.openxmlformats.org/officeDocument/2006/relationships/oleObject" Target="../embeddings/oleObject19.bin"/><Relationship Id="rId9" Type="http://schemas.openxmlformats.org/officeDocument/2006/relationships/image" Target="../media/image22.wmf"/></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image" Target="../media/image27.wmf"/><Relationship Id="rId3" Type="http://schemas.openxmlformats.org/officeDocument/2006/relationships/notesSlide" Target="../notesSlides/notesSlide3.xml"/><Relationship Id="rId7" Type="http://schemas.openxmlformats.org/officeDocument/2006/relationships/image" Target="../media/image24.wmf"/><Relationship Id="rId12"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3.bin"/><Relationship Id="rId11" Type="http://schemas.openxmlformats.org/officeDocument/2006/relationships/image" Target="../media/image26.wmf"/><Relationship Id="rId5" Type="http://schemas.openxmlformats.org/officeDocument/2006/relationships/image" Target="../media/image23.wmf"/><Relationship Id="rId10" Type="http://schemas.openxmlformats.org/officeDocument/2006/relationships/oleObject" Target="../embeddings/oleObject25.bin"/><Relationship Id="rId4" Type="http://schemas.openxmlformats.org/officeDocument/2006/relationships/oleObject" Target="../embeddings/oleObject22.bin"/><Relationship Id="rId9" Type="http://schemas.openxmlformats.org/officeDocument/2006/relationships/image" Target="../media/image25.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image" Target="../media/image9.wmf"/><Relationship Id="rId26" Type="http://schemas.openxmlformats.org/officeDocument/2006/relationships/image" Target="../media/image13.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oleObject" Target="../embeddings/oleObject8.bin"/><Relationship Id="rId25" Type="http://schemas.openxmlformats.org/officeDocument/2006/relationships/oleObject" Target="../embeddings/oleObject12.bin"/><Relationship Id="rId2" Type="http://schemas.openxmlformats.org/officeDocument/2006/relationships/slideLayout" Target="../slideLayouts/slideLayout7.xml"/><Relationship Id="rId16" Type="http://schemas.openxmlformats.org/officeDocument/2006/relationships/image" Target="../media/image8.wmf"/><Relationship Id="rId20" Type="http://schemas.openxmlformats.org/officeDocument/2006/relationships/image" Target="../media/image10.wmf"/><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24" Type="http://schemas.openxmlformats.org/officeDocument/2006/relationships/image" Target="../media/image12.w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10" Type="http://schemas.openxmlformats.org/officeDocument/2006/relationships/image" Target="../media/image5.wmf"/><Relationship Id="rId19" Type="http://schemas.openxmlformats.org/officeDocument/2006/relationships/oleObject" Target="../embeddings/oleObject9.bin"/><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 Id="rId22" Type="http://schemas.openxmlformats.org/officeDocument/2006/relationships/image" Target="../media/image1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5.wmf"/><Relationship Id="rId2" Type="http://schemas.openxmlformats.org/officeDocument/2006/relationships/tags" Target="../tags/tag1.xml"/><Relationship Id="rId1" Type="http://schemas.openxmlformats.org/officeDocument/2006/relationships/vmlDrawing" Target="../drawings/vmlDrawing2.vml"/><Relationship Id="rId6" Type="http://schemas.openxmlformats.org/officeDocument/2006/relationships/oleObject" Target="../embeddings/oleObject14.bin"/><Relationship Id="rId5" Type="http://schemas.openxmlformats.org/officeDocument/2006/relationships/image" Target="../media/image14.w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7.wmf"/><Relationship Id="rId2" Type="http://schemas.openxmlformats.org/officeDocument/2006/relationships/tags" Target="../tags/tag2.xml"/><Relationship Id="rId1" Type="http://schemas.openxmlformats.org/officeDocument/2006/relationships/vmlDrawing" Target="../drawings/vmlDrawing3.vml"/><Relationship Id="rId6" Type="http://schemas.openxmlformats.org/officeDocument/2006/relationships/oleObject" Target="../embeddings/oleObject16.bin"/><Relationship Id="rId5" Type="http://schemas.openxmlformats.org/officeDocument/2006/relationships/image" Target="../media/image16.wmf"/><Relationship Id="rId4" Type="http://schemas.openxmlformats.org/officeDocument/2006/relationships/oleObject" Target="../embeddings/oleObject1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b="1" i="1" dirty="0" smtClean="0">
                <a:solidFill>
                  <a:schemeClr val="accent1"/>
                </a:solidFill>
              </a:rPr>
              <a:t>Review of </a:t>
            </a:r>
            <a:r>
              <a:rPr lang="en-US" b="1" i="1" dirty="0" smtClean="0">
                <a:solidFill>
                  <a:schemeClr val="accent1"/>
                </a:solidFill>
              </a:rPr>
              <a:t>Factoring </a:t>
            </a:r>
            <a:r>
              <a:rPr lang="en-US" b="1" i="1" dirty="0" smtClean="0">
                <a:solidFill>
                  <a:schemeClr val="accent1"/>
                </a:solidFill>
              </a:rPr>
              <a:t>Techniques</a:t>
            </a:r>
            <a:endParaRPr lang="en-US" b="1" i="1" dirty="0" smtClean="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noFill/>
        </p:spPr>
        <p:txBody>
          <a:bodyPr lIns="90487" tIns="44450" rIns="90487" bIns="44450"/>
          <a:lstStyle/>
          <a:p>
            <a:pPr eaLnBrk="1" hangingPunct="1"/>
            <a:r>
              <a:rPr lang="en-US" smtClean="0"/>
              <a:t>3)  Factor 28a</a:t>
            </a:r>
            <a:r>
              <a:rPr lang="en-US" baseline="30000" smtClean="0"/>
              <a:t>2</a:t>
            </a:r>
            <a:r>
              <a:rPr lang="en-US" smtClean="0"/>
              <a:t>b + 56abc</a:t>
            </a:r>
            <a:r>
              <a:rPr lang="en-US" baseline="30000" smtClean="0"/>
              <a:t>2</a:t>
            </a:r>
            <a:r>
              <a:rPr lang="en-US" smtClean="0"/>
              <a:t>.</a:t>
            </a:r>
            <a:endParaRPr lang="en-US" baseline="30000" smtClean="0"/>
          </a:p>
        </p:txBody>
      </p:sp>
      <p:sp>
        <p:nvSpPr>
          <p:cNvPr id="17411" name="Rectangle 3"/>
          <p:cNvSpPr>
            <a:spLocks noGrp="1" noChangeArrowheads="1"/>
          </p:cNvSpPr>
          <p:nvPr>
            <p:ph idx="1"/>
          </p:nvPr>
        </p:nvSpPr>
        <p:spPr>
          <a:xfrm>
            <a:off x="685800" y="1600200"/>
            <a:ext cx="8001000" cy="4114800"/>
          </a:xfrm>
          <a:noFill/>
        </p:spPr>
        <p:txBody>
          <a:bodyPr lIns="90487" tIns="44450" rIns="90487" bIns="44450">
            <a:noAutofit/>
          </a:bodyPr>
          <a:lstStyle/>
          <a:p>
            <a:pPr algn="ctr" eaLnBrk="1" hangingPunct="1">
              <a:lnSpc>
                <a:spcPct val="80000"/>
              </a:lnSpc>
              <a:buFontTx/>
              <a:buNone/>
            </a:pPr>
            <a:r>
              <a:rPr lang="en-US" sz="3200" dirty="0" smtClean="0"/>
              <a:t>GCF = </a:t>
            </a:r>
            <a:r>
              <a:rPr lang="en-US" sz="3200" dirty="0" smtClean="0">
                <a:solidFill>
                  <a:schemeClr val="hlink"/>
                </a:solidFill>
              </a:rPr>
              <a:t>28ab</a:t>
            </a:r>
          </a:p>
          <a:p>
            <a:pPr algn="ctr" eaLnBrk="1" hangingPunct="1">
              <a:lnSpc>
                <a:spcPct val="80000"/>
              </a:lnSpc>
              <a:buFontTx/>
              <a:buNone/>
            </a:pPr>
            <a:r>
              <a:rPr lang="en-US" sz="3200" dirty="0" smtClean="0"/>
              <a:t>Divide each term by the GCF</a:t>
            </a:r>
          </a:p>
          <a:p>
            <a:pPr algn="ctr" eaLnBrk="1" hangingPunct="1">
              <a:lnSpc>
                <a:spcPct val="80000"/>
              </a:lnSpc>
              <a:buFontTx/>
              <a:buNone/>
            </a:pPr>
            <a:r>
              <a:rPr lang="en-US" sz="3200" dirty="0" smtClean="0"/>
              <a:t>28a</a:t>
            </a:r>
            <a:r>
              <a:rPr lang="en-US" sz="3200" baseline="30000" dirty="0" smtClean="0"/>
              <a:t>2</a:t>
            </a:r>
            <a:r>
              <a:rPr lang="en-US" sz="3200" dirty="0" smtClean="0"/>
              <a:t>b + 56abc</a:t>
            </a:r>
            <a:r>
              <a:rPr lang="en-US" sz="3200" baseline="30000" dirty="0" smtClean="0"/>
              <a:t>2</a:t>
            </a:r>
            <a:r>
              <a:rPr lang="en-US" sz="3200" dirty="0" smtClean="0"/>
              <a:t> = </a:t>
            </a:r>
            <a:r>
              <a:rPr lang="en-US" sz="3200" dirty="0" smtClean="0">
                <a:solidFill>
                  <a:schemeClr val="hlink"/>
                </a:solidFill>
              </a:rPr>
              <a:t>28ab </a:t>
            </a:r>
            <a:r>
              <a:rPr lang="en-US" sz="3200" dirty="0" smtClean="0"/>
              <a:t>( ___  +  ___ )</a:t>
            </a:r>
          </a:p>
          <a:p>
            <a:pPr algn="ctr" eaLnBrk="1" hangingPunct="1">
              <a:lnSpc>
                <a:spcPct val="80000"/>
              </a:lnSpc>
              <a:buFontTx/>
              <a:buNone/>
            </a:pPr>
            <a:endParaRPr lang="en-US" sz="3200" dirty="0" smtClean="0"/>
          </a:p>
          <a:p>
            <a:pPr algn="ctr" eaLnBrk="1" hangingPunct="1">
              <a:lnSpc>
                <a:spcPct val="80000"/>
              </a:lnSpc>
              <a:buFontTx/>
              <a:buNone/>
            </a:pPr>
            <a:endParaRPr lang="en-US" sz="3200" dirty="0" smtClean="0"/>
          </a:p>
          <a:p>
            <a:pPr algn="ctr" eaLnBrk="1" hangingPunct="1">
              <a:lnSpc>
                <a:spcPct val="80000"/>
              </a:lnSpc>
              <a:buFontTx/>
              <a:buNone/>
            </a:pPr>
            <a:r>
              <a:rPr lang="en-US" sz="3200" dirty="0" smtClean="0"/>
              <a:t>Check your answer by distributing.</a:t>
            </a:r>
          </a:p>
          <a:p>
            <a:pPr algn="ctr" eaLnBrk="1" hangingPunct="1">
              <a:lnSpc>
                <a:spcPct val="80000"/>
              </a:lnSpc>
              <a:buFontTx/>
              <a:buNone/>
            </a:pPr>
            <a:r>
              <a:rPr lang="en-US" sz="3200" b="1" dirty="0" smtClean="0">
                <a:solidFill>
                  <a:srgbClr val="022998"/>
                </a:solidFill>
              </a:rPr>
              <a:t>28ab(a + 2c</a:t>
            </a:r>
            <a:r>
              <a:rPr lang="en-US" sz="3200" b="1" baseline="30000" dirty="0" smtClean="0">
                <a:solidFill>
                  <a:srgbClr val="022998"/>
                </a:solidFill>
              </a:rPr>
              <a:t>2</a:t>
            </a:r>
            <a:r>
              <a:rPr lang="en-US" sz="3200" b="1" dirty="0" smtClean="0">
                <a:solidFill>
                  <a:srgbClr val="022998"/>
                </a:solidFill>
              </a:rPr>
              <a:t>)</a:t>
            </a:r>
          </a:p>
        </p:txBody>
      </p:sp>
      <p:graphicFrame>
        <p:nvGraphicFramePr>
          <p:cNvPr id="17413" name="Object 5"/>
          <p:cNvGraphicFramePr>
            <a:graphicFrameLocks noChangeAspect="1"/>
          </p:cNvGraphicFramePr>
          <p:nvPr/>
        </p:nvGraphicFramePr>
        <p:xfrm>
          <a:off x="5846763" y="3533775"/>
          <a:ext cx="942975" cy="914400"/>
        </p:xfrm>
        <a:graphic>
          <a:graphicData uri="http://schemas.openxmlformats.org/presentationml/2006/ole">
            <mc:AlternateContent xmlns:mc="http://schemas.openxmlformats.org/markup-compatibility/2006">
              <mc:Choice xmlns:v="urn:schemas-microsoft-com:vml" Requires="v">
                <p:oleObj spid="_x0000_s24586" name="Equation" r:id="rId4" imgW="431613" imgH="418918" progId="Equation.DSMT4">
                  <p:embed/>
                </p:oleObj>
              </mc:Choice>
              <mc:Fallback>
                <p:oleObj name="Equation" r:id="rId4" imgW="431613" imgH="418918"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46763" y="3533775"/>
                        <a:ext cx="942975"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4" name="Object 6"/>
          <p:cNvGraphicFramePr>
            <a:graphicFrameLocks noChangeAspect="1"/>
          </p:cNvGraphicFramePr>
          <p:nvPr/>
        </p:nvGraphicFramePr>
        <p:xfrm>
          <a:off x="7364413" y="3533775"/>
          <a:ext cx="1108075" cy="912813"/>
        </p:xfrm>
        <a:graphic>
          <a:graphicData uri="http://schemas.openxmlformats.org/presentationml/2006/ole">
            <mc:AlternateContent xmlns:mc="http://schemas.openxmlformats.org/markup-compatibility/2006">
              <mc:Choice xmlns:v="urn:schemas-microsoft-com:vml" Requires="v">
                <p:oleObj spid="_x0000_s24587" name="Equation" r:id="rId6" imgW="508000" imgH="419100" progId="Equation.DSMT4">
                  <p:embed/>
                </p:oleObj>
              </mc:Choice>
              <mc:Fallback>
                <p:oleObj name="Equation" r:id="rId6" imgW="508000" imgH="41910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64413" y="3533775"/>
                        <a:ext cx="1108075"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15" name="Rectangle 7"/>
          <p:cNvSpPr>
            <a:spLocks noChangeArrowheads="1"/>
          </p:cNvSpPr>
          <p:nvPr/>
        </p:nvSpPr>
        <p:spPr bwMode="auto">
          <a:xfrm>
            <a:off x="6069013" y="2714625"/>
            <a:ext cx="4095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a:solidFill>
                  <a:schemeClr val="hlink"/>
                </a:solidFill>
              </a:rPr>
              <a:t>a</a:t>
            </a:r>
          </a:p>
        </p:txBody>
      </p:sp>
      <p:sp>
        <p:nvSpPr>
          <p:cNvPr id="17416" name="Rectangle 8"/>
          <p:cNvSpPr>
            <a:spLocks noChangeArrowheads="1"/>
          </p:cNvSpPr>
          <p:nvPr/>
        </p:nvSpPr>
        <p:spPr bwMode="auto">
          <a:xfrm>
            <a:off x="7467600" y="2714625"/>
            <a:ext cx="8350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a:solidFill>
                  <a:schemeClr val="hlink"/>
                </a:solidFill>
              </a:rPr>
              <a:t>2c</a:t>
            </a:r>
            <a:r>
              <a:rPr lang="en-US" sz="4000" baseline="30000">
                <a:solidFill>
                  <a:schemeClr val="hlink"/>
                </a:solidFill>
              </a:rPr>
              <a:t>2</a:t>
            </a:r>
          </a:p>
        </p:txBody>
      </p:sp>
      <p:sp>
        <p:nvSpPr>
          <p:cNvPr id="17417" name="Line 9"/>
          <p:cNvSpPr>
            <a:spLocks noChangeShapeType="1"/>
          </p:cNvSpPr>
          <p:nvPr/>
        </p:nvSpPr>
        <p:spPr bwMode="auto">
          <a:xfrm flipV="1">
            <a:off x="6297613" y="33670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8" name="Line 10"/>
          <p:cNvSpPr>
            <a:spLocks noChangeShapeType="1"/>
          </p:cNvSpPr>
          <p:nvPr/>
        </p:nvSpPr>
        <p:spPr bwMode="auto">
          <a:xfrm flipV="1">
            <a:off x="7834313" y="33670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ustDataLst>
      <p:tags r:id="rId2"/>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500" fill="hold"/>
                                        <p:tgtEl>
                                          <p:spTgt spid="17411">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7411">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p:cTn id="13" dur="500" fill="hold"/>
                                        <p:tgtEl>
                                          <p:spTgt spid="17411">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17411">
                                            <p:txEl>
                                              <p:pRg st="1" end="1"/>
                                            </p:txEl>
                                          </p:spTgt>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p:cTn id="19" dur="500" fill="hold"/>
                                        <p:tgtEl>
                                          <p:spTgt spid="17411">
                                            <p:txEl>
                                              <p:pRg st="2" end="2"/>
                                            </p:txEl>
                                          </p:spTgt>
                                        </p:tgtEl>
                                        <p:attrNameLst>
                                          <p:attrName>ppt_w</p:attrName>
                                        </p:attrNameLst>
                                      </p:cBhvr>
                                      <p:tavLst>
                                        <p:tav tm="0">
                                          <p:val>
                                            <p:strVal val="2/3*#ppt_w"/>
                                          </p:val>
                                        </p:tav>
                                        <p:tav tm="100000">
                                          <p:val>
                                            <p:strVal val="#ppt_w"/>
                                          </p:val>
                                        </p:tav>
                                      </p:tavLst>
                                    </p:anim>
                                    <p:anim calcmode="lin" valueType="num">
                                      <p:cBhvr>
                                        <p:cTn id="20" dur="500" fill="hold"/>
                                        <p:tgtEl>
                                          <p:spTgt spid="17411">
                                            <p:txEl>
                                              <p:pRg st="2" end="2"/>
                                            </p:txEl>
                                          </p:spTgt>
                                        </p:tgtEl>
                                        <p:attrNameLst>
                                          <p:attrName>ppt_h</p:attrName>
                                        </p:attrNameLst>
                                      </p:cBhvr>
                                      <p:tavLst>
                                        <p:tav tm="0">
                                          <p:val>
                                            <p:strVal val="2/3*#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74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41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41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74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41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7416"/>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3" presetClass="entr" presetSubtype="272" fill="hold" grpId="0" nodeType="clickEffect">
                                  <p:stCondLst>
                                    <p:cond delay="0"/>
                                  </p:stCondLst>
                                  <p:childTnLst>
                                    <p:set>
                                      <p:cBhvr>
                                        <p:cTn id="44" dur="1" fill="hold">
                                          <p:stCondLst>
                                            <p:cond delay="0"/>
                                          </p:stCondLst>
                                        </p:cTn>
                                        <p:tgtEl>
                                          <p:spTgt spid="17411">
                                            <p:txEl>
                                              <p:pRg st="5" end="5"/>
                                            </p:txEl>
                                          </p:spTgt>
                                        </p:tgtEl>
                                        <p:attrNameLst>
                                          <p:attrName>style.visibility</p:attrName>
                                        </p:attrNameLst>
                                      </p:cBhvr>
                                      <p:to>
                                        <p:strVal val="visible"/>
                                      </p:to>
                                    </p:set>
                                    <p:anim calcmode="lin" valueType="num">
                                      <p:cBhvr>
                                        <p:cTn id="45" dur="500" fill="hold"/>
                                        <p:tgtEl>
                                          <p:spTgt spid="17411">
                                            <p:txEl>
                                              <p:pRg st="5" end="5"/>
                                            </p:txEl>
                                          </p:spTgt>
                                        </p:tgtEl>
                                        <p:attrNameLst>
                                          <p:attrName>ppt_w</p:attrName>
                                        </p:attrNameLst>
                                      </p:cBhvr>
                                      <p:tavLst>
                                        <p:tav tm="0">
                                          <p:val>
                                            <p:strVal val="2/3*#ppt_w"/>
                                          </p:val>
                                        </p:tav>
                                        <p:tav tm="100000">
                                          <p:val>
                                            <p:strVal val="#ppt_w"/>
                                          </p:val>
                                        </p:tav>
                                      </p:tavLst>
                                    </p:anim>
                                    <p:anim calcmode="lin" valueType="num">
                                      <p:cBhvr>
                                        <p:cTn id="46" dur="500" fill="hold"/>
                                        <p:tgtEl>
                                          <p:spTgt spid="17411">
                                            <p:txEl>
                                              <p:pRg st="5" end="5"/>
                                            </p:txEl>
                                          </p:spTgt>
                                        </p:tgtEl>
                                        <p:attrNameLst>
                                          <p:attrName>ppt_h</p:attrName>
                                        </p:attrNameLst>
                                      </p:cBhvr>
                                      <p:tavLst>
                                        <p:tav tm="0">
                                          <p:val>
                                            <p:strVal val="2/3*#ppt_h"/>
                                          </p:val>
                                        </p:tav>
                                        <p:tav tm="100000">
                                          <p:val>
                                            <p:strVal val="#ppt_h"/>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272" fill="hold" grpId="0" nodeType="clickEffect">
                                  <p:stCondLst>
                                    <p:cond delay="0"/>
                                  </p:stCondLst>
                                  <p:childTnLst>
                                    <p:set>
                                      <p:cBhvr>
                                        <p:cTn id="50" dur="1" fill="hold">
                                          <p:stCondLst>
                                            <p:cond delay="0"/>
                                          </p:stCondLst>
                                        </p:cTn>
                                        <p:tgtEl>
                                          <p:spTgt spid="17411">
                                            <p:txEl>
                                              <p:pRg st="6" end="6"/>
                                            </p:txEl>
                                          </p:spTgt>
                                        </p:tgtEl>
                                        <p:attrNameLst>
                                          <p:attrName>style.visibility</p:attrName>
                                        </p:attrNameLst>
                                      </p:cBhvr>
                                      <p:to>
                                        <p:strVal val="visible"/>
                                      </p:to>
                                    </p:set>
                                    <p:anim calcmode="lin" valueType="num">
                                      <p:cBhvr>
                                        <p:cTn id="51" dur="500" fill="hold"/>
                                        <p:tgtEl>
                                          <p:spTgt spid="17411">
                                            <p:txEl>
                                              <p:pRg st="6" end="6"/>
                                            </p:txEl>
                                          </p:spTgt>
                                        </p:tgtEl>
                                        <p:attrNameLst>
                                          <p:attrName>ppt_w</p:attrName>
                                        </p:attrNameLst>
                                      </p:cBhvr>
                                      <p:tavLst>
                                        <p:tav tm="0">
                                          <p:val>
                                            <p:strVal val="2/3*#ppt_w"/>
                                          </p:val>
                                        </p:tav>
                                        <p:tav tm="100000">
                                          <p:val>
                                            <p:strVal val="#ppt_w"/>
                                          </p:val>
                                        </p:tav>
                                      </p:tavLst>
                                    </p:anim>
                                    <p:anim calcmode="lin" valueType="num">
                                      <p:cBhvr>
                                        <p:cTn id="52" dur="500" fill="hold"/>
                                        <p:tgtEl>
                                          <p:spTgt spid="17411">
                                            <p:txEl>
                                              <p:pRg st="6" end="6"/>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P spid="17415" grpId="0"/>
      <p:bldP spid="17416" grpId="0"/>
      <p:bldP spid="17417" grpId="0" animBg="1"/>
      <p:bldP spid="174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PQuestion"/>
          <p:cNvSpPr>
            <a:spLocks noGrp="1" noChangeArrowheads="1"/>
          </p:cNvSpPr>
          <p:nvPr>
            <p:ph type="title"/>
          </p:nvPr>
        </p:nvSpPr>
        <p:spPr>
          <a:xfrm>
            <a:off x="457200" y="304800"/>
            <a:ext cx="8153400" cy="1143000"/>
          </a:xfrm>
        </p:spPr>
        <p:txBody>
          <a:bodyPr/>
          <a:lstStyle/>
          <a:p>
            <a:pPr eaLnBrk="1" hangingPunct="1"/>
            <a:r>
              <a:rPr lang="en-US" smtClean="0"/>
              <a:t>Factor 20x</a:t>
            </a:r>
            <a:r>
              <a:rPr lang="en-US" baseline="30000" smtClean="0"/>
              <a:t>2</a:t>
            </a:r>
            <a:r>
              <a:rPr lang="en-US" smtClean="0"/>
              <a:t> - 24xy</a:t>
            </a:r>
          </a:p>
        </p:txBody>
      </p:sp>
      <p:sp>
        <p:nvSpPr>
          <p:cNvPr id="25604" name="TPAnswers"/>
          <p:cNvSpPr>
            <a:spLocks noGrp="1" noChangeArrowheads="1"/>
          </p:cNvSpPr>
          <p:nvPr>
            <p:ph idx="1"/>
            <p:custDataLst>
              <p:tags r:id="rId2"/>
            </p:custDataLst>
          </p:nvPr>
        </p:nvSpPr>
        <p:spPr>
          <a:xfrm>
            <a:off x="457200" y="1752600"/>
            <a:ext cx="4114800" cy="4114800"/>
          </a:xfrm>
        </p:spPr>
        <p:txBody>
          <a:bodyPr/>
          <a:lstStyle/>
          <a:p>
            <a:pPr marL="609600" indent="-609600" eaLnBrk="1" hangingPunct="1">
              <a:buFontTx/>
              <a:buAutoNum type="arabicPeriod"/>
            </a:pPr>
            <a:r>
              <a:rPr lang="en-US" smtClean="0"/>
              <a:t>x(20 – 24y)</a:t>
            </a:r>
          </a:p>
          <a:p>
            <a:pPr marL="609600" indent="-609600" eaLnBrk="1" hangingPunct="1">
              <a:buFontTx/>
              <a:buAutoNum type="arabicPeriod"/>
            </a:pPr>
            <a:r>
              <a:rPr lang="en-US" smtClean="0"/>
              <a:t>2x(10x – 12y)</a:t>
            </a:r>
          </a:p>
          <a:p>
            <a:pPr marL="609600" indent="-609600" eaLnBrk="1" hangingPunct="1">
              <a:buFontTx/>
              <a:buAutoNum type="arabicPeriod"/>
            </a:pPr>
            <a:r>
              <a:rPr lang="en-US" smtClean="0"/>
              <a:t>4(5x</a:t>
            </a:r>
            <a:r>
              <a:rPr lang="en-US" baseline="30000" smtClean="0"/>
              <a:t>2</a:t>
            </a:r>
            <a:r>
              <a:rPr lang="en-US" smtClean="0"/>
              <a:t> – 6xy)</a:t>
            </a:r>
          </a:p>
          <a:p>
            <a:pPr marL="609600" indent="-609600" eaLnBrk="1" hangingPunct="1">
              <a:buFontTx/>
              <a:buAutoNum type="arabicPeriod"/>
            </a:pPr>
            <a:r>
              <a:rPr lang="en-US" smtClean="0"/>
              <a:t>4x(5x – 6y)</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685800" y="152400"/>
            <a:ext cx="7772400" cy="1143000"/>
          </a:xfrm>
          <a:noFill/>
        </p:spPr>
        <p:txBody>
          <a:bodyPr lIns="90487" tIns="44450" rIns="90487" bIns="44450">
            <a:normAutofit/>
          </a:bodyPr>
          <a:lstStyle/>
          <a:p>
            <a:pPr eaLnBrk="1" hangingPunct="1"/>
            <a:r>
              <a:rPr lang="en-US" sz="4800" smtClean="0"/>
              <a:t>5) Factor 28a</a:t>
            </a:r>
            <a:r>
              <a:rPr lang="en-US" sz="4800" baseline="30000" smtClean="0"/>
              <a:t>2</a:t>
            </a:r>
            <a:r>
              <a:rPr lang="en-US" sz="4800" smtClean="0"/>
              <a:t> + 21b - 35b</a:t>
            </a:r>
            <a:r>
              <a:rPr lang="en-US" sz="4800" baseline="30000" smtClean="0"/>
              <a:t>2</a:t>
            </a:r>
            <a:r>
              <a:rPr lang="en-US" sz="4800" smtClean="0"/>
              <a:t>c</a:t>
            </a:r>
            <a:r>
              <a:rPr lang="en-US" sz="4800" baseline="30000" smtClean="0"/>
              <a:t>2</a:t>
            </a:r>
          </a:p>
        </p:txBody>
      </p:sp>
      <p:sp>
        <p:nvSpPr>
          <p:cNvPr id="18437" name="Rectangle 5"/>
          <p:cNvSpPr>
            <a:spLocks noChangeArrowheads="1"/>
          </p:cNvSpPr>
          <p:nvPr/>
        </p:nvSpPr>
        <p:spPr bwMode="auto">
          <a:xfrm>
            <a:off x="228600" y="1600200"/>
            <a:ext cx="8686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p>
            <a:pPr marL="342900" indent="-342900" algn="ctr">
              <a:lnSpc>
                <a:spcPct val="80000"/>
              </a:lnSpc>
              <a:spcBef>
                <a:spcPct val="20000"/>
              </a:spcBef>
            </a:pPr>
            <a:r>
              <a:rPr lang="en-US" sz="4000"/>
              <a:t>GCF = </a:t>
            </a:r>
            <a:r>
              <a:rPr lang="en-US" sz="4000">
                <a:solidFill>
                  <a:schemeClr val="hlink"/>
                </a:solidFill>
              </a:rPr>
              <a:t>7</a:t>
            </a:r>
          </a:p>
          <a:p>
            <a:pPr marL="342900" indent="-342900" algn="ctr">
              <a:lnSpc>
                <a:spcPct val="80000"/>
              </a:lnSpc>
              <a:spcBef>
                <a:spcPct val="20000"/>
              </a:spcBef>
            </a:pPr>
            <a:r>
              <a:rPr lang="en-US" sz="4000"/>
              <a:t>Divide each term by the GCF</a:t>
            </a:r>
          </a:p>
          <a:p>
            <a:pPr marL="342900" indent="-342900" algn="ctr">
              <a:lnSpc>
                <a:spcPct val="80000"/>
              </a:lnSpc>
              <a:spcBef>
                <a:spcPct val="20000"/>
              </a:spcBef>
            </a:pPr>
            <a:r>
              <a:rPr lang="en-US" sz="3600"/>
              <a:t>28a</a:t>
            </a:r>
            <a:r>
              <a:rPr lang="en-US" sz="3600" baseline="30000"/>
              <a:t>2</a:t>
            </a:r>
            <a:r>
              <a:rPr lang="en-US" sz="3600"/>
              <a:t> + 21b - 35b</a:t>
            </a:r>
            <a:r>
              <a:rPr lang="en-US" sz="3600" baseline="30000"/>
              <a:t>2</a:t>
            </a:r>
            <a:r>
              <a:rPr lang="en-US" sz="3600"/>
              <a:t>c</a:t>
            </a:r>
            <a:r>
              <a:rPr lang="en-US" sz="3600" baseline="30000"/>
              <a:t>2</a:t>
            </a:r>
            <a:r>
              <a:rPr lang="en-US" sz="3600"/>
              <a:t> = </a:t>
            </a:r>
            <a:r>
              <a:rPr lang="en-US" sz="3600">
                <a:solidFill>
                  <a:schemeClr val="hlink"/>
                </a:solidFill>
              </a:rPr>
              <a:t>7 </a:t>
            </a:r>
            <a:r>
              <a:rPr lang="en-US" sz="3600"/>
              <a:t>( ___  +  ___ - ____ )</a:t>
            </a:r>
          </a:p>
          <a:p>
            <a:pPr marL="342900" indent="-342900" algn="ctr">
              <a:lnSpc>
                <a:spcPct val="80000"/>
              </a:lnSpc>
              <a:spcBef>
                <a:spcPct val="20000"/>
              </a:spcBef>
            </a:pPr>
            <a:endParaRPr lang="en-US" sz="3600"/>
          </a:p>
          <a:p>
            <a:pPr marL="342900" indent="-342900" algn="ctr">
              <a:lnSpc>
                <a:spcPct val="80000"/>
              </a:lnSpc>
              <a:spcBef>
                <a:spcPct val="20000"/>
              </a:spcBef>
            </a:pPr>
            <a:endParaRPr lang="en-US" sz="4000"/>
          </a:p>
          <a:p>
            <a:pPr marL="342900" indent="-342900" algn="ctr">
              <a:lnSpc>
                <a:spcPct val="80000"/>
              </a:lnSpc>
              <a:spcBef>
                <a:spcPct val="20000"/>
              </a:spcBef>
            </a:pPr>
            <a:r>
              <a:rPr lang="en-US" sz="4000"/>
              <a:t>Check your answer by distributing.</a:t>
            </a:r>
          </a:p>
          <a:p>
            <a:pPr marL="342900" indent="-342900" algn="ctr">
              <a:lnSpc>
                <a:spcPct val="80000"/>
              </a:lnSpc>
              <a:spcBef>
                <a:spcPct val="20000"/>
              </a:spcBef>
            </a:pPr>
            <a:r>
              <a:rPr lang="en-US" sz="4000" b="1">
                <a:solidFill>
                  <a:srgbClr val="022998"/>
                </a:solidFill>
              </a:rPr>
              <a:t>7(4a</a:t>
            </a:r>
            <a:r>
              <a:rPr lang="en-US" sz="4000" b="1" baseline="30000">
                <a:solidFill>
                  <a:srgbClr val="022998"/>
                </a:solidFill>
              </a:rPr>
              <a:t>2</a:t>
            </a:r>
            <a:r>
              <a:rPr lang="en-US" sz="4000" b="1">
                <a:solidFill>
                  <a:srgbClr val="022998"/>
                </a:solidFill>
              </a:rPr>
              <a:t> + 3b – 5b</a:t>
            </a:r>
            <a:r>
              <a:rPr lang="en-US" sz="4000" b="1" baseline="30000">
                <a:solidFill>
                  <a:srgbClr val="022998"/>
                </a:solidFill>
              </a:rPr>
              <a:t>2</a:t>
            </a:r>
            <a:r>
              <a:rPr lang="en-US" sz="4000" b="1">
                <a:solidFill>
                  <a:srgbClr val="022998"/>
                </a:solidFill>
              </a:rPr>
              <a:t>c</a:t>
            </a:r>
            <a:r>
              <a:rPr lang="en-US" sz="4000" b="1" baseline="30000">
                <a:solidFill>
                  <a:srgbClr val="022998"/>
                </a:solidFill>
              </a:rPr>
              <a:t>2</a:t>
            </a:r>
            <a:r>
              <a:rPr lang="en-US" sz="4000" b="1">
                <a:solidFill>
                  <a:srgbClr val="022998"/>
                </a:solidFill>
              </a:rPr>
              <a:t>)</a:t>
            </a:r>
          </a:p>
        </p:txBody>
      </p:sp>
      <p:graphicFrame>
        <p:nvGraphicFramePr>
          <p:cNvPr id="18438" name="Object 6"/>
          <p:cNvGraphicFramePr>
            <a:graphicFrameLocks noChangeAspect="1"/>
          </p:cNvGraphicFramePr>
          <p:nvPr/>
        </p:nvGraphicFramePr>
        <p:xfrm>
          <a:off x="5021263" y="3533775"/>
          <a:ext cx="804862" cy="914400"/>
        </p:xfrm>
        <a:graphic>
          <a:graphicData uri="http://schemas.openxmlformats.org/presentationml/2006/ole">
            <mc:AlternateContent xmlns:mc="http://schemas.openxmlformats.org/markup-compatibility/2006">
              <mc:Choice xmlns:v="urn:schemas-microsoft-com:vml" Requires="v">
                <p:oleObj spid="_x0000_s26637" name="Equation" r:id="rId4" imgW="368300" imgH="419100" progId="Equation.DSMT4">
                  <p:embed/>
                </p:oleObj>
              </mc:Choice>
              <mc:Fallback>
                <p:oleObj name="Equation" r:id="rId4" imgW="368300" imgH="419100"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1263" y="3533775"/>
                        <a:ext cx="804862"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9" name="Object 7"/>
          <p:cNvGraphicFramePr>
            <a:graphicFrameLocks noChangeAspect="1"/>
          </p:cNvGraphicFramePr>
          <p:nvPr/>
        </p:nvGraphicFramePr>
        <p:xfrm>
          <a:off x="6477000" y="3560763"/>
          <a:ext cx="636588" cy="857250"/>
        </p:xfrm>
        <a:graphic>
          <a:graphicData uri="http://schemas.openxmlformats.org/presentationml/2006/ole">
            <mc:AlternateContent xmlns:mc="http://schemas.openxmlformats.org/markup-compatibility/2006">
              <mc:Choice xmlns:v="urn:schemas-microsoft-com:vml" Requires="v">
                <p:oleObj spid="_x0000_s26638" name="Equation" r:id="rId6" imgW="291973" imgH="393529" progId="Equation.DSMT4">
                  <p:embed/>
                </p:oleObj>
              </mc:Choice>
              <mc:Fallback>
                <p:oleObj name="Equation" r:id="rId6" imgW="291973" imgH="393529"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0" y="3560763"/>
                        <a:ext cx="636588"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0" name="Rectangle 8"/>
          <p:cNvSpPr>
            <a:spLocks noChangeArrowheads="1"/>
          </p:cNvSpPr>
          <p:nvPr/>
        </p:nvSpPr>
        <p:spPr bwMode="auto">
          <a:xfrm>
            <a:off x="5070475" y="2711450"/>
            <a:ext cx="768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chemeClr val="hlink"/>
                </a:solidFill>
              </a:rPr>
              <a:t>4a</a:t>
            </a:r>
            <a:r>
              <a:rPr lang="en-US" sz="3600" baseline="30000">
                <a:solidFill>
                  <a:schemeClr val="hlink"/>
                </a:solidFill>
              </a:rPr>
              <a:t>2</a:t>
            </a:r>
          </a:p>
        </p:txBody>
      </p:sp>
      <p:sp>
        <p:nvSpPr>
          <p:cNvPr id="18441" name="Rectangle 9"/>
          <p:cNvSpPr>
            <a:spLocks noChangeArrowheads="1"/>
          </p:cNvSpPr>
          <p:nvPr/>
        </p:nvSpPr>
        <p:spPr bwMode="auto">
          <a:xfrm>
            <a:off x="7461250" y="2711450"/>
            <a:ext cx="1149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chemeClr val="hlink"/>
                </a:solidFill>
              </a:rPr>
              <a:t>5b</a:t>
            </a:r>
            <a:r>
              <a:rPr lang="en-US" sz="3600" baseline="30000">
                <a:solidFill>
                  <a:schemeClr val="hlink"/>
                </a:solidFill>
              </a:rPr>
              <a:t>2</a:t>
            </a:r>
            <a:r>
              <a:rPr lang="en-US" sz="3600">
                <a:solidFill>
                  <a:schemeClr val="hlink"/>
                </a:solidFill>
              </a:rPr>
              <a:t>c</a:t>
            </a:r>
            <a:r>
              <a:rPr lang="en-US" sz="3600" baseline="30000">
                <a:solidFill>
                  <a:schemeClr val="hlink"/>
                </a:solidFill>
              </a:rPr>
              <a:t>2</a:t>
            </a:r>
          </a:p>
        </p:txBody>
      </p:sp>
      <p:sp>
        <p:nvSpPr>
          <p:cNvPr id="18442" name="Line 10"/>
          <p:cNvSpPr>
            <a:spLocks noChangeShapeType="1"/>
          </p:cNvSpPr>
          <p:nvPr/>
        </p:nvSpPr>
        <p:spPr bwMode="auto">
          <a:xfrm flipV="1">
            <a:off x="5403850" y="33670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3" name="Line 11"/>
          <p:cNvSpPr>
            <a:spLocks noChangeShapeType="1"/>
          </p:cNvSpPr>
          <p:nvPr/>
        </p:nvSpPr>
        <p:spPr bwMode="auto">
          <a:xfrm flipV="1">
            <a:off x="6794500" y="33670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8445" name="Object 13"/>
          <p:cNvGraphicFramePr>
            <a:graphicFrameLocks noChangeAspect="1"/>
          </p:cNvGraphicFramePr>
          <p:nvPr/>
        </p:nvGraphicFramePr>
        <p:xfrm>
          <a:off x="7605713" y="3519488"/>
          <a:ext cx="1052512" cy="912812"/>
        </p:xfrm>
        <a:graphic>
          <a:graphicData uri="http://schemas.openxmlformats.org/presentationml/2006/ole">
            <mc:AlternateContent xmlns:mc="http://schemas.openxmlformats.org/markup-compatibility/2006">
              <mc:Choice xmlns:v="urn:schemas-microsoft-com:vml" Requires="v">
                <p:oleObj spid="_x0000_s26639" name="Equation" r:id="rId8" imgW="482391" imgH="418918" progId="Equation.DSMT4">
                  <p:embed/>
                </p:oleObj>
              </mc:Choice>
              <mc:Fallback>
                <p:oleObj name="Equation" r:id="rId8" imgW="482391" imgH="418918" progId="Equation.DSMT4">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05713" y="3519488"/>
                        <a:ext cx="1052512" cy="912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6" name="Line 14"/>
          <p:cNvSpPr>
            <a:spLocks noChangeShapeType="1"/>
          </p:cNvSpPr>
          <p:nvPr/>
        </p:nvSpPr>
        <p:spPr bwMode="auto">
          <a:xfrm flipV="1">
            <a:off x="8048625" y="3352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7" name="Rectangle 15"/>
          <p:cNvSpPr>
            <a:spLocks noChangeArrowheads="1"/>
          </p:cNvSpPr>
          <p:nvPr/>
        </p:nvSpPr>
        <p:spPr bwMode="auto">
          <a:xfrm>
            <a:off x="6477000" y="2711450"/>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chemeClr val="hlink"/>
                </a:solidFill>
              </a:rPr>
              <a:t>3b</a:t>
            </a:r>
            <a:endParaRPr lang="en-US" sz="3600" baseline="30000">
              <a:solidFill>
                <a:schemeClr val="hlink"/>
              </a:solidFill>
            </a:endParaRPr>
          </a:p>
        </p:txBody>
      </p:sp>
    </p:spTree>
    <p:custDataLst>
      <p:tags r:id="rId2"/>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anim calcmode="lin" valueType="num">
                                      <p:cBhvr>
                                        <p:cTn id="7" dur="500" fill="hold"/>
                                        <p:tgtEl>
                                          <p:spTgt spid="18437">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8437">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18437">
                                            <p:txEl>
                                              <p:pRg st="1" end="1"/>
                                            </p:txEl>
                                          </p:spTgt>
                                        </p:tgtEl>
                                        <p:attrNameLst>
                                          <p:attrName>style.visibility</p:attrName>
                                        </p:attrNameLst>
                                      </p:cBhvr>
                                      <p:to>
                                        <p:strVal val="visible"/>
                                      </p:to>
                                    </p:set>
                                    <p:anim calcmode="lin" valueType="num">
                                      <p:cBhvr>
                                        <p:cTn id="13" dur="500" fill="hold"/>
                                        <p:tgtEl>
                                          <p:spTgt spid="18437">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18437">
                                            <p:txEl>
                                              <p:pRg st="1" end="1"/>
                                            </p:txEl>
                                          </p:spTgt>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18437">
                                            <p:txEl>
                                              <p:pRg st="2" end="2"/>
                                            </p:txEl>
                                          </p:spTgt>
                                        </p:tgtEl>
                                        <p:attrNameLst>
                                          <p:attrName>style.visibility</p:attrName>
                                        </p:attrNameLst>
                                      </p:cBhvr>
                                      <p:to>
                                        <p:strVal val="visible"/>
                                      </p:to>
                                    </p:set>
                                    <p:anim calcmode="lin" valueType="num">
                                      <p:cBhvr>
                                        <p:cTn id="19" dur="500" fill="hold"/>
                                        <p:tgtEl>
                                          <p:spTgt spid="18437">
                                            <p:txEl>
                                              <p:pRg st="2" end="2"/>
                                            </p:txEl>
                                          </p:spTgt>
                                        </p:tgtEl>
                                        <p:attrNameLst>
                                          <p:attrName>ppt_w</p:attrName>
                                        </p:attrNameLst>
                                      </p:cBhvr>
                                      <p:tavLst>
                                        <p:tav tm="0">
                                          <p:val>
                                            <p:strVal val="2/3*#ppt_w"/>
                                          </p:val>
                                        </p:tav>
                                        <p:tav tm="100000">
                                          <p:val>
                                            <p:strVal val="#ppt_w"/>
                                          </p:val>
                                        </p:tav>
                                      </p:tavLst>
                                    </p:anim>
                                    <p:anim calcmode="lin" valueType="num">
                                      <p:cBhvr>
                                        <p:cTn id="20" dur="500" fill="hold"/>
                                        <p:tgtEl>
                                          <p:spTgt spid="18437">
                                            <p:txEl>
                                              <p:pRg st="2" end="2"/>
                                            </p:txEl>
                                          </p:spTgt>
                                        </p:tgtEl>
                                        <p:attrNameLst>
                                          <p:attrName>ppt_h</p:attrName>
                                        </p:attrNameLst>
                                      </p:cBhvr>
                                      <p:tavLst>
                                        <p:tav tm="0">
                                          <p:val>
                                            <p:strVal val="2/3*#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843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44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4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84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44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447"/>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844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44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441"/>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272" fill="hold" grpId="0" nodeType="clickEffect">
                                  <p:stCondLst>
                                    <p:cond delay="0"/>
                                  </p:stCondLst>
                                  <p:childTnLst>
                                    <p:set>
                                      <p:cBhvr>
                                        <p:cTn id="54" dur="1" fill="hold">
                                          <p:stCondLst>
                                            <p:cond delay="0"/>
                                          </p:stCondLst>
                                        </p:cTn>
                                        <p:tgtEl>
                                          <p:spTgt spid="18437">
                                            <p:txEl>
                                              <p:pRg st="5" end="5"/>
                                            </p:txEl>
                                          </p:spTgt>
                                        </p:tgtEl>
                                        <p:attrNameLst>
                                          <p:attrName>style.visibility</p:attrName>
                                        </p:attrNameLst>
                                      </p:cBhvr>
                                      <p:to>
                                        <p:strVal val="visible"/>
                                      </p:to>
                                    </p:set>
                                    <p:anim calcmode="lin" valueType="num">
                                      <p:cBhvr>
                                        <p:cTn id="55" dur="500" fill="hold"/>
                                        <p:tgtEl>
                                          <p:spTgt spid="18437">
                                            <p:txEl>
                                              <p:pRg st="5" end="5"/>
                                            </p:txEl>
                                          </p:spTgt>
                                        </p:tgtEl>
                                        <p:attrNameLst>
                                          <p:attrName>ppt_w</p:attrName>
                                        </p:attrNameLst>
                                      </p:cBhvr>
                                      <p:tavLst>
                                        <p:tav tm="0">
                                          <p:val>
                                            <p:strVal val="2/3*#ppt_w"/>
                                          </p:val>
                                        </p:tav>
                                        <p:tav tm="100000">
                                          <p:val>
                                            <p:strVal val="#ppt_w"/>
                                          </p:val>
                                        </p:tav>
                                      </p:tavLst>
                                    </p:anim>
                                    <p:anim calcmode="lin" valueType="num">
                                      <p:cBhvr>
                                        <p:cTn id="56" dur="500" fill="hold"/>
                                        <p:tgtEl>
                                          <p:spTgt spid="18437">
                                            <p:txEl>
                                              <p:pRg st="5" end="5"/>
                                            </p:txEl>
                                          </p:spTgt>
                                        </p:tgtEl>
                                        <p:attrNameLst>
                                          <p:attrName>ppt_h</p:attrName>
                                        </p:attrNameLst>
                                      </p:cBhvr>
                                      <p:tavLst>
                                        <p:tav tm="0">
                                          <p:val>
                                            <p:strVal val="2/3*#ppt_h"/>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272" fill="hold" grpId="0" nodeType="clickEffect">
                                  <p:stCondLst>
                                    <p:cond delay="0"/>
                                  </p:stCondLst>
                                  <p:childTnLst>
                                    <p:set>
                                      <p:cBhvr>
                                        <p:cTn id="60" dur="1" fill="hold">
                                          <p:stCondLst>
                                            <p:cond delay="0"/>
                                          </p:stCondLst>
                                        </p:cTn>
                                        <p:tgtEl>
                                          <p:spTgt spid="18437">
                                            <p:txEl>
                                              <p:pRg st="6" end="6"/>
                                            </p:txEl>
                                          </p:spTgt>
                                        </p:tgtEl>
                                        <p:attrNameLst>
                                          <p:attrName>style.visibility</p:attrName>
                                        </p:attrNameLst>
                                      </p:cBhvr>
                                      <p:to>
                                        <p:strVal val="visible"/>
                                      </p:to>
                                    </p:set>
                                    <p:anim calcmode="lin" valueType="num">
                                      <p:cBhvr>
                                        <p:cTn id="61" dur="500" fill="hold"/>
                                        <p:tgtEl>
                                          <p:spTgt spid="18437">
                                            <p:txEl>
                                              <p:pRg st="6" end="6"/>
                                            </p:txEl>
                                          </p:spTgt>
                                        </p:tgtEl>
                                        <p:attrNameLst>
                                          <p:attrName>ppt_w</p:attrName>
                                        </p:attrNameLst>
                                      </p:cBhvr>
                                      <p:tavLst>
                                        <p:tav tm="0">
                                          <p:val>
                                            <p:strVal val="2/3*#ppt_w"/>
                                          </p:val>
                                        </p:tav>
                                        <p:tav tm="100000">
                                          <p:val>
                                            <p:strVal val="#ppt_w"/>
                                          </p:val>
                                        </p:tav>
                                      </p:tavLst>
                                    </p:anim>
                                    <p:anim calcmode="lin" valueType="num">
                                      <p:cBhvr>
                                        <p:cTn id="62" dur="500" fill="hold"/>
                                        <p:tgtEl>
                                          <p:spTgt spid="18437">
                                            <p:txEl>
                                              <p:pRg st="6" end="6"/>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autoUpdateAnimBg="0"/>
      <p:bldP spid="18440" grpId="0"/>
      <p:bldP spid="18441" grpId="0"/>
      <p:bldP spid="18442" grpId="0" animBg="1"/>
      <p:bldP spid="18443" grpId="0" animBg="1"/>
      <p:bldP spid="18446" grpId="0" animBg="1"/>
      <p:bldP spid="184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PQuestion"/>
          <p:cNvSpPr>
            <a:spLocks noGrp="1" noChangeArrowheads="1"/>
          </p:cNvSpPr>
          <p:nvPr>
            <p:ph type="title"/>
          </p:nvPr>
        </p:nvSpPr>
        <p:spPr>
          <a:xfrm>
            <a:off x="457200" y="304800"/>
            <a:ext cx="8153400" cy="1143000"/>
          </a:xfrm>
        </p:spPr>
        <p:txBody>
          <a:bodyPr/>
          <a:lstStyle/>
          <a:p>
            <a:pPr eaLnBrk="1" hangingPunct="1"/>
            <a:r>
              <a:rPr lang="en-US" smtClean="0"/>
              <a:t>Factor 16xy</a:t>
            </a:r>
            <a:r>
              <a:rPr lang="en-US" baseline="30000" smtClean="0"/>
              <a:t>2</a:t>
            </a:r>
            <a:r>
              <a:rPr lang="en-US" smtClean="0"/>
              <a:t> - 24y</a:t>
            </a:r>
            <a:r>
              <a:rPr lang="en-US" baseline="30000" smtClean="0"/>
              <a:t>2</a:t>
            </a:r>
            <a:r>
              <a:rPr lang="en-US" smtClean="0"/>
              <a:t>z + 40y</a:t>
            </a:r>
            <a:r>
              <a:rPr lang="en-US" baseline="30000" smtClean="0"/>
              <a:t>2</a:t>
            </a:r>
            <a:endParaRPr lang="en-US" smtClean="0"/>
          </a:p>
        </p:txBody>
      </p:sp>
      <p:sp>
        <p:nvSpPr>
          <p:cNvPr id="27652" name="TPAnswers"/>
          <p:cNvSpPr>
            <a:spLocks noGrp="1" noChangeArrowheads="1"/>
          </p:cNvSpPr>
          <p:nvPr>
            <p:ph idx="1"/>
            <p:custDataLst>
              <p:tags r:id="rId2"/>
            </p:custDataLst>
          </p:nvPr>
        </p:nvSpPr>
        <p:spPr>
          <a:xfrm>
            <a:off x="457200" y="1752600"/>
            <a:ext cx="4114800" cy="4114800"/>
          </a:xfrm>
        </p:spPr>
        <p:txBody>
          <a:bodyPr/>
          <a:lstStyle/>
          <a:p>
            <a:pPr marL="609600" indent="-609600" eaLnBrk="1" hangingPunct="1">
              <a:buFontTx/>
              <a:buAutoNum type="arabicPeriod"/>
            </a:pPr>
            <a:r>
              <a:rPr lang="en-US" smtClean="0"/>
              <a:t>2y</a:t>
            </a:r>
            <a:r>
              <a:rPr lang="en-US" baseline="30000" smtClean="0"/>
              <a:t>2</a:t>
            </a:r>
            <a:r>
              <a:rPr lang="en-US" smtClean="0"/>
              <a:t>(8x – 12z + 20)</a:t>
            </a:r>
          </a:p>
          <a:p>
            <a:pPr marL="609600" indent="-609600" eaLnBrk="1" hangingPunct="1">
              <a:buFontTx/>
              <a:buAutoNum type="arabicPeriod"/>
            </a:pPr>
            <a:r>
              <a:rPr lang="en-US" smtClean="0"/>
              <a:t>4y</a:t>
            </a:r>
            <a:r>
              <a:rPr lang="en-US" baseline="30000" smtClean="0"/>
              <a:t>2</a:t>
            </a:r>
            <a:r>
              <a:rPr lang="en-US" smtClean="0"/>
              <a:t>(4x – 6z + 10)</a:t>
            </a:r>
          </a:p>
          <a:p>
            <a:pPr marL="609600" indent="-609600" eaLnBrk="1" hangingPunct="1">
              <a:buFontTx/>
              <a:buAutoNum type="arabicPeriod"/>
            </a:pPr>
            <a:r>
              <a:rPr lang="en-US" smtClean="0"/>
              <a:t>8y</a:t>
            </a:r>
            <a:r>
              <a:rPr lang="en-US" baseline="30000" smtClean="0"/>
              <a:t>2</a:t>
            </a:r>
            <a:r>
              <a:rPr lang="en-US" smtClean="0"/>
              <a:t>(2x - 3z + 5)</a:t>
            </a:r>
          </a:p>
          <a:p>
            <a:pPr marL="609600" indent="-609600" eaLnBrk="1" hangingPunct="1">
              <a:buFontTx/>
              <a:buAutoNum type="arabicPeriod"/>
            </a:pPr>
            <a:r>
              <a:rPr lang="en-US" smtClean="0"/>
              <a:t>8xy</a:t>
            </a:r>
            <a:r>
              <a:rPr lang="en-US" baseline="30000" smtClean="0"/>
              <a:t>2</a:t>
            </a:r>
            <a:r>
              <a:rPr lang="en-US" smtClean="0"/>
              <a:t>z(2 – 3 + 5)</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Method #2</a:t>
            </a:r>
          </a:p>
        </p:txBody>
      </p:sp>
      <p:sp>
        <p:nvSpPr>
          <p:cNvPr id="31747" name="Rectangle 3"/>
          <p:cNvSpPr>
            <a:spLocks noGrp="1" noChangeArrowheads="1"/>
          </p:cNvSpPr>
          <p:nvPr>
            <p:ph idx="1"/>
          </p:nvPr>
        </p:nvSpPr>
        <p:spPr/>
        <p:txBody>
          <a:bodyPr/>
          <a:lstStyle/>
          <a:p>
            <a:pPr eaLnBrk="1" hangingPunct="1"/>
            <a:r>
              <a:rPr lang="en-US" sz="6000" smtClean="0"/>
              <a:t>Difference of Two Squares</a:t>
            </a:r>
          </a:p>
          <a:p>
            <a:pPr eaLnBrk="1" hangingPunct="1"/>
            <a:r>
              <a:rPr lang="en-US" sz="6000" smtClean="0"/>
              <a:t>a</a:t>
            </a:r>
            <a:r>
              <a:rPr lang="en-US" sz="6000" baseline="30000" smtClean="0"/>
              <a:t>2</a:t>
            </a:r>
            <a:r>
              <a:rPr lang="en-US" sz="6000" smtClean="0"/>
              <a:t> – b</a:t>
            </a:r>
            <a:r>
              <a:rPr lang="en-US" sz="6000" baseline="30000" smtClean="0"/>
              <a:t>2</a:t>
            </a:r>
            <a:r>
              <a:rPr lang="en-US" sz="6000" smtClean="0"/>
              <a:t> = (a + b)(a - 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5" name="Title 1"/>
          <p:cNvSpPr>
            <a:spLocks noGrp="1"/>
          </p:cNvSpPr>
          <p:nvPr>
            <p:ph type="title"/>
          </p:nvPr>
        </p:nvSpPr>
        <p:spPr/>
        <p:txBody>
          <a:bodyPr/>
          <a:lstStyle/>
          <a:p>
            <a:pPr eaLnBrk="1" hangingPunct="1"/>
            <a:r>
              <a:rPr lang="en-US" smtClean="0"/>
              <a:t>What is a Perfect Square</a:t>
            </a:r>
          </a:p>
        </p:txBody>
      </p:sp>
      <p:sp>
        <p:nvSpPr>
          <p:cNvPr id="3" name="Content Placeholder 2"/>
          <p:cNvSpPr>
            <a:spLocks noGrp="1"/>
          </p:cNvSpPr>
          <p:nvPr>
            <p:ph idx="1"/>
          </p:nvPr>
        </p:nvSpPr>
        <p:spPr/>
        <p:txBody>
          <a:bodyPr/>
          <a:lstStyle/>
          <a:p>
            <a:pPr eaLnBrk="1" hangingPunct="1"/>
            <a:r>
              <a:rPr lang="en-US" smtClean="0"/>
              <a:t>Any term you can take the square root evenly (No decimal)</a:t>
            </a:r>
          </a:p>
          <a:p>
            <a:pPr eaLnBrk="1" hangingPunct="1"/>
            <a:r>
              <a:rPr lang="en-US" smtClean="0"/>
              <a:t>25</a:t>
            </a:r>
          </a:p>
          <a:p>
            <a:pPr eaLnBrk="1" hangingPunct="1"/>
            <a:r>
              <a:rPr lang="en-US" smtClean="0"/>
              <a:t>36</a:t>
            </a:r>
          </a:p>
          <a:p>
            <a:pPr eaLnBrk="1" hangingPunct="1"/>
            <a:r>
              <a:rPr lang="en-US" smtClean="0"/>
              <a:t>1</a:t>
            </a:r>
          </a:p>
          <a:p>
            <a:pPr eaLnBrk="1" hangingPunct="1"/>
            <a:r>
              <a:rPr lang="en-US" smtClean="0"/>
              <a:t>x</a:t>
            </a:r>
            <a:r>
              <a:rPr lang="en-US" baseline="30000" smtClean="0"/>
              <a:t>2</a:t>
            </a:r>
          </a:p>
          <a:p>
            <a:pPr eaLnBrk="1" hangingPunct="1"/>
            <a:r>
              <a:rPr lang="en-US" smtClean="0"/>
              <a:t>y</a:t>
            </a:r>
            <a:r>
              <a:rPr lang="en-US" baseline="30000" smtClean="0"/>
              <a:t>4</a:t>
            </a:r>
          </a:p>
        </p:txBody>
      </p:sp>
      <p:graphicFrame>
        <p:nvGraphicFramePr>
          <p:cNvPr id="2" name="Object 1"/>
          <p:cNvGraphicFramePr>
            <a:graphicFrameLocks noChangeAspect="1"/>
          </p:cNvGraphicFramePr>
          <p:nvPr/>
        </p:nvGraphicFramePr>
        <p:xfrm>
          <a:off x="2590800" y="3124200"/>
          <a:ext cx="279400" cy="434975"/>
        </p:xfrm>
        <a:graphic>
          <a:graphicData uri="http://schemas.openxmlformats.org/presentationml/2006/ole">
            <mc:AlternateContent xmlns:mc="http://schemas.openxmlformats.org/markup-compatibility/2006">
              <mc:Choice xmlns:v="urn:schemas-microsoft-com:vml" Requires="v">
                <p:oleObj spid="_x0000_s37897" name="Equation" r:id="rId4" imgW="114102" imgH="177492" progId="Equation.DSMT4">
                  <p:embed/>
                </p:oleObj>
              </mc:Choice>
              <mc:Fallback>
                <p:oleObj name="Equation" r:id="rId4" imgW="114102" imgH="177492"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3124200"/>
                        <a:ext cx="279400" cy="4349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nvGraphicFramePr>
        <p:xfrm>
          <a:off x="2574925" y="3756025"/>
          <a:ext cx="311150" cy="434975"/>
        </p:xfrm>
        <a:graphic>
          <a:graphicData uri="http://schemas.openxmlformats.org/presentationml/2006/ole">
            <mc:AlternateContent xmlns:mc="http://schemas.openxmlformats.org/markup-compatibility/2006">
              <mc:Choice xmlns:v="urn:schemas-microsoft-com:vml" Requires="v">
                <p:oleObj spid="_x0000_s37898" name="Equation" r:id="rId6" imgW="126725" imgH="177415" progId="Equation.DSMT4">
                  <p:embed/>
                </p:oleObj>
              </mc:Choice>
              <mc:Fallback>
                <p:oleObj name="Equation" r:id="rId6" imgW="126725" imgH="177415"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4925" y="3756025"/>
                        <a:ext cx="311150" cy="4349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nvGraphicFramePr>
        <p:xfrm>
          <a:off x="2620963" y="4359275"/>
          <a:ext cx="217487" cy="403225"/>
        </p:xfrm>
        <a:graphic>
          <a:graphicData uri="http://schemas.openxmlformats.org/presentationml/2006/ole">
            <mc:AlternateContent xmlns:mc="http://schemas.openxmlformats.org/markup-compatibility/2006">
              <mc:Choice xmlns:v="urn:schemas-microsoft-com:vml" Requires="v">
                <p:oleObj spid="_x0000_s37899" name="Equation" r:id="rId8" imgW="88707" imgH="164742" progId="Equation.DSMT4">
                  <p:embed/>
                </p:oleObj>
              </mc:Choice>
              <mc:Fallback>
                <p:oleObj name="Equation" r:id="rId8" imgW="88707" imgH="164742" progId="Equation.DSMT4">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20963" y="4359275"/>
                        <a:ext cx="217487" cy="4032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nvGraphicFramePr>
        <p:xfrm>
          <a:off x="2574925" y="4999038"/>
          <a:ext cx="311150" cy="342900"/>
        </p:xfrm>
        <a:graphic>
          <a:graphicData uri="http://schemas.openxmlformats.org/presentationml/2006/ole">
            <mc:AlternateContent xmlns:mc="http://schemas.openxmlformats.org/markup-compatibility/2006">
              <mc:Choice xmlns:v="urn:schemas-microsoft-com:vml" Requires="v">
                <p:oleObj spid="_x0000_s37900" name="Equation" r:id="rId10" imgW="126835" imgH="139518" progId="Equation.DSMT4">
                  <p:embed/>
                </p:oleObj>
              </mc:Choice>
              <mc:Fallback>
                <p:oleObj name="Equation" r:id="rId10" imgW="126835" imgH="139518" progId="Equation.DSMT4">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74925" y="4999038"/>
                        <a:ext cx="311150" cy="3429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nvGraphicFramePr>
        <p:xfrm>
          <a:off x="2498725" y="5500688"/>
          <a:ext cx="465138" cy="558800"/>
        </p:xfrm>
        <a:graphic>
          <a:graphicData uri="http://schemas.openxmlformats.org/presentationml/2006/ole">
            <mc:AlternateContent xmlns:mc="http://schemas.openxmlformats.org/markup-compatibility/2006">
              <mc:Choice xmlns:v="urn:schemas-microsoft-com:vml" Requires="v">
                <p:oleObj spid="_x0000_s37901" name="Equation" r:id="rId12" imgW="190500" imgH="228600" progId="Equation.DSMT4">
                  <p:embed/>
                </p:oleObj>
              </mc:Choice>
              <mc:Fallback>
                <p:oleObj name="Equation" r:id="rId12" imgW="190500" imgH="228600" progId="Equation.DSMT4">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98725" y="5500688"/>
                        <a:ext cx="465138" cy="5588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ssolve">
                                      <p:cBhvr>
                                        <p:cTn id="32" dur="500"/>
                                        <p:tgtEl>
                                          <p:spTgt spid="3">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dissolve">
                                      <p:cBhvr>
                                        <p:cTn id="42" dur="500"/>
                                        <p:tgtEl>
                                          <p:spTgt spid="3">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dissolve">
                                      <p:cBhvr>
                                        <p:cTn id="52" dur="500"/>
                                        <p:tgtEl>
                                          <p:spTgt spid="3">
                                            <p:txEl>
                                              <p:pRg st="5" end="5"/>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fade">
                                      <p:cBhvr>
                                        <p:cTn id="5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1524000"/>
          </a:xfrm>
        </p:spPr>
        <p:txBody>
          <a:bodyPr/>
          <a:lstStyle/>
          <a:p>
            <a:pPr eaLnBrk="1" hangingPunct="1"/>
            <a:r>
              <a:rPr lang="en-US" b="1" smtClean="0">
                <a:solidFill>
                  <a:schemeClr val="tx1"/>
                </a:solidFill>
              </a:rPr>
              <a:t>Difference of </a:t>
            </a:r>
            <a:br>
              <a:rPr lang="en-US" b="1" smtClean="0">
                <a:solidFill>
                  <a:schemeClr val="tx1"/>
                </a:solidFill>
              </a:rPr>
            </a:br>
            <a:r>
              <a:rPr lang="en-US" b="1" smtClean="0">
                <a:solidFill>
                  <a:schemeClr val="tx1"/>
                </a:solidFill>
              </a:rPr>
              <a:t>Perfect Squares</a:t>
            </a:r>
          </a:p>
        </p:txBody>
      </p:sp>
      <p:sp>
        <p:nvSpPr>
          <p:cNvPr id="39939" name="Rectangle 3"/>
          <p:cNvSpPr>
            <a:spLocks noGrp="1" noChangeArrowheads="1"/>
          </p:cNvSpPr>
          <p:nvPr>
            <p:ph idx="1"/>
          </p:nvPr>
        </p:nvSpPr>
        <p:spPr>
          <a:xfrm>
            <a:off x="457200" y="2057400"/>
            <a:ext cx="8229600" cy="4525963"/>
          </a:xfrm>
        </p:spPr>
        <p:txBody>
          <a:bodyPr/>
          <a:lstStyle/>
          <a:p>
            <a:pPr marL="0" indent="0" eaLnBrk="1" hangingPunct="1">
              <a:buFontTx/>
              <a:buNone/>
            </a:pPr>
            <a:r>
              <a:rPr lang="en-US" sz="4800" b="1" smtClean="0"/>
              <a:t>                     x</a:t>
            </a:r>
            <a:r>
              <a:rPr lang="en-US" sz="4800" b="1" baseline="30000" smtClean="0"/>
              <a:t>2</a:t>
            </a:r>
            <a:r>
              <a:rPr lang="en-US" sz="4800" b="1" smtClean="0"/>
              <a:t> – 4	=</a:t>
            </a:r>
          </a:p>
        </p:txBody>
      </p:sp>
      <p:sp>
        <p:nvSpPr>
          <p:cNvPr id="2" name="TextBox 1"/>
          <p:cNvSpPr txBox="1">
            <a:spLocks noChangeArrowheads="1"/>
          </p:cNvSpPr>
          <p:nvPr/>
        </p:nvSpPr>
        <p:spPr bwMode="auto">
          <a:xfrm>
            <a:off x="0" y="326707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r>
              <a:rPr lang="en-US" sz="3200" b="1">
                <a:solidFill>
                  <a:srgbClr val="7030A0"/>
                </a:solidFill>
                <a:latin typeface="Arial" charset="0"/>
              </a:rPr>
              <a:t>the answer will look like this: (         )(          )</a:t>
            </a:r>
          </a:p>
        </p:txBody>
      </p:sp>
      <p:sp>
        <p:nvSpPr>
          <p:cNvPr id="5" name="TextBox 4"/>
          <p:cNvSpPr txBox="1">
            <a:spLocks noChangeArrowheads="1"/>
          </p:cNvSpPr>
          <p:nvPr/>
        </p:nvSpPr>
        <p:spPr bwMode="auto">
          <a:xfrm>
            <a:off x="0" y="4114800"/>
            <a:ext cx="9144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r>
              <a:rPr lang="en-US" sz="3200" b="1">
                <a:solidFill>
                  <a:srgbClr val="7030A0"/>
                </a:solidFill>
                <a:latin typeface="Arial" charset="0"/>
              </a:rPr>
              <a:t>take the square root of each part:</a:t>
            </a:r>
          </a:p>
          <a:p>
            <a:pPr eaLnBrk="1" hangingPunct="1"/>
            <a:r>
              <a:rPr lang="en-US" sz="3200" b="1">
                <a:solidFill>
                  <a:srgbClr val="7030A0"/>
                </a:solidFill>
                <a:latin typeface="Arial" charset="0"/>
              </a:rPr>
              <a:t>						( x    2)(x    2)</a:t>
            </a:r>
          </a:p>
        </p:txBody>
      </p:sp>
      <p:sp>
        <p:nvSpPr>
          <p:cNvPr id="6" name="TextBox 5"/>
          <p:cNvSpPr txBox="1">
            <a:spLocks noChangeArrowheads="1"/>
          </p:cNvSpPr>
          <p:nvPr/>
        </p:nvSpPr>
        <p:spPr bwMode="auto">
          <a:xfrm>
            <a:off x="0" y="5192713"/>
            <a:ext cx="91440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r>
              <a:rPr lang="en-US" sz="3200" b="1">
                <a:solidFill>
                  <a:srgbClr val="7030A0"/>
                </a:solidFill>
                <a:latin typeface="Arial" charset="0"/>
              </a:rPr>
              <a:t>Make 1 a plus and 1 a minus:</a:t>
            </a:r>
          </a:p>
          <a:p>
            <a:pPr eaLnBrk="1" hangingPunct="1"/>
            <a:r>
              <a:rPr lang="en-US" sz="3200" b="1">
                <a:solidFill>
                  <a:srgbClr val="7030A0"/>
                </a:solidFill>
                <a:latin typeface="Arial" charset="0"/>
              </a:rPr>
              <a:t>						(x + 2)(x - 2 )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0" y="0"/>
            <a:ext cx="8229600" cy="1143000"/>
          </a:xfrm>
        </p:spPr>
        <p:txBody>
          <a:bodyPr/>
          <a:lstStyle/>
          <a:p>
            <a:pPr eaLnBrk="1" hangingPunct="1"/>
            <a:r>
              <a:rPr lang="en-US" b="1" smtClean="0">
                <a:solidFill>
                  <a:schemeClr val="tx1"/>
                </a:solidFill>
                <a:latin typeface="Tahoma" charset="0"/>
              </a:rPr>
              <a:t>FACTORING</a:t>
            </a:r>
          </a:p>
        </p:txBody>
      </p:sp>
      <p:graphicFrame>
        <p:nvGraphicFramePr>
          <p:cNvPr id="123907" name="Group 3"/>
          <p:cNvGraphicFramePr>
            <a:graphicFrameLocks noGrp="1"/>
          </p:cNvGraphicFramePr>
          <p:nvPr>
            <p:ph idx="4294967295"/>
          </p:nvPr>
        </p:nvGraphicFramePr>
        <p:xfrm>
          <a:off x="0" y="1295400"/>
          <a:ext cx="8229600" cy="4429308"/>
        </p:xfrm>
        <a:graphic>
          <a:graphicData uri="http://schemas.openxmlformats.org/drawingml/2006/table">
            <a:tbl>
              <a:tblPr/>
              <a:tblGrid>
                <a:gridCol w="4114800"/>
                <a:gridCol w="4114800"/>
              </a:tblGrid>
              <a:tr h="2033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Arial" charset="0"/>
                          <a:ea typeface="ＭＳ Ｐゴシック" charset="-128"/>
                        </a:rPr>
                        <a:t>Difference of Perfect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accent2"/>
                          </a:solidFill>
                          <a:effectLst/>
                          <a:latin typeface="Arial" charset="0"/>
                          <a:ea typeface="ＭＳ Ｐゴシック" charset="-128"/>
                        </a:rPr>
                        <a:t>Squares</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00"/>
                          </a:solidFill>
                          <a:effectLst/>
                          <a:latin typeface="Arial" charset="0"/>
                          <a:ea typeface="ＭＳ Ｐゴシック" charset="-128"/>
                        </a:rPr>
                        <a:t>EX: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x</a:t>
                      </a:r>
                      <a:r>
                        <a:rPr kumimoji="0" lang="en-US" sz="2800" b="0" i="0" u="none" strike="noStrike" cap="none" normalizeH="0" baseline="30000" smtClean="0">
                          <a:ln>
                            <a:noFill/>
                          </a:ln>
                          <a:solidFill>
                            <a:schemeClr val="tx1"/>
                          </a:solidFill>
                          <a:effectLst/>
                          <a:latin typeface="Arial" charset="0"/>
                          <a:ea typeface="ＭＳ Ｐゴシック" charset="-128"/>
                        </a:rPr>
                        <a:t>2</a:t>
                      </a:r>
                      <a:r>
                        <a:rPr kumimoji="0" lang="en-US" sz="2800" b="0" i="0" u="none" strike="noStrike" cap="none" normalizeH="0" baseline="0" smtClean="0">
                          <a:ln>
                            <a:noFill/>
                          </a:ln>
                          <a:solidFill>
                            <a:schemeClr val="tx1"/>
                          </a:solidFill>
                          <a:effectLst/>
                          <a:latin typeface="Arial" charset="0"/>
                          <a:ea typeface="ＭＳ Ｐゴシック" charset="-128"/>
                        </a:rPr>
                        <a:t> – 64</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95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00"/>
                          </a:solidFill>
                          <a:effectLst/>
                          <a:latin typeface="Arial" charset="0"/>
                          <a:ea typeface="ＭＳ Ｐゴシック" charset="-128"/>
                        </a:rPr>
                        <a:t>How:</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ea typeface="ＭＳ Ｐゴシック" charset="-128"/>
                        </a:rPr>
                        <a:t>Take the square root of each part.  One gets a + and one gets a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00"/>
                          </a:solidFill>
                          <a:effectLst/>
                          <a:latin typeface="Arial" charset="0"/>
                          <a:ea typeface="ＭＳ Ｐゴシック" charset="-128"/>
                        </a:rPr>
                        <a:t>Check answer by FOIL.</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00"/>
                          </a:solidFill>
                          <a:effectLst/>
                          <a:latin typeface="Arial" charset="0"/>
                          <a:ea typeface="ＭＳ Ｐゴシック" charset="-128"/>
                        </a:rPr>
                        <a:t>Solution:</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a typeface="ＭＳ Ｐゴシック" charset="-128"/>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921" name="Text Box 17"/>
          <p:cNvSpPr txBox="1">
            <a:spLocks noChangeArrowheads="1"/>
          </p:cNvSpPr>
          <p:nvPr/>
        </p:nvSpPr>
        <p:spPr bwMode="auto">
          <a:xfrm>
            <a:off x="5257800" y="3886200"/>
            <a:ext cx="26670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20000"/>
              </a:spcBef>
            </a:pPr>
            <a:r>
              <a:rPr lang="en-US" sz="2800">
                <a:solidFill>
                  <a:srgbClr val="000000"/>
                </a:solidFill>
                <a:latin typeface="Arial" charset="0"/>
              </a:rPr>
              <a:t>(x – 8)(x + 8)</a:t>
            </a:r>
          </a:p>
          <a:p>
            <a:pPr eaLnBrk="1" hangingPunct="1">
              <a:spcBef>
                <a:spcPct val="50000"/>
              </a:spcBef>
            </a:pPr>
            <a:endParaRPr lang="en-US" sz="2800">
              <a:solidFill>
                <a:srgbClr val="00000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3921">
                                            <p:txEl>
                                              <p:pRg st="0" end="0"/>
                                            </p:txEl>
                                          </p:spTgt>
                                        </p:tgtEl>
                                        <p:attrNameLst>
                                          <p:attrName>style.visibility</p:attrName>
                                        </p:attrNameLst>
                                      </p:cBhvr>
                                      <p:to>
                                        <p:strVal val="visible"/>
                                      </p:to>
                                    </p:set>
                                    <p:animEffect transition="in" filter="blinds(horizontal)">
                                      <p:cBhvr>
                                        <p:cTn id="7" dur="500"/>
                                        <p:tgtEl>
                                          <p:spTgt spid="1239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Example 1</a:t>
            </a:r>
          </a:p>
        </p:txBody>
      </p:sp>
      <p:sp>
        <p:nvSpPr>
          <p:cNvPr id="32771" name="Rectangle 3"/>
          <p:cNvSpPr>
            <a:spLocks noGrp="1" noChangeArrowheads="1"/>
          </p:cNvSpPr>
          <p:nvPr>
            <p:ph idx="1"/>
          </p:nvPr>
        </p:nvSpPr>
        <p:spPr/>
        <p:txBody>
          <a:bodyPr/>
          <a:lstStyle/>
          <a:p>
            <a:pPr eaLnBrk="1" hangingPunct="1"/>
            <a:r>
              <a:rPr lang="en-US" sz="6000" smtClean="0"/>
              <a:t>9x</a:t>
            </a:r>
            <a:r>
              <a:rPr lang="en-US" sz="6000" baseline="30000" smtClean="0"/>
              <a:t>2</a:t>
            </a:r>
            <a:r>
              <a:rPr lang="en-US" sz="6000" smtClean="0"/>
              <a:t> – 16</a:t>
            </a:r>
          </a:p>
          <a:p>
            <a:pPr eaLnBrk="1" hangingPunct="1"/>
            <a:r>
              <a:rPr lang="en-US" sz="6000" smtClean="0"/>
              <a:t>(3x + 4)(3x – 4)</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Example 2</a:t>
            </a:r>
          </a:p>
        </p:txBody>
      </p:sp>
      <p:sp>
        <p:nvSpPr>
          <p:cNvPr id="46083" name="Rectangle 3"/>
          <p:cNvSpPr>
            <a:spLocks noGrp="1" noChangeArrowheads="1"/>
          </p:cNvSpPr>
          <p:nvPr>
            <p:ph idx="1"/>
          </p:nvPr>
        </p:nvSpPr>
        <p:spPr/>
        <p:txBody>
          <a:bodyPr/>
          <a:lstStyle/>
          <a:p>
            <a:pPr eaLnBrk="1" hangingPunct="1"/>
            <a:r>
              <a:rPr lang="en-US" sz="6000" smtClean="0"/>
              <a:t>x</a:t>
            </a:r>
            <a:r>
              <a:rPr lang="en-US" sz="6000" baseline="30000" smtClean="0"/>
              <a:t>2</a:t>
            </a:r>
            <a:r>
              <a:rPr lang="en-US" sz="6000" smtClean="0"/>
              <a:t> – 16</a:t>
            </a:r>
          </a:p>
          <a:p>
            <a:pPr eaLnBrk="1" hangingPunct="1"/>
            <a:r>
              <a:rPr lang="en-US" sz="6000" smtClean="0"/>
              <a:t>(x + 4)(x –4)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xEl>
                                              <p:pRg st="1" end="1"/>
                                            </p:txEl>
                                          </p:spTgt>
                                        </p:tgtEl>
                                        <p:attrNameLst>
                                          <p:attrName>style.visibility</p:attrName>
                                        </p:attrNameLst>
                                      </p:cBhvr>
                                      <p:to>
                                        <p:strVal val="visible"/>
                                      </p:to>
                                    </p:set>
                                    <p:anim calcmode="lin" valueType="num">
                                      <p:cBhvr additive="base">
                                        <p:cTn id="13"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Factoring?</a:t>
            </a:r>
          </a:p>
        </p:txBody>
      </p:sp>
      <p:sp>
        <p:nvSpPr>
          <p:cNvPr id="3075" name="Rectangle 3"/>
          <p:cNvSpPr>
            <a:spLocks noGrp="1" noChangeArrowheads="1"/>
          </p:cNvSpPr>
          <p:nvPr>
            <p:ph idx="1"/>
          </p:nvPr>
        </p:nvSpPr>
        <p:spPr/>
        <p:txBody>
          <a:bodyPr/>
          <a:lstStyle/>
          <a:p>
            <a:pPr eaLnBrk="1" hangingPunct="1"/>
            <a:r>
              <a:rPr lang="en-US" smtClean="0"/>
              <a:t>Factoring is a method to find the basic numbers and variables that made up a product.</a:t>
            </a:r>
          </a:p>
          <a:p>
            <a:pPr eaLnBrk="1" hangingPunct="1"/>
            <a:r>
              <a:rPr lang="en-US" smtClean="0"/>
              <a:t>(Factor) x (Factor) = Product</a:t>
            </a:r>
          </a:p>
          <a:p>
            <a:pPr eaLnBrk="1" hangingPunct="1"/>
            <a:r>
              <a:rPr lang="en-US" smtClean="0"/>
              <a:t>Some numbers are </a:t>
            </a:r>
            <a:r>
              <a:rPr lang="en-US" b="1" u="sng" smtClean="0">
                <a:solidFill>
                  <a:srgbClr val="FF0000"/>
                </a:solidFill>
              </a:rPr>
              <a:t>Prime</a:t>
            </a:r>
            <a:r>
              <a:rPr lang="en-US" smtClean="0"/>
              <a:t>, meaning they are only divisible by themselves and 1 and not factorable.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Ex 3 </a:t>
            </a:r>
          </a:p>
        </p:txBody>
      </p:sp>
      <p:sp>
        <p:nvSpPr>
          <p:cNvPr id="46083" name="Rectangle 3"/>
          <p:cNvSpPr>
            <a:spLocks noGrp="1" noChangeArrowheads="1"/>
          </p:cNvSpPr>
          <p:nvPr>
            <p:ph idx="1"/>
          </p:nvPr>
        </p:nvSpPr>
        <p:spPr/>
        <p:txBody>
          <a:bodyPr/>
          <a:lstStyle/>
          <a:p>
            <a:pPr eaLnBrk="1" hangingPunct="1"/>
            <a:r>
              <a:rPr lang="en-US" sz="6000" smtClean="0"/>
              <a:t>36x</a:t>
            </a:r>
            <a:r>
              <a:rPr lang="en-US" sz="6000" baseline="30000" smtClean="0"/>
              <a:t>2</a:t>
            </a:r>
            <a:r>
              <a:rPr lang="en-US" sz="6000" smtClean="0"/>
              <a:t> – 25</a:t>
            </a:r>
          </a:p>
          <a:p>
            <a:pPr eaLnBrk="1" hangingPunct="1"/>
            <a:r>
              <a:rPr lang="en-US" sz="6000" smtClean="0"/>
              <a:t>(6x + 5)(6x</a:t>
            </a:r>
            <a:r>
              <a:rPr lang="en-US" sz="6000" baseline="30000" smtClean="0"/>
              <a:t> </a:t>
            </a:r>
            <a:r>
              <a:rPr lang="en-US" sz="6000" smtClean="0"/>
              <a:t>– 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xEl>
                                              <p:pRg st="1" end="1"/>
                                            </p:txEl>
                                          </p:spTgt>
                                        </p:tgtEl>
                                        <p:attrNameLst>
                                          <p:attrName>style.visibility</p:attrName>
                                        </p:attrNameLst>
                                      </p:cBhvr>
                                      <p:to>
                                        <p:strVal val="visible"/>
                                      </p:to>
                                    </p:set>
                                    <p:anim calcmode="lin" valueType="num">
                                      <p:cBhvr additive="base">
                                        <p:cTn id="13"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smtClean="0"/>
              <a:t>More than ONE Method</a:t>
            </a:r>
          </a:p>
        </p:txBody>
      </p:sp>
      <p:sp>
        <p:nvSpPr>
          <p:cNvPr id="48131" name="Content Placeholder 2"/>
          <p:cNvSpPr>
            <a:spLocks noGrp="1"/>
          </p:cNvSpPr>
          <p:nvPr>
            <p:ph idx="1"/>
          </p:nvPr>
        </p:nvSpPr>
        <p:spPr/>
        <p:txBody>
          <a:bodyPr/>
          <a:lstStyle/>
          <a:p>
            <a:pPr eaLnBrk="1" hangingPunct="1"/>
            <a:r>
              <a:rPr lang="en-US" smtClean="0"/>
              <a:t>It is very possible to use more than one factoring method in a problem</a:t>
            </a:r>
          </a:p>
          <a:p>
            <a:pPr eaLnBrk="1" hangingPunct="1"/>
            <a:r>
              <a:rPr lang="en-US" smtClean="0"/>
              <a:t>Remember:</a:t>
            </a:r>
          </a:p>
          <a:p>
            <a:pPr eaLnBrk="1" hangingPunct="1"/>
            <a:endParaRPr lang="en-US" smtClean="0"/>
          </a:p>
          <a:p>
            <a:pPr eaLnBrk="1" hangingPunct="1"/>
            <a:r>
              <a:rPr lang="en-US" sz="5400" b="1" u="sng" smtClean="0"/>
              <a:t>ALWAYS</a:t>
            </a:r>
            <a:r>
              <a:rPr lang="en-US" sz="5400" smtClean="0"/>
              <a:t> use GCF first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t>Example 1</a:t>
            </a:r>
          </a:p>
        </p:txBody>
      </p:sp>
      <p:sp>
        <p:nvSpPr>
          <p:cNvPr id="36867" name="Rectangle 3"/>
          <p:cNvSpPr>
            <a:spLocks noGrp="1" noChangeArrowheads="1"/>
          </p:cNvSpPr>
          <p:nvPr>
            <p:ph idx="1"/>
          </p:nvPr>
        </p:nvSpPr>
        <p:spPr/>
        <p:txBody>
          <a:bodyPr>
            <a:normAutofit lnSpcReduction="10000"/>
          </a:bodyPr>
          <a:lstStyle/>
          <a:p>
            <a:pPr eaLnBrk="1" hangingPunct="1"/>
            <a:r>
              <a:rPr lang="en-US" sz="4400" smtClean="0"/>
              <a:t>2b</a:t>
            </a:r>
            <a:r>
              <a:rPr lang="en-US" sz="4400" baseline="30000" smtClean="0"/>
              <a:t>2</a:t>
            </a:r>
            <a:r>
              <a:rPr lang="en-US" sz="4400" smtClean="0"/>
              <a:t>x – 50x</a:t>
            </a:r>
          </a:p>
          <a:p>
            <a:pPr eaLnBrk="1" hangingPunct="1"/>
            <a:r>
              <a:rPr lang="en-US" sz="4400" smtClean="0"/>
              <a:t>GCF = 2x</a:t>
            </a:r>
          </a:p>
          <a:p>
            <a:pPr eaLnBrk="1" hangingPunct="1"/>
            <a:r>
              <a:rPr lang="en-US" sz="4400" smtClean="0"/>
              <a:t>2x(b</a:t>
            </a:r>
            <a:r>
              <a:rPr lang="en-US" sz="4400" baseline="30000" smtClean="0"/>
              <a:t>2</a:t>
            </a:r>
            <a:r>
              <a:rPr lang="en-US" sz="4400" smtClean="0"/>
              <a:t> – 25) </a:t>
            </a:r>
          </a:p>
          <a:p>
            <a:pPr eaLnBrk="1" hangingPunct="1"/>
            <a:r>
              <a:rPr lang="en-US" sz="4400" smtClean="0"/>
              <a:t>2</a:t>
            </a:r>
            <a:r>
              <a:rPr lang="en-US" sz="4400" baseline="30000" smtClean="0"/>
              <a:t>nd</a:t>
            </a:r>
            <a:r>
              <a:rPr lang="en-US" sz="4400" smtClean="0"/>
              <a:t> term is the diff of 2 squares</a:t>
            </a:r>
          </a:p>
          <a:p>
            <a:pPr eaLnBrk="1" hangingPunct="1"/>
            <a:r>
              <a:rPr lang="en-US" sz="4400" smtClean="0"/>
              <a:t>2x(b + 5)(b - 5)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867">
                                            <p:txEl>
                                              <p:pRg st="3" end="3"/>
                                            </p:txEl>
                                          </p:spTgt>
                                        </p:tgtEl>
                                        <p:attrNameLst>
                                          <p:attrName>style.visibility</p:attrName>
                                        </p:attrNameLst>
                                      </p:cBhvr>
                                      <p:to>
                                        <p:strVal val="visible"/>
                                      </p:to>
                                    </p:set>
                                    <p:anim calcmode="lin" valueType="num">
                                      <p:cBhvr additive="base">
                                        <p:cTn id="25" dur="500" fill="hold"/>
                                        <p:tgtEl>
                                          <p:spTgt spid="368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8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6867">
                                            <p:txEl>
                                              <p:pRg st="4" end="4"/>
                                            </p:txEl>
                                          </p:spTgt>
                                        </p:tgtEl>
                                        <p:attrNameLst>
                                          <p:attrName>style.visibility</p:attrName>
                                        </p:attrNameLst>
                                      </p:cBhvr>
                                      <p:to>
                                        <p:strVal val="visible"/>
                                      </p:to>
                                    </p:set>
                                    <p:anim calcmode="lin" valueType="num">
                                      <p:cBhvr additive="base">
                                        <p:cTn id="31"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t>Example 2</a:t>
            </a:r>
          </a:p>
        </p:txBody>
      </p:sp>
      <p:sp>
        <p:nvSpPr>
          <p:cNvPr id="36867" name="Rectangle 3"/>
          <p:cNvSpPr>
            <a:spLocks noGrp="1" noChangeArrowheads="1"/>
          </p:cNvSpPr>
          <p:nvPr>
            <p:ph idx="1"/>
          </p:nvPr>
        </p:nvSpPr>
        <p:spPr/>
        <p:txBody>
          <a:bodyPr/>
          <a:lstStyle/>
          <a:p>
            <a:pPr eaLnBrk="1" hangingPunct="1"/>
            <a:r>
              <a:rPr lang="en-US" smtClean="0"/>
              <a:t>32x</a:t>
            </a:r>
            <a:r>
              <a:rPr lang="en-US" baseline="30000" smtClean="0"/>
              <a:t>3</a:t>
            </a:r>
            <a:r>
              <a:rPr lang="en-US" smtClean="0"/>
              <a:t> – 2x</a:t>
            </a:r>
          </a:p>
          <a:p>
            <a:pPr eaLnBrk="1" hangingPunct="1"/>
            <a:r>
              <a:rPr lang="en-US" smtClean="0"/>
              <a:t>GCF = 2x</a:t>
            </a:r>
          </a:p>
          <a:p>
            <a:pPr eaLnBrk="1" hangingPunct="1"/>
            <a:r>
              <a:rPr lang="en-US" smtClean="0"/>
              <a:t>2x(16x</a:t>
            </a:r>
            <a:r>
              <a:rPr lang="en-US" baseline="30000" smtClean="0"/>
              <a:t>2</a:t>
            </a:r>
            <a:r>
              <a:rPr lang="en-US" smtClean="0"/>
              <a:t> – 1) </a:t>
            </a:r>
          </a:p>
          <a:p>
            <a:pPr eaLnBrk="1" hangingPunct="1"/>
            <a:r>
              <a:rPr lang="en-US" smtClean="0"/>
              <a:t>2</a:t>
            </a:r>
            <a:r>
              <a:rPr lang="en-US" baseline="30000" smtClean="0"/>
              <a:t>nd</a:t>
            </a:r>
            <a:r>
              <a:rPr lang="en-US" smtClean="0"/>
              <a:t> term is the diff of 2 squares</a:t>
            </a:r>
          </a:p>
          <a:p>
            <a:pPr eaLnBrk="1" hangingPunct="1"/>
            <a:r>
              <a:rPr lang="en-US" smtClean="0"/>
              <a:t>2x(4x + 1)(4x - 1)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867">
                                            <p:txEl>
                                              <p:pRg st="3" end="3"/>
                                            </p:txEl>
                                          </p:spTgt>
                                        </p:tgtEl>
                                        <p:attrNameLst>
                                          <p:attrName>style.visibility</p:attrName>
                                        </p:attrNameLst>
                                      </p:cBhvr>
                                      <p:to>
                                        <p:strVal val="visible"/>
                                      </p:to>
                                    </p:set>
                                    <p:anim calcmode="lin" valueType="num">
                                      <p:cBhvr additive="base">
                                        <p:cTn id="25" dur="500" fill="hold"/>
                                        <p:tgtEl>
                                          <p:spTgt spid="368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8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6867">
                                            <p:txEl>
                                              <p:pRg st="4" end="4"/>
                                            </p:txEl>
                                          </p:spTgt>
                                        </p:tgtEl>
                                        <p:attrNameLst>
                                          <p:attrName>style.visibility</p:attrName>
                                        </p:attrNameLst>
                                      </p:cBhvr>
                                      <p:to>
                                        <p:strVal val="visible"/>
                                      </p:to>
                                    </p:set>
                                    <p:anim calcmode="lin" valueType="num">
                                      <p:cBhvr additive="base">
                                        <p:cTn id="31"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WordArt 3" descr="Narrow vertical"/>
          <p:cNvSpPr>
            <a:spLocks noChangeArrowheads="1" noChangeShapeType="1" noTextEdit="1"/>
          </p:cNvSpPr>
          <p:nvPr/>
        </p:nvSpPr>
        <p:spPr bwMode="auto">
          <a:xfrm>
            <a:off x="914400" y="304800"/>
            <a:ext cx="7086600" cy="3810000"/>
          </a:xfrm>
          <a:prstGeom prst="rect">
            <a:avLst/>
          </a:prstGeom>
        </p:spPr>
        <p:txBody>
          <a:bodyPr wrap="none" fromWordArt="1">
            <a:prstTxWarp prst="textCurveUp">
              <a:avLst>
                <a:gd name="adj" fmla="val 56338"/>
              </a:avLst>
            </a:prstTxWarp>
          </a:bodyPr>
          <a:lstStyle/>
          <a:p>
            <a:pPr algn="ctr"/>
            <a:endParaRPr lang="en-US"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4997"/>
                  </a:srgbClr>
                </a:outerShdw>
              </a:effectLst>
              <a:latin typeface="Arial Black"/>
            </a:endParaRPr>
          </a:p>
          <a:p>
            <a:pPr algn="ctr"/>
            <a:r>
              <a:rPr lang="en-US"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4997"/>
                    </a:srgbClr>
                  </a:outerShdw>
                </a:effectLst>
                <a:latin typeface="Arial Black"/>
              </a:rPr>
              <a:t>Factoring</a:t>
            </a:r>
          </a:p>
          <a:p>
            <a:pPr algn="ctr"/>
            <a:r>
              <a:rPr lang="en-US"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4997"/>
                    </a:srgbClr>
                  </a:outerShdw>
                </a:effectLst>
                <a:latin typeface="Arial Black"/>
              </a:rPr>
              <a:t>TRINOMIALS</a:t>
            </a:r>
          </a:p>
          <a:p>
            <a:pPr algn="ctr"/>
            <a:r>
              <a:rPr lang="en-US"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4997"/>
                    </a:srgbClr>
                  </a:outerShdw>
                </a:effectLst>
                <a:latin typeface="Arial Black"/>
              </a:rPr>
              <a:t>Using Sum and Product Method</a:t>
            </a:r>
          </a:p>
        </p:txBody>
      </p:sp>
      <p:sp>
        <p:nvSpPr>
          <p:cNvPr id="2053" name="Text Box 5"/>
          <p:cNvSpPr txBox="1">
            <a:spLocks noChangeArrowheads="1"/>
          </p:cNvSpPr>
          <p:nvPr/>
        </p:nvSpPr>
        <p:spPr bwMode="auto">
          <a:xfrm>
            <a:off x="1371600" y="4648200"/>
            <a:ext cx="6019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4400">
                <a:solidFill>
                  <a:schemeClr val="accent2"/>
                </a:solidFill>
                <a:latin typeface="Arial Black" charset="0"/>
              </a:rPr>
              <a:t>ax</a:t>
            </a:r>
            <a:r>
              <a:rPr lang="en-US" sz="4400" baseline="30000">
                <a:solidFill>
                  <a:schemeClr val="accent2"/>
                </a:solidFill>
                <a:latin typeface="Arial Black" charset="0"/>
              </a:rPr>
              <a:t>2</a:t>
            </a:r>
            <a:r>
              <a:rPr lang="en-US" sz="4400">
                <a:solidFill>
                  <a:schemeClr val="accent2"/>
                </a:solidFill>
                <a:latin typeface="Arial Black" charset="0"/>
              </a:rPr>
              <a:t> + bx + 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wipe(left)">
                                      <p:cBhvr>
                                        <p:cTn id="7" dur="500"/>
                                        <p:tgtEl>
                                          <p:spTgt spid="20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fltVal val="0"/>
                                          </p:val>
                                        </p:tav>
                                        <p:tav tm="100000">
                                          <p:val>
                                            <p:strVal val="#ppt_w"/>
                                          </p:val>
                                        </p:tav>
                                      </p:tavLst>
                                    </p:anim>
                                    <p:anim calcmode="lin" valueType="num">
                                      <p:cBhvr>
                                        <p:cTn id="13" dur="1000" fill="hold"/>
                                        <p:tgtEl>
                                          <p:spTgt spid="2053"/>
                                        </p:tgtEl>
                                        <p:attrNameLst>
                                          <p:attrName>ppt_h</p:attrName>
                                        </p:attrNameLst>
                                      </p:cBhvr>
                                      <p:tavLst>
                                        <p:tav tm="0">
                                          <p:val>
                                            <p:fltVal val="0"/>
                                          </p:val>
                                        </p:tav>
                                        <p:tav tm="100000">
                                          <p:val>
                                            <p:strVal val="#ppt_h"/>
                                          </p:val>
                                        </p:tav>
                                      </p:tavLst>
                                    </p:anim>
                                    <p:anim calcmode="lin" valueType="num">
                                      <p:cBhvr>
                                        <p:cTn id="14" dur="1000" fill="hold"/>
                                        <p:tgtEl>
                                          <p:spTgt spid="2053"/>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205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animBg="1"/>
      <p:bldP spid="205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381000" y="3048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a:latin typeface="Comic Sans MS" charset="0"/>
              </a:rPr>
              <a:t>Example 1:		x</a:t>
            </a:r>
            <a:r>
              <a:rPr lang="en-US" baseline="30000">
                <a:latin typeface="Comic Sans MS" charset="0"/>
              </a:rPr>
              <a:t>2</a:t>
            </a:r>
            <a:r>
              <a:rPr lang="en-US">
                <a:latin typeface="Comic Sans MS" charset="0"/>
              </a:rPr>
              <a:t> + 11x + 24</a:t>
            </a:r>
          </a:p>
        </p:txBody>
      </p:sp>
      <p:sp>
        <p:nvSpPr>
          <p:cNvPr id="5125" name="Text Box 5"/>
          <p:cNvSpPr txBox="1">
            <a:spLocks noChangeArrowheads="1"/>
          </p:cNvSpPr>
          <p:nvPr/>
        </p:nvSpPr>
        <p:spPr bwMode="auto">
          <a:xfrm>
            <a:off x="533400" y="4953000"/>
            <a:ext cx="807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Their sum equals the middle term of the trinomial.</a:t>
            </a:r>
          </a:p>
        </p:txBody>
      </p:sp>
      <p:grpSp>
        <p:nvGrpSpPr>
          <p:cNvPr id="2" name="Group 23"/>
          <p:cNvGrpSpPr>
            <a:grpSpLocks/>
          </p:cNvGrpSpPr>
          <p:nvPr/>
        </p:nvGrpSpPr>
        <p:grpSpPr bwMode="auto">
          <a:xfrm>
            <a:off x="457200" y="990600"/>
            <a:ext cx="7848600" cy="822325"/>
            <a:chOff x="288" y="624"/>
            <a:chExt cx="4944" cy="518"/>
          </a:xfrm>
        </p:grpSpPr>
        <p:sp>
          <p:nvSpPr>
            <p:cNvPr id="55313" name="Text Box 3"/>
            <p:cNvSpPr txBox="1">
              <a:spLocks noChangeArrowheads="1"/>
            </p:cNvSpPr>
            <p:nvPr/>
          </p:nvSpPr>
          <p:spPr bwMode="auto">
            <a:xfrm>
              <a:off x="288" y="624"/>
              <a:ext cx="4944"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When factoring these trinomials the factors will be two binomials:  (x +        )(x +       )</a:t>
              </a:r>
            </a:p>
          </p:txBody>
        </p:sp>
        <p:sp>
          <p:nvSpPr>
            <p:cNvPr id="55314" name="Rectangle 7"/>
            <p:cNvSpPr>
              <a:spLocks noChangeArrowheads="1"/>
            </p:cNvSpPr>
            <p:nvPr/>
          </p:nvSpPr>
          <p:spPr bwMode="auto">
            <a:xfrm>
              <a:off x="2112" y="912"/>
              <a:ext cx="336" cy="19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15" name="Rectangle 8"/>
            <p:cNvSpPr>
              <a:spLocks noChangeArrowheads="1"/>
            </p:cNvSpPr>
            <p:nvPr/>
          </p:nvSpPr>
          <p:spPr bwMode="auto">
            <a:xfrm>
              <a:off x="2928" y="912"/>
              <a:ext cx="336" cy="19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5129" name="Text Box 9"/>
          <p:cNvSpPr txBox="1">
            <a:spLocks noChangeArrowheads="1"/>
          </p:cNvSpPr>
          <p:nvPr/>
        </p:nvSpPr>
        <p:spPr bwMode="auto">
          <a:xfrm>
            <a:off x="457200" y="1905000"/>
            <a:ext cx="78486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We know that the first terms of each binomial must be x because the first term of the trinomial is x</a:t>
            </a:r>
            <a:r>
              <a:rPr lang="en-US" baseline="30000">
                <a:latin typeface="Comic Sans MS" charset="0"/>
              </a:rPr>
              <a:t>2</a:t>
            </a:r>
            <a:r>
              <a:rPr lang="en-US">
                <a:latin typeface="Comic Sans MS" charset="0"/>
              </a:rPr>
              <a:t> and x </a:t>
            </a:r>
            <a:r>
              <a:rPr lang="en-US">
                <a:latin typeface="Wingdings" charset="2"/>
              </a:rPr>
              <a:t></a:t>
            </a:r>
            <a:r>
              <a:rPr lang="en-US">
                <a:latin typeface="Comic Sans MS" charset="0"/>
                <a:sym typeface="Symbol" charset="2"/>
              </a:rPr>
              <a:t> x = x</a:t>
            </a:r>
            <a:r>
              <a:rPr lang="en-US" baseline="30000">
                <a:latin typeface="Comic Sans MS" charset="0"/>
                <a:sym typeface="Symbol" charset="2"/>
              </a:rPr>
              <a:t>2</a:t>
            </a:r>
            <a:r>
              <a:rPr lang="en-US">
                <a:latin typeface="Comic Sans MS" charset="0"/>
                <a:sym typeface="Symbol" charset="2"/>
              </a:rPr>
              <a:t>.</a:t>
            </a:r>
            <a:r>
              <a:rPr lang="en-US">
                <a:latin typeface="Comic Sans MS" charset="0"/>
              </a:rPr>
              <a:t>  The challenge is to find the last term of each binomial.  </a:t>
            </a:r>
            <a:r>
              <a:rPr lang="en-US" b="1" u="sng">
                <a:latin typeface="Comic Sans MS" charset="0"/>
              </a:rPr>
              <a:t>They must be chosen so that they will cause the coefficient of the middle term and the last term of the trinomial to work out.  </a:t>
            </a:r>
            <a:r>
              <a:rPr lang="en-US">
                <a:latin typeface="Comic Sans MS" charset="0"/>
              </a:rPr>
              <a:t>(That’s 11 and 24 in this case.)</a:t>
            </a:r>
          </a:p>
        </p:txBody>
      </p:sp>
      <p:grpSp>
        <p:nvGrpSpPr>
          <p:cNvPr id="3" name="Group 15"/>
          <p:cNvGrpSpPr>
            <a:grpSpLocks/>
          </p:cNvGrpSpPr>
          <p:nvPr/>
        </p:nvGrpSpPr>
        <p:grpSpPr bwMode="auto">
          <a:xfrm>
            <a:off x="6400800" y="5334000"/>
            <a:ext cx="2286000" cy="457200"/>
            <a:chOff x="432" y="3840"/>
            <a:chExt cx="1440" cy="288"/>
          </a:xfrm>
        </p:grpSpPr>
        <p:sp>
          <p:nvSpPr>
            <p:cNvPr id="55309" name="Text Box 10"/>
            <p:cNvSpPr txBox="1">
              <a:spLocks noChangeArrowheads="1"/>
            </p:cNvSpPr>
            <p:nvPr/>
          </p:nvSpPr>
          <p:spPr bwMode="auto">
            <a:xfrm>
              <a:off x="768" y="3840"/>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a:t>
              </a:r>
            </a:p>
          </p:txBody>
        </p:sp>
        <p:sp>
          <p:nvSpPr>
            <p:cNvPr id="55310" name="Rectangle 11"/>
            <p:cNvSpPr>
              <a:spLocks noChangeArrowheads="1"/>
            </p:cNvSpPr>
            <p:nvPr/>
          </p:nvSpPr>
          <p:spPr bwMode="auto">
            <a:xfrm>
              <a:off x="960" y="3888"/>
              <a:ext cx="336" cy="19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55311" name="Rectangle 12"/>
            <p:cNvSpPr>
              <a:spLocks noChangeArrowheads="1"/>
            </p:cNvSpPr>
            <p:nvPr/>
          </p:nvSpPr>
          <p:spPr bwMode="auto">
            <a:xfrm>
              <a:off x="432" y="3888"/>
              <a:ext cx="336" cy="19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55312" name="Text Box 13"/>
            <p:cNvSpPr txBox="1">
              <a:spLocks noChangeArrowheads="1"/>
            </p:cNvSpPr>
            <p:nvPr/>
          </p:nvSpPr>
          <p:spPr bwMode="auto">
            <a:xfrm>
              <a:off x="1392" y="38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 11</a:t>
              </a:r>
            </a:p>
          </p:txBody>
        </p:sp>
      </p:grpSp>
      <p:sp>
        <p:nvSpPr>
          <p:cNvPr id="5136" name="Text Box 16"/>
          <p:cNvSpPr txBox="1">
            <a:spLocks noChangeArrowheads="1"/>
          </p:cNvSpPr>
          <p:nvPr/>
        </p:nvSpPr>
        <p:spPr bwMode="auto">
          <a:xfrm>
            <a:off x="609600" y="5715000"/>
            <a:ext cx="8077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0066FF"/>
                </a:solidFill>
                <a:latin typeface="Comic Sans MS" charset="0"/>
              </a:rPr>
              <a:t>Their product of those same numbers equals the last term of the trinomial.</a:t>
            </a:r>
          </a:p>
        </p:txBody>
      </p:sp>
      <p:grpSp>
        <p:nvGrpSpPr>
          <p:cNvPr id="4" name="Group 24"/>
          <p:cNvGrpSpPr>
            <a:grpSpLocks/>
          </p:cNvGrpSpPr>
          <p:nvPr/>
        </p:nvGrpSpPr>
        <p:grpSpPr bwMode="auto">
          <a:xfrm>
            <a:off x="5029200" y="6096000"/>
            <a:ext cx="2362200" cy="457200"/>
            <a:chOff x="3168" y="3840"/>
            <a:chExt cx="1488" cy="288"/>
          </a:xfrm>
        </p:grpSpPr>
        <p:sp>
          <p:nvSpPr>
            <p:cNvPr id="55305" name="Text Box 18"/>
            <p:cNvSpPr txBox="1">
              <a:spLocks noChangeArrowheads="1"/>
            </p:cNvSpPr>
            <p:nvPr/>
          </p:nvSpPr>
          <p:spPr bwMode="auto">
            <a:xfrm>
              <a:off x="3504" y="3840"/>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solidFill>
                    <a:srgbClr val="0066FF"/>
                  </a:solidFill>
                  <a:latin typeface="Comic Sans MS" charset="0"/>
                  <a:sym typeface="Symbol" charset="2"/>
                </a:rPr>
                <a:t></a:t>
              </a:r>
            </a:p>
          </p:txBody>
        </p:sp>
        <p:sp>
          <p:nvSpPr>
            <p:cNvPr id="55306" name="Rectangle 19"/>
            <p:cNvSpPr>
              <a:spLocks noChangeArrowheads="1"/>
            </p:cNvSpPr>
            <p:nvPr/>
          </p:nvSpPr>
          <p:spPr bwMode="auto">
            <a:xfrm>
              <a:off x="3744" y="3888"/>
              <a:ext cx="336" cy="192"/>
            </a:xfrm>
            <a:prstGeom prst="rect">
              <a:avLst/>
            </a:prstGeom>
            <a:solidFill>
              <a:srgbClr val="0066FF"/>
            </a:solidFill>
            <a:ln w="9525">
              <a:solidFill>
                <a:schemeClr val="tx1"/>
              </a:solidFill>
              <a:miter lim="800000"/>
              <a:headEnd/>
              <a:tailEnd/>
            </a:ln>
          </p:spPr>
          <p:txBody>
            <a:bodyPr wrap="none" anchor="ctr"/>
            <a:lstStyle/>
            <a:p>
              <a:endParaRPr lang="en-US"/>
            </a:p>
          </p:txBody>
        </p:sp>
        <p:sp>
          <p:nvSpPr>
            <p:cNvPr id="55307" name="Rectangle 20"/>
            <p:cNvSpPr>
              <a:spLocks noChangeArrowheads="1"/>
            </p:cNvSpPr>
            <p:nvPr/>
          </p:nvSpPr>
          <p:spPr bwMode="auto">
            <a:xfrm>
              <a:off x="3168" y="3888"/>
              <a:ext cx="336" cy="192"/>
            </a:xfrm>
            <a:prstGeom prst="rect">
              <a:avLst/>
            </a:prstGeom>
            <a:solidFill>
              <a:srgbClr val="0066FF"/>
            </a:solidFill>
            <a:ln w="9525">
              <a:solidFill>
                <a:schemeClr val="tx1"/>
              </a:solidFill>
              <a:miter lim="800000"/>
              <a:headEnd/>
              <a:tailEnd/>
            </a:ln>
          </p:spPr>
          <p:txBody>
            <a:bodyPr wrap="none" anchor="ctr"/>
            <a:lstStyle/>
            <a:p>
              <a:endParaRPr lang="en-US"/>
            </a:p>
          </p:txBody>
        </p:sp>
        <p:sp>
          <p:nvSpPr>
            <p:cNvPr id="55308" name="Text Box 21"/>
            <p:cNvSpPr txBox="1">
              <a:spLocks noChangeArrowheads="1"/>
            </p:cNvSpPr>
            <p:nvPr/>
          </p:nvSpPr>
          <p:spPr bwMode="auto">
            <a:xfrm>
              <a:off x="4128" y="3840"/>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0066FF"/>
                  </a:solidFill>
                  <a:latin typeface="Comic Sans MS" charset="0"/>
                </a:rPr>
                <a:t>= 24</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9"/>
                                        </p:tgtEl>
                                        <p:attrNameLst>
                                          <p:attrName>style.visibility</p:attrName>
                                        </p:attrNameLst>
                                      </p:cBhvr>
                                      <p:to>
                                        <p:strVal val="visible"/>
                                      </p:to>
                                    </p:set>
                                    <p:animEffect transition="in" filter="dissolve">
                                      <p:cBhvr>
                                        <p:cTn id="12" dur="500"/>
                                        <p:tgtEl>
                                          <p:spTgt spid="51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5125"/>
                                        </p:tgtEl>
                                        <p:attrNameLst>
                                          <p:attrName>style.visibility</p:attrName>
                                        </p:attrNameLst>
                                      </p:cBhvr>
                                      <p:to>
                                        <p:strVal val="visible"/>
                                      </p:to>
                                    </p:set>
                                    <p:animEffect transition="in" filter="slide(fromLeft)">
                                      <p:cBhvr>
                                        <p:cTn id="17" dur="500"/>
                                        <p:tgtEl>
                                          <p:spTgt spid="51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5136"/>
                                        </p:tgtEl>
                                        <p:attrNameLst>
                                          <p:attrName>style.visibility</p:attrName>
                                        </p:attrNameLst>
                                      </p:cBhvr>
                                      <p:to>
                                        <p:strVal val="visible"/>
                                      </p:to>
                                    </p:set>
                                    <p:animEffect transition="in" filter="slide(fromLeft)">
                                      <p:cBhvr>
                                        <p:cTn id="27" dur="500"/>
                                        <p:tgtEl>
                                          <p:spTgt spid="513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utoUpdateAnimBg="0"/>
      <p:bldP spid="5129" grpId="0" autoUpdateAnimBg="0"/>
      <p:bldP spid="513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457200" y="609600"/>
            <a:ext cx="342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List the factors of 24:</a:t>
            </a:r>
          </a:p>
        </p:txBody>
      </p:sp>
      <p:sp>
        <p:nvSpPr>
          <p:cNvPr id="6147" name="Text Box 3"/>
          <p:cNvSpPr txBox="1">
            <a:spLocks noChangeArrowheads="1"/>
          </p:cNvSpPr>
          <p:nvPr/>
        </p:nvSpPr>
        <p:spPr bwMode="auto">
          <a:xfrm>
            <a:off x="304800" y="152400"/>
            <a:ext cx="487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1:	x</a:t>
            </a:r>
            <a:r>
              <a:rPr lang="en-US" baseline="30000">
                <a:latin typeface="Comic Sans MS" charset="0"/>
              </a:rPr>
              <a:t>2</a:t>
            </a:r>
            <a:r>
              <a:rPr lang="en-US">
                <a:latin typeface="Comic Sans MS" charset="0"/>
              </a:rPr>
              <a:t> + 11x + 24</a:t>
            </a:r>
          </a:p>
        </p:txBody>
      </p:sp>
      <p:grpSp>
        <p:nvGrpSpPr>
          <p:cNvPr id="2" name="Group 17"/>
          <p:cNvGrpSpPr>
            <a:grpSpLocks/>
          </p:cNvGrpSpPr>
          <p:nvPr/>
        </p:nvGrpSpPr>
        <p:grpSpPr bwMode="auto">
          <a:xfrm>
            <a:off x="1524000" y="1219200"/>
            <a:ext cx="1371600" cy="1519238"/>
            <a:chOff x="4128" y="1344"/>
            <a:chExt cx="864" cy="957"/>
          </a:xfrm>
        </p:grpSpPr>
        <p:grpSp>
          <p:nvGrpSpPr>
            <p:cNvPr id="56348" name="Group 7"/>
            <p:cNvGrpSpPr>
              <a:grpSpLocks/>
            </p:cNvGrpSpPr>
            <p:nvPr/>
          </p:nvGrpSpPr>
          <p:grpSpPr bwMode="auto">
            <a:xfrm>
              <a:off x="4128" y="1344"/>
              <a:ext cx="864" cy="237"/>
              <a:chOff x="4128" y="1344"/>
              <a:chExt cx="864" cy="237"/>
            </a:xfrm>
          </p:grpSpPr>
          <p:sp>
            <p:nvSpPr>
              <p:cNvPr id="56358" name="Text Box 5"/>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56359" name="Text Box 6"/>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24</a:t>
                </a:r>
              </a:p>
            </p:txBody>
          </p:sp>
        </p:grpSp>
        <p:grpSp>
          <p:nvGrpSpPr>
            <p:cNvPr id="56349" name="Group 8"/>
            <p:cNvGrpSpPr>
              <a:grpSpLocks/>
            </p:cNvGrpSpPr>
            <p:nvPr/>
          </p:nvGrpSpPr>
          <p:grpSpPr bwMode="auto">
            <a:xfrm>
              <a:off x="4128" y="1584"/>
              <a:ext cx="864" cy="237"/>
              <a:chOff x="4128" y="1344"/>
              <a:chExt cx="864" cy="237"/>
            </a:xfrm>
          </p:grpSpPr>
          <p:sp>
            <p:nvSpPr>
              <p:cNvPr id="56356" name="Text Box 9"/>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56357" name="Text Box 10"/>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12</a:t>
                </a:r>
              </a:p>
            </p:txBody>
          </p:sp>
        </p:grpSp>
        <p:grpSp>
          <p:nvGrpSpPr>
            <p:cNvPr id="56350" name="Group 11"/>
            <p:cNvGrpSpPr>
              <a:grpSpLocks/>
            </p:cNvGrpSpPr>
            <p:nvPr/>
          </p:nvGrpSpPr>
          <p:grpSpPr bwMode="auto">
            <a:xfrm>
              <a:off x="4128" y="1824"/>
              <a:ext cx="864" cy="237"/>
              <a:chOff x="4128" y="1344"/>
              <a:chExt cx="864" cy="237"/>
            </a:xfrm>
          </p:grpSpPr>
          <p:sp>
            <p:nvSpPr>
              <p:cNvPr id="56354" name="Text Box 12"/>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sp>
            <p:nvSpPr>
              <p:cNvPr id="56355" name="Text Box 13"/>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8</a:t>
                </a:r>
              </a:p>
            </p:txBody>
          </p:sp>
        </p:grpSp>
        <p:grpSp>
          <p:nvGrpSpPr>
            <p:cNvPr id="56351" name="Group 14"/>
            <p:cNvGrpSpPr>
              <a:grpSpLocks/>
            </p:cNvGrpSpPr>
            <p:nvPr/>
          </p:nvGrpSpPr>
          <p:grpSpPr bwMode="auto">
            <a:xfrm>
              <a:off x="4128" y="2064"/>
              <a:ext cx="864" cy="237"/>
              <a:chOff x="4128" y="1344"/>
              <a:chExt cx="864" cy="237"/>
            </a:xfrm>
          </p:grpSpPr>
          <p:sp>
            <p:nvSpPr>
              <p:cNvPr id="56352" name="Text Box 15"/>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4</a:t>
                </a:r>
              </a:p>
            </p:txBody>
          </p:sp>
          <p:sp>
            <p:nvSpPr>
              <p:cNvPr id="56353" name="Text Box 16"/>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grpSp>
      </p:grpSp>
      <p:grpSp>
        <p:nvGrpSpPr>
          <p:cNvPr id="7" name="Group 120"/>
          <p:cNvGrpSpPr>
            <a:grpSpLocks/>
          </p:cNvGrpSpPr>
          <p:nvPr/>
        </p:nvGrpSpPr>
        <p:grpSpPr bwMode="auto">
          <a:xfrm>
            <a:off x="3733800" y="1219200"/>
            <a:ext cx="2895600" cy="1519238"/>
            <a:chOff x="528" y="2256"/>
            <a:chExt cx="1824" cy="957"/>
          </a:xfrm>
        </p:grpSpPr>
        <p:grpSp>
          <p:nvGrpSpPr>
            <p:cNvPr id="56328" name="Group 121"/>
            <p:cNvGrpSpPr>
              <a:grpSpLocks/>
            </p:cNvGrpSpPr>
            <p:nvPr/>
          </p:nvGrpSpPr>
          <p:grpSpPr bwMode="auto">
            <a:xfrm>
              <a:off x="528" y="2256"/>
              <a:ext cx="1824" cy="237"/>
              <a:chOff x="528" y="2256"/>
              <a:chExt cx="1824" cy="237"/>
            </a:xfrm>
          </p:grpSpPr>
          <p:grpSp>
            <p:nvGrpSpPr>
              <p:cNvPr id="56344" name="Group 122"/>
              <p:cNvGrpSpPr>
                <a:grpSpLocks/>
              </p:cNvGrpSpPr>
              <p:nvPr/>
            </p:nvGrpSpPr>
            <p:grpSpPr bwMode="auto">
              <a:xfrm>
                <a:off x="528" y="2256"/>
                <a:ext cx="864" cy="237"/>
                <a:chOff x="4128" y="1344"/>
                <a:chExt cx="864" cy="237"/>
              </a:xfrm>
            </p:grpSpPr>
            <p:sp>
              <p:nvSpPr>
                <p:cNvPr id="56346" name="Text Box 123"/>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56347" name="Text Box 124"/>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24</a:t>
                  </a:r>
                </a:p>
              </p:txBody>
            </p:sp>
          </p:grpSp>
          <p:sp>
            <p:nvSpPr>
              <p:cNvPr id="56345" name="Text Box 125"/>
              <p:cNvSpPr txBox="1">
                <a:spLocks noChangeArrowheads="1"/>
              </p:cNvSpPr>
              <p:nvPr/>
            </p:nvSpPr>
            <p:spPr bwMode="auto">
              <a:xfrm>
                <a:off x="1392" y="2256"/>
                <a:ext cx="960"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SUM = 25</a:t>
                </a:r>
              </a:p>
            </p:txBody>
          </p:sp>
        </p:grpSp>
        <p:grpSp>
          <p:nvGrpSpPr>
            <p:cNvPr id="56329" name="Group 126"/>
            <p:cNvGrpSpPr>
              <a:grpSpLocks/>
            </p:cNvGrpSpPr>
            <p:nvPr/>
          </p:nvGrpSpPr>
          <p:grpSpPr bwMode="auto">
            <a:xfrm>
              <a:off x="528" y="2496"/>
              <a:ext cx="1824" cy="237"/>
              <a:chOff x="528" y="2496"/>
              <a:chExt cx="1824" cy="237"/>
            </a:xfrm>
          </p:grpSpPr>
          <p:grpSp>
            <p:nvGrpSpPr>
              <p:cNvPr id="56340" name="Group 127"/>
              <p:cNvGrpSpPr>
                <a:grpSpLocks/>
              </p:cNvGrpSpPr>
              <p:nvPr/>
            </p:nvGrpSpPr>
            <p:grpSpPr bwMode="auto">
              <a:xfrm>
                <a:off x="528" y="2496"/>
                <a:ext cx="864" cy="237"/>
                <a:chOff x="4128" y="1344"/>
                <a:chExt cx="864" cy="237"/>
              </a:xfrm>
            </p:grpSpPr>
            <p:sp>
              <p:nvSpPr>
                <p:cNvPr id="56342" name="Text Box 128"/>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56343" name="Text Box 129"/>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12</a:t>
                  </a:r>
                </a:p>
              </p:txBody>
            </p:sp>
          </p:grpSp>
          <p:sp>
            <p:nvSpPr>
              <p:cNvPr id="56341" name="Text Box 130"/>
              <p:cNvSpPr txBox="1">
                <a:spLocks noChangeArrowheads="1"/>
              </p:cNvSpPr>
              <p:nvPr/>
            </p:nvSpPr>
            <p:spPr bwMode="auto">
              <a:xfrm>
                <a:off x="1392" y="2496"/>
                <a:ext cx="960"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SUM = 14</a:t>
                </a:r>
              </a:p>
            </p:txBody>
          </p:sp>
        </p:grpSp>
        <p:grpSp>
          <p:nvGrpSpPr>
            <p:cNvPr id="56330" name="Group 131"/>
            <p:cNvGrpSpPr>
              <a:grpSpLocks/>
            </p:cNvGrpSpPr>
            <p:nvPr/>
          </p:nvGrpSpPr>
          <p:grpSpPr bwMode="auto">
            <a:xfrm>
              <a:off x="528" y="2736"/>
              <a:ext cx="1824" cy="237"/>
              <a:chOff x="528" y="2736"/>
              <a:chExt cx="1824" cy="237"/>
            </a:xfrm>
          </p:grpSpPr>
          <p:grpSp>
            <p:nvGrpSpPr>
              <p:cNvPr id="56336" name="Group 132"/>
              <p:cNvGrpSpPr>
                <a:grpSpLocks/>
              </p:cNvGrpSpPr>
              <p:nvPr/>
            </p:nvGrpSpPr>
            <p:grpSpPr bwMode="auto">
              <a:xfrm>
                <a:off x="528" y="2736"/>
                <a:ext cx="864" cy="237"/>
                <a:chOff x="4128" y="1344"/>
                <a:chExt cx="864" cy="237"/>
              </a:xfrm>
            </p:grpSpPr>
            <p:sp>
              <p:nvSpPr>
                <p:cNvPr id="56338" name="Text Box 133"/>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3</a:t>
                  </a:r>
                </a:p>
              </p:txBody>
            </p:sp>
            <p:sp>
              <p:nvSpPr>
                <p:cNvPr id="56339" name="Text Box 134"/>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8</a:t>
                  </a:r>
                </a:p>
              </p:txBody>
            </p:sp>
          </p:grpSp>
          <p:sp>
            <p:nvSpPr>
              <p:cNvPr id="56337" name="Text Box 135"/>
              <p:cNvSpPr txBox="1">
                <a:spLocks noChangeArrowheads="1"/>
              </p:cNvSpPr>
              <p:nvPr/>
            </p:nvSpPr>
            <p:spPr bwMode="auto">
              <a:xfrm>
                <a:off x="1392" y="2736"/>
                <a:ext cx="960"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SUM = 11</a:t>
                </a:r>
              </a:p>
            </p:txBody>
          </p:sp>
        </p:grpSp>
        <p:grpSp>
          <p:nvGrpSpPr>
            <p:cNvPr id="56331" name="Group 136"/>
            <p:cNvGrpSpPr>
              <a:grpSpLocks/>
            </p:cNvGrpSpPr>
            <p:nvPr/>
          </p:nvGrpSpPr>
          <p:grpSpPr bwMode="auto">
            <a:xfrm>
              <a:off x="528" y="2976"/>
              <a:ext cx="1824" cy="237"/>
              <a:chOff x="528" y="2976"/>
              <a:chExt cx="1824" cy="237"/>
            </a:xfrm>
          </p:grpSpPr>
          <p:grpSp>
            <p:nvGrpSpPr>
              <p:cNvPr id="56332" name="Group 137"/>
              <p:cNvGrpSpPr>
                <a:grpSpLocks/>
              </p:cNvGrpSpPr>
              <p:nvPr/>
            </p:nvGrpSpPr>
            <p:grpSpPr bwMode="auto">
              <a:xfrm>
                <a:off x="528" y="2976"/>
                <a:ext cx="864" cy="237"/>
                <a:chOff x="4128" y="1344"/>
                <a:chExt cx="864" cy="237"/>
              </a:xfrm>
            </p:grpSpPr>
            <p:sp>
              <p:nvSpPr>
                <p:cNvPr id="56334" name="Text Box 138"/>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4</a:t>
                  </a:r>
                </a:p>
              </p:txBody>
            </p:sp>
            <p:sp>
              <p:nvSpPr>
                <p:cNvPr id="56335" name="Text Box 139"/>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grpSp>
          <p:sp>
            <p:nvSpPr>
              <p:cNvPr id="56333" name="Text Box 140"/>
              <p:cNvSpPr txBox="1">
                <a:spLocks noChangeArrowheads="1"/>
              </p:cNvSpPr>
              <p:nvPr/>
            </p:nvSpPr>
            <p:spPr bwMode="auto">
              <a:xfrm>
                <a:off x="1392" y="2976"/>
                <a:ext cx="960"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SUM = 10</a:t>
                </a:r>
              </a:p>
            </p:txBody>
          </p:sp>
        </p:grpSp>
      </p:grpSp>
      <p:sp>
        <p:nvSpPr>
          <p:cNvPr id="6285" name="Text Box 141"/>
          <p:cNvSpPr txBox="1">
            <a:spLocks noChangeArrowheads="1"/>
          </p:cNvSpPr>
          <p:nvPr/>
        </p:nvSpPr>
        <p:spPr bwMode="auto">
          <a:xfrm>
            <a:off x="381000" y="3352800"/>
            <a:ext cx="7772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It is the factors 3 and 8 that produce a sum of 11 AND a product of 24 so they must be the last terms of each binomial.</a:t>
            </a:r>
          </a:p>
        </p:txBody>
      </p:sp>
      <p:sp>
        <p:nvSpPr>
          <p:cNvPr id="6286" name="Text Box 142"/>
          <p:cNvSpPr txBox="1">
            <a:spLocks noChangeArrowheads="1"/>
          </p:cNvSpPr>
          <p:nvPr/>
        </p:nvSpPr>
        <p:spPr bwMode="auto">
          <a:xfrm>
            <a:off x="3505200" y="48768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(x </a:t>
            </a:r>
            <a:r>
              <a:rPr lang="en-US">
                <a:solidFill>
                  <a:srgbClr val="FF0000"/>
                </a:solidFill>
                <a:latin typeface="Comic Sans MS" charset="0"/>
              </a:rPr>
              <a:t>+ 3</a:t>
            </a:r>
            <a:r>
              <a:rPr lang="en-US">
                <a:latin typeface="Comic Sans MS" charset="0"/>
              </a:rPr>
              <a:t>)(x </a:t>
            </a:r>
            <a:r>
              <a:rPr lang="en-US">
                <a:solidFill>
                  <a:srgbClr val="FF0000"/>
                </a:solidFill>
                <a:latin typeface="Comic Sans MS" charset="0"/>
              </a:rPr>
              <a:t>+ 8</a:t>
            </a:r>
            <a:r>
              <a:rPr lang="en-US">
                <a:latin typeface="Comic Sans MS"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slide(fromLeft)">
                                      <p:cBhvr>
                                        <p:cTn id="7" dur="500"/>
                                        <p:tgtEl>
                                          <p:spTgt spid="61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Top)">
                                      <p:cBhvr>
                                        <p:cTn id="12" dur="500"/>
                                        <p:tgtEl>
                                          <p:spTgt spid="2"/>
                                        </p:tgtEl>
                                      </p:cBhvr>
                                    </p:animEffect>
                                  </p:childTnLst>
                                </p:cTn>
                              </p:par>
                            </p:childTnLst>
                          </p:cTn>
                        </p:par>
                        <p:par>
                          <p:cTn id="13" fill="hold" nodeType="afterGroup">
                            <p:stCondLst>
                              <p:cond delay="500"/>
                            </p:stCondLst>
                            <p:childTnLst>
                              <p:par>
                                <p:cTn id="14" presetID="1" presetClass="entr" presetSubtype="0" fill="hold" nodeType="afterEffect">
                                  <p:stCondLst>
                                    <p:cond delay="1000"/>
                                  </p:stCondLst>
                                  <p:childTnLst>
                                    <p:set>
                                      <p:cBhvr>
                                        <p:cTn id="15" dur="1" fill="hold">
                                          <p:stCondLst>
                                            <p:cond delay="499"/>
                                          </p:stCondLst>
                                        </p:cTn>
                                        <p:tgtEl>
                                          <p:spTgt spid="7"/>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285"/>
                                        </p:tgtEl>
                                        <p:attrNameLst>
                                          <p:attrName>style.visibility</p:attrName>
                                        </p:attrNameLst>
                                      </p:cBhvr>
                                      <p:to>
                                        <p:strVal val="visible"/>
                                      </p:to>
                                    </p:set>
                                    <p:animEffect transition="in" filter="dissolve">
                                      <p:cBhvr>
                                        <p:cTn id="20" dur="500"/>
                                        <p:tgtEl>
                                          <p:spTgt spid="628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6286"/>
                                        </p:tgtEl>
                                        <p:attrNameLst>
                                          <p:attrName>style.visibility</p:attrName>
                                        </p:attrNameLst>
                                      </p:cBhvr>
                                      <p:to>
                                        <p:strVal val="visible"/>
                                      </p:to>
                                    </p:set>
                                    <p:animEffect transition="in" filter="slide(fromLeft)">
                                      <p:cBhvr>
                                        <p:cTn id="25" dur="500"/>
                                        <p:tgtEl>
                                          <p:spTgt spid="6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P spid="6285" grpId="0" autoUpdateAnimBg="0"/>
      <p:bldP spid="628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609600" y="457200"/>
            <a:ext cx="784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If we multiply these factors using </a:t>
            </a:r>
            <a:r>
              <a:rPr lang="en-US">
                <a:solidFill>
                  <a:srgbClr val="FF0000"/>
                </a:solidFill>
                <a:latin typeface="Comic Sans MS" charset="0"/>
              </a:rPr>
              <a:t>F</a:t>
            </a:r>
            <a:r>
              <a:rPr lang="en-US">
                <a:solidFill>
                  <a:srgbClr val="0066FF"/>
                </a:solidFill>
                <a:latin typeface="Comic Sans MS" charset="0"/>
              </a:rPr>
              <a:t>O</a:t>
            </a:r>
            <a:r>
              <a:rPr lang="en-US">
                <a:solidFill>
                  <a:srgbClr val="33CC33"/>
                </a:solidFill>
                <a:latin typeface="Comic Sans MS" charset="0"/>
              </a:rPr>
              <a:t>I</a:t>
            </a:r>
            <a:r>
              <a:rPr lang="en-US">
                <a:solidFill>
                  <a:srgbClr val="9900FF"/>
                </a:solidFill>
                <a:latin typeface="Comic Sans MS" charset="0"/>
              </a:rPr>
              <a:t>L</a:t>
            </a:r>
            <a:r>
              <a:rPr lang="en-US">
                <a:latin typeface="Comic Sans MS" charset="0"/>
              </a:rPr>
              <a:t>, we get the polynomial that we started with.</a:t>
            </a:r>
          </a:p>
        </p:txBody>
      </p:sp>
      <p:sp>
        <p:nvSpPr>
          <p:cNvPr id="7171" name="Text Box 3"/>
          <p:cNvSpPr txBox="1">
            <a:spLocks noChangeArrowheads="1"/>
          </p:cNvSpPr>
          <p:nvPr/>
        </p:nvSpPr>
        <p:spPr bwMode="auto">
          <a:xfrm>
            <a:off x="914400" y="13716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(x + 3)(x + 8)</a:t>
            </a:r>
          </a:p>
        </p:txBody>
      </p:sp>
      <p:sp>
        <p:nvSpPr>
          <p:cNvPr id="7172" name="Text Box 4"/>
          <p:cNvSpPr txBox="1">
            <a:spLocks noChangeArrowheads="1"/>
          </p:cNvSpPr>
          <p:nvPr/>
        </p:nvSpPr>
        <p:spPr bwMode="auto">
          <a:xfrm>
            <a:off x="990600" y="18288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a:t>
            </a:r>
            <a:r>
              <a:rPr lang="en-US">
                <a:solidFill>
                  <a:srgbClr val="FF0000"/>
                </a:solidFill>
                <a:latin typeface="Comic Sans MS" charset="0"/>
              </a:rPr>
              <a:t> x</a:t>
            </a:r>
            <a:r>
              <a:rPr lang="en-US" baseline="30000">
                <a:solidFill>
                  <a:srgbClr val="FF0000"/>
                </a:solidFill>
                <a:latin typeface="Comic Sans MS" charset="0"/>
              </a:rPr>
              <a:t>2</a:t>
            </a:r>
            <a:r>
              <a:rPr lang="en-US">
                <a:latin typeface="Comic Sans MS" charset="0"/>
              </a:rPr>
              <a:t> </a:t>
            </a:r>
            <a:r>
              <a:rPr lang="en-US">
                <a:solidFill>
                  <a:srgbClr val="0066FF"/>
                </a:solidFill>
                <a:latin typeface="Comic Sans MS" charset="0"/>
              </a:rPr>
              <a:t>+ 8x</a:t>
            </a:r>
            <a:r>
              <a:rPr lang="en-US">
                <a:latin typeface="Comic Sans MS" charset="0"/>
              </a:rPr>
              <a:t> </a:t>
            </a:r>
            <a:r>
              <a:rPr lang="en-US">
                <a:solidFill>
                  <a:srgbClr val="33CC33"/>
                </a:solidFill>
                <a:latin typeface="Comic Sans MS" charset="0"/>
              </a:rPr>
              <a:t>+ 3x</a:t>
            </a:r>
            <a:r>
              <a:rPr lang="en-US">
                <a:latin typeface="Comic Sans MS" charset="0"/>
              </a:rPr>
              <a:t> </a:t>
            </a:r>
            <a:r>
              <a:rPr lang="en-US">
                <a:solidFill>
                  <a:srgbClr val="9900FF"/>
                </a:solidFill>
                <a:latin typeface="Comic Sans MS" charset="0"/>
              </a:rPr>
              <a:t>+ 24</a:t>
            </a:r>
          </a:p>
        </p:txBody>
      </p:sp>
      <p:sp>
        <p:nvSpPr>
          <p:cNvPr id="7175" name="Text Box 7"/>
          <p:cNvSpPr txBox="1">
            <a:spLocks noChangeArrowheads="1"/>
          </p:cNvSpPr>
          <p:nvPr/>
        </p:nvSpPr>
        <p:spPr bwMode="auto">
          <a:xfrm>
            <a:off x="5715000" y="9906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sz="1800" b="1">
                <a:solidFill>
                  <a:srgbClr val="FF0000"/>
                </a:solidFill>
                <a:latin typeface="Comic Sans MS" charset="0"/>
              </a:rPr>
              <a:t>(x)(x) = x</a:t>
            </a:r>
            <a:r>
              <a:rPr lang="en-US" sz="1800" b="1" baseline="30000">
                <a:solidFill>
                  <a:srgbClr val="FF0000"/>
                </a:solidFill>
                <a:latin typeface="Comic Sans MS" charset="0"/>
              </a:rPr>
              <a:t>2</a:t>
            </a:r>
            <a:endParaRPr lang="en-US" sz="1800" b="1">
              <a:solidFill>
                <a:srgbClr val="FF0000"/>
              </a:solidFill>
              <a:latin typeface="Comic Sans MS" charset="0"/>
            </a:endParaRPr>
          </a:p>
        </p:txBody>
      </p:sp>
      <p:sp>
        <p:nvSpPr>
          <p:cNvPr id="7176" name="Text Box 8"/>
          <p:cNvSpPr txBox="1">
            <a:spLocks noChangeArrowheads="1"/>
          </p:cNvSpPr>
          <p:nvPr/>
        </p:nvSpPr>
        <p:spPr bwMode="auto">
          <a:xfrm>
            <a:off x="5715000" y="12954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sz="1800" b="1">
                <a:solidFill>
                  <a:srgbClr val="0066FF"/>
                </a:solidFill>
                <a:latin typeface="Comic Sans MS" charset="0"/>
              </a:rPr>
              <a:t>(x)(8) = 8x</a:t>
            </a:r>
          </a:p>
        </p:txBody>
      </p:sp>
      <p:sp>
        <p:nvSpPr>
          <p:cNvPr id="7177" name="Text Box 9"/>
          <p:cNvSpPr txBox="1">
            <a:spLocks noChangeArrowheads="1"/>
          </p:cNvSpPr>
          <p:nvPr/>
        </p:nvSpPr>
        <p:spPr bwMode="auto">
          <a:xfrm>
            <a:off x="5715000" y="16002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sz="1800" b="1">
                <a:solidFill>
                  <a:srgbClr val="33CC33"/>
                </a:solidFill>
                <a:latin typeface="Comic Sans MS" charset="0"/>
              </a:rPr>
              <a:t>(3)(x) = 3x</a:t>
            </a:r>
          </a:p>
        </p:txBody>
      </p:sp>
      <p:sp>
        <p:nvSpPr>
          <p:cNvPr id="7178" name="Text Box 10"/>
          <p:cNvSpPr txBox="1">
            <a:spLocks noChangeArrowheads="1"/>
          </p:cNvSpPr>
          <p:nvPr/>
        </p:nvSpPr>
        <p:spPr bwMode="auto">
          <a:xfrm>
            <a:off x="5715000" y="19050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sz="1800" b="1">
                <a:solidFill>
                  <a:srgbClr val="9900FF"/>
                </a:solidFill>
                <a:latin typeface="Comic Sans MS" charset="0"/>
              </a:rPr>
              <a:t>(3)(8) = 24</a:t>
            </a:r>
          </a:p>
        </p:txBody>
      </p:sp>
      <p:sp>
        <p:nvSpPr>
          <p:cNvPr id="7179" name="Text Box 11"/>
          <p:cNvSpPr txBox="1">
            <a:spLocks noChangeArrowheads="1"/>
          </p:cNvSpPr>
          <p:nvPr/>
        </p:nvSpPr>
        <p:spPr bwMode="auto">
          <a:xfrm>
            <a:off x="609600" y="3276600"/>
            <a:ext cx="7848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As we look at the 4 terms above, it becomes apparent why the sum of the last terms in each binomial must be equal to the middle term of the trinomial.</a:t>
            </a:r>
          </a:p>
        </p:txBody>
      </p:sp>
      <p:grpSp>
        <p:nvGrpSpPr>
          <p:cNvPr id="2" name="Group 15"/>
          <p:cNvGrpSpPr>
            <a:grpSpLocks/>
          </p:cNvGrpSpPr>
          <p:nvPr/>
        </p:nvGrpSpPr>
        <p:grpSpPr bwMode="auto">
          <a:xfrm>
            <a:off x="838200" y="1828800"/>
            <a:ext cx="3238500" cy="685800"/>
            <a:chOff x="528" y="1104"/>
            <a:chExt cx="2040" cy="432"/>
          </a:xfrm>
        </p:grpSpPr>
        <p:sp>
          <p:nvSpPr>
            <p:cNvPr id="57362" name="Rectangle 13"/>
            <p:cNvSpPr>
              <a:spLocks noChangeArrowheads="1"/>
            </p:cNvSpPr>
            <p:nvPr/>
          </p:nvSpPr>
          <p:spPr bwMode="auto">
            <a:xfrm>
              <a:off x="528" y="1104"/>
              <a:ext cx="1872"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7363" name="Freeform 14"/>
            <p:cNvSpPr>
              <a:spLocks/>
            </p:cNvSpPr>
            <p:nvPr/>
          </p:nvSpPr>
          <p:spPr bwMode="auto">
            <a:xfrm>
              <a:off x="2400" y="1256"/>
              <a:ext cx="168" cy="280"/>
            </a:xfrm>
            <a:custGeom>
              <a:avLst/>
              <a:gdLst>
                <a:gd name="T0" fmla="*/ 144 w 168"/>
                <a:gd name="T1" fmla="*/ 280 h 280"/>
                <a:gd name="T2" fmla="*/ 144 w 168"/>
                <a:gd name="T3" fmla="*/ 40 h 280"/>
                <a:gd name="T4" fmla="*/ 0 w 168"/>
                <a:gd name="T5" fmla="*/ 40 h 280"/>
                <a:gd name="T6" fmla="*/ 0 60000 65536"/>
                <a:gd name="T7" fmla="*/ 0 60000 65536"/>
                <a:gd name="T8" fmla="*/ 0 60000 65536"/>
                <a:gd name="T9" fmla="*/ 0 w 168"/>
                <a:gd name="T10" fmla="*/ 0 h 280"/>
                <a:gd name="T11" fmla="*/ 168 w 168"/>
                <a:gd name="T12" fmla="*/ 280 h 280"/>
              </a:gdLst>
              <a:ahLst/>
              <a:cxnLst>
                <a:cxn ang="T6">
                  <a:pos x="T0" y="T1"/>
                </a:cxn>
                <a:cxn ang="T7">
                  <a:pos x="T2" y="T3"/>
                </a:cxn>
                <a:cxn ang="T8">
                  <a:pos x="T4" y="T5"/>
                </a:cxn>
              </a:cxnLst>
              <a:rect l="T9" t="T10" r="T11" b="T12"/>
              <a:pathLst>
                <a:path w="168" h="280">
                  <a:moveTo>
                    <a:pt x="144" y="280"/>
                  </a:moveTo>
                  <a:cubicBezTo>
                    <a:pt x="156" y="180"/>
                    <a:pt x="168" y="80"/>
                    <a:pt x="144" y="40"/>
                  </a:cubicBezTo>
                  <a:cubicBezTo>
                    <a:pt x="120" y="0"/>
                    <a:pt x="60" y="20"/>
                    <a:pt x="0" y="40"/>
                  </a:cubicBezTo>
                </a:path>
              </a:pathLst>
            </a:custGeom>
            <a:noFill/>
            <a:ln w="9525">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7184" name="Text Box 16"/>
          <p:cNvSpPr txBox="1">
            <a:spLocks noChangeArrowheads="1"/>
          </p:cNvSpPr>
          <p:nvPr/>
        </p:nvSpPr>
        <p:spPr bwMode="auto">
          <a:xfrm>
            <a:off x="1447800" y="5105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(x + 3)(x + 8)</a:t>
            </a:r>
          </a:p>
        </p:txBody>
      </p:sp>
      <p:sp>
        <p:nvSpPr>
          <p:cNvPr id="7185" name="Text Box 17"/>
          <p:cNvSpPr txBox="1">
            <a:spLocks noChangeArrowheads="1"/>
          </p:cNvSpPr>
          <p:nvPr/>
        </p:nvSpPr>
        <p:spPr bwMode="auto">
          <a:xfrm>
            <a:off x="1524000" y="5410200"/>
            <a:ext cx="281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x</a:t>
            </a:r>
            <a:r>
              <a:rPr lang="en-US" baseline="30000">
                <a:latin typeface="Comic Sans MS" charset="0"/>
              </a:rPr>
              <a:t>2</a:t>
            </a:r>
            <a:r>
              <a:rPr lang="en-US">
                <a:latin typeface="Comic Sans MS" charset="0"/>
              </a:rPr>
              <a:t> + 8x + 3x + 24</a:t>
            </a:r>
          </a:p>
        </p:txBody>
      </p:sp>
      <p:sp>
        <p:nvSpPr>
          <p:cNvPr id="7186" name="Text Box 18"/>
          <p:cNvSpPr txBox="1">
            <a:spLocks noChangeArrowheads="1"/>
          </p:cNvSpPr>
          <p:nvPr/>
        </p:nvSpPr>
        <p:spPr bwMode="auto">
          <a:xfrm>
            <a:off x="1524000" y="5715000"/>
            <a:ext cx="281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x</a:t>
            </a:r>
            <a:r>
              <a:rPr lang="en-US" baseline="30000">
                <a:latin typeface="Comic Sans MS" charset="0"/>
              </a:rPr>
              <a:t>2</a:t>
            </a:r>
            <a:r>
              <a:rPr lang="en-US">
                <a:latin typeface="Comic Sans MS" charset="0"/>
              </a:rPr>
              <a:t> + 11x + 24</a:t>
            </a:r>
          </a:p>
        </p:txBody>
      </p:sp>
      <p:sp>
        <p:nvSpPr>
          <p:cNvPr id="7223" name="Freeform 55"/>
          <p:cNvSpPr>
            <a:spLocks/>
          </p:cNvSpPr>
          <p:nvPr/>
        </p:nvSpPr>
        <p:spPr bwMode="auto">
          <a:xfrm>
            <a:off x="1250950" y="1284288"/>
            <a:ext cx="882650" cy="246062"/>
          </a:xfrm>
          <a:custGeom>
            <a:avLst/>
            <a:gdLst>
              <a:gd name="T0" fmla="*/ 0 w 556"/>
              <a:gd name="T1" fmla="*/ 155 h 155"/>
              <a:gd name="T2" fmla="*/ 70 w 556"/>
              <a:gd name="T3" fmla="*/ 49 h 155"/>
              <a:gd name="T4" fmla="*/ 258 w 556"/>
              <a:gd name="T5" fmla="*/ 2 h 155"/>
              <a:gd name="T6" fmla="*/ 411 w 556"/>
              <a:gd name="T7" fmla="*/ 37 h 155"/>
              <a:gd name="T8" fmla="*/ 556 w 556"/>
              <a:gd name="T9" fmla="*/ 151 h 155"/>
              <a:gd name="T10" fmla="*/ 0 60000 65536"/>
              <a:gd name="T11" fmla="*/ 0 60000 65536"/>
              <a:gd name="T12" fmla="*/ 0 60000 65536"/>
              <a:gd name="T13" fmla="*/ 0 60000 65536"/>
              <a:gd name="T14" fmla="*/ 0 60000 65536"/>
              <a:gd name="T15" fmla="*/ 0 w 556"/>
              <a:gd name="T16" fmla="*/ 0 h 155"/>
              <a:gd name="T17" fmla="*/ 556 w 556"/>
              <a:gd name="T18" fmla="*/ 155 h 155"/>
            </a:gdLst>
            <a:ahLst/>
            <a:cxnLst>
              <a:cxn ang="T10">
                <a:pos x="T0" y="T1"/>
              </a:cxn>
              <a:cxn ang="T11">
                <a:pos x="T2" y="T3"/>
              </a:cxn>
              <a:cxn ang="T12">
                <a:pos x="T4" y="T5"/>
              </a:cxn>
              <a:cxn ang="T13">
                <a:pos x="T6" y="T7"/>
              </a:cxn>
              <a:cxn ang="T14">
                <a:pos x="T8" y="T9"/>
              </a:cxn>
            </a:cxnLst>
            <a:rect l="T15" t="T16" r="T17" b="T18"/>
            <a:pathLst>
              <a:path w="556" h="155">
                <a:moveTo>
                  <a:pt x="0" y="155"/>
                </a:moveTo>
                <a:cubicBezTo>
                  <a:pt x="12" y="137"/>
                  <a:pt x="27" y="74"/>
                  <a:pt x="70" y="49"/>
                </a:cubicBezTo>
                <a:cubicBezTo>
                  <a:pt x="113" y="24"/>
                  <a:pt x="201" y="4"/>
                  <a:pt x="258" y="2"/>
                </a:cubicBezTo>
                <a:cubicBezTo>
                  <a:pt x="315" y="0"/>
                  <a:pt x="361" y="12"/>
                  <a:pt x="411" y="37"/>
                </a:cubicBezTo>
                <a:cubicBezTo>
                  <a:pt x="461" y="62"/>
                  <a:pt x="526" y="127"/>
                  <a:pt x="556" y="151"/>
                </a:cubicBezTo>
              </a:path>
            </a:pathLst>
          </a:cu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25" name="Freeform 57"/>
          <p:cNvSpPr>
            <a:spLocks/>
          </p:cNvSpPr>
          <p:nvPr/>
        </p:nvSpPr>
        <p:spPr bwMode="auto">
          <a:xfrm>
            <a:off x="1219200" y="1206500"/>
            <a:ext cx="1300163" cy="317500"/>
          </a:xfrm>
          <a:custGeom>
            <a:avLst/>
            <a:gdLst>
              <a:gd name="T0" fmla="*/ 0 w 819"/>
              <a:gd name="T1" fmla="*/ 200 h 200"/>
              <a:gd name="T2" fmla="*/ 96 w 819"/>
              <a:gd name="T3" fmla="*/ 56 h 200"/>
              <a:gd name="T4" fmla="*/ 192 w 819"/>
              <a:gd name="T5" fmla="*/ 8 h 200"/>
              <a:gd name="T6" fmla="*/ 384 w 819"/>
              <a:gd name="T7" fmla="*/ 8 h 200"/>
              <a:gd name="T8" fmla="*/ 672 w 819"/>
              <a:gd name="T9" fmla="*/ 56 h 200"/>
              <a:gd name="T10" fmla="*/ 819 w 819"/>
              <a:gd name="T11" fmla="*/ 157 h 200"/>
              <a:gd name="T12" fmla="*/ 0 60000 65536"/>
              <a:gd name="T13" fmla="*/ 0 60000 65536"/>
              <a:gd name="T14" fmla="*/ 0 60000 65536"/>
              <a:gd name="T15" fmla="*/ 0 60000 65536"/>
              <a:gd name="T16" fmla="*/ 0 60000 65536"/>
              <a:gd name="T17" fmla="*/ 0 60000 65536"/>
              <a:gd name="T18" fmla="*/ 0 w 819"/>
              <a:gd name="T19" fmla="*/ 0 h 200"/>
              <a:gd name="T20" fmla="*/ 819 w 819"/>
              <a:gd name="T21" fmla="*/ 200 h 200"/>
            </a:gdLst>
            <a:ahLst/>
            <a:cxnLst>
              <a:cxn ang="T12">
                <a:pos x="T0" y="T1"/>
              </a:cxn>
              <a:cxn ang="T13">
                <a:pos x="T2" y="T3"/>
              </a:cxn>
              <a:cxn ang="T14">
                <a:pos x="T4" y="T5"/>
              </a:cxn>
              <a:cxn ang="T15">
                <a:pos x="T6" y="T7"/>
              </a:cxn>
              <a:cxn ang="T16">
                <a:pos x="T8" y="T9"/>
              </a:cxn>
              <a:cxn ang="T17">
                <a:pos x="T10" y="T11"/>
              </a:cxn>
            </a:cxnLst>
            <a:rect l="T18" t="T19" r="T20" b="T21"/>
            <a:pathLst>
              <a:path w="819" h="200">
                <a:moveTo>
                  <a:pt x="0" y="200"/>
                </a:moveTo>
                <a:cubicBezTo>
                  <a:pt x="32" y="144"/>
                  <a:pt x="64" y="88"/>
                  <a:pt x="96" y="56"/>
                </a:cubicBezTo>
                <a:cubicBezTo>
                  <a:pt x="128" y="24"/>
                  <a:pt x="144" y="16"/>
                  <a:pt x="192" y="8"/>
                </a:cubicBezTo>
                <a:cubicBezTo>
                  <a:pt x="240" y="0"/>
                  <a:pt x="304" y="0"/>
                  <a:pt x="384" y="8"/>
                </a:cubicBezTo>
                <a:cubicBezTo>
                  <a:pt x="464" y="16"/>
                  <a:pt x="600" y="31"/>
                  <a:pt x="672" y="56"/>
                </a:cubicBezTo>
                <a:cubicBezTo>
                  <a:pt x="744" y="81"/>
                  <a:pt x="789" y="136"/>
                  <a:pt x="819" y="157"/>
                </a:cubicBezTo>
              </a:path>
            </a:pathLst>
          </a:custGeom>
          <a:noFill/>
          <a:ln w="38100">
            <a:solidFill>
              <a:srgbClr val="0066FF"/>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26" name="Freeform 58"/>
          <p:cNvSpPr>
            <a:spLocks/>
          </p:cNvSpPr>
          <p:nvPr/>
        </p:nvSpPr>
        <p:spPr bwMode="auto">
          <a:xfrm>
            <a:off x="1676400" y="1752600"/>
            <a:ext cx="376238" cy="88900"/>
          </a:xfrm>
          <a:custGeom>
            <a:avLst/>
            <a:gdLst>
              <a:gd name="T0" fmla="*/ 0 w 237"/>
              <a:gd name="T1" fmla="*/ 0 h 56"/>
              <a:gd name="T2" fmla="*/ 48 w 237"/>
              <a:gd name="T3" fmla="*/ 48 h 56"/>
              <a:gd name="T4" fmla="*/ 155 w 237"/>
              <a:gd name="T5" fmla="*/ 48 h 56"/>
              <a:gd name="T6" fmla="*/ 237 w 237"/>
              <a:gd name="T7" fmla="*/ 1 h 56"/>
              <a:gd name="T8" fmla="*/ 0 60000 65536"/>
              <a:gd name="T9" fmla="*/ 0 60000 65536"/>
              <a:gd name="T10" fmla="*/ 0 60000 65536"/>
              <a:gd name="T11" fmla="*/ 0 60000 65536"/>
              <a:gd name="T12" fmla="*/ 0 w 237"/>
              <a:gd name="T13" fmla="*/ 0 h 56"/>
              <a:gd name="T14" fmla="*/ 237 w 237"/>
              <a:gd name="T15" fmla="*/ 56 h 56"/>
            </a:gdLst>
            <a:ahLst/>
            <a:cxnLst>
              <a:cxn ang="T8">
                <a:pos x="T0" y="T1"/>
              </a:cxn>
              <a:cxn ang="T9">
                <a:pos x="T2" y="T3"/>
              </a:cxn>
              <a:cxn ang="T10">
                <a:pos x="T4" y="T5"/>
              </a:cxn>
              <a:cxn ang="T11">
                <a:pos x="T6" y="T7"/>
              </a:cxn>
            </a:cxnLst>
            <a:rect l="T12" t="T13" r="T14" b="T15"/>
            <a:pathLst>
              <a:path w="237" h="56">
                <a:moveTo>
                  <a:pt x="0" y="0"/>
                </a:moveTo>
                <a:cubicBezTo>
                  <a:pt x="12" y="16"/>
                  <a:pt x="22" y="40"/>
                  <a:pt x="48" y="48"/>
                </a:cubicBezTo>
                <a:cubicBezTo>
                  <a:pt x="74" y="56"/>
                  <a:pt x="124" y="56"/>
                  <a:pt x="155" y="48"/>
                </a:cubicBezTo>
                <a:cubicBezTo>
                  <a:pt x="186" y="40"/>
                  <a:pt x="220" y="11"/>
                  <a:pt x="237" y="1"/>
                </a:cubicBezTo>
              </a:path>
            </a:pathLst>
          </a:custGeom>
          <a:noFill/>
          <a:ln w="38100">
            <a:solidFill>
              <a:srgbClr val="33CC33"/>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27" name="Freeform 59"/>
          <p:cNvSpPr>
            <a:spLocks/>
          </p:cNvSpPr>
          <p:nvPr/>
        </p:nvSpPr>
        <p:spPr bwMode="auto">
          <a:xfrm>
            <a:off x="1676400" y="1752600"/>
            <a:ext cx="914400" cy="177800"/>
          </a:xfrm>
          <a:custGeom>
            <a:avLst/>
            <a:gdLst>
              <a:gd name="T0" fmla="*/ 0 w 576"/>
              <a:gd name="T1" fmla="*/ 0 h 112"/>
              <a:gd name="T2" fmla="*/ 96 w 576"/>
              <a:gd name="T3" fmla="*/ 96 h 112"/>
              <a:gd name="T4" fmla="*/ 432 w 576"/>
              <a:gd name="T5" fmla="*/ 96 h 112"/>
              <a:gd name="T6" fmla="*/ 576 w 576"/>
              <a:gd name="T7" fmla="*/ 0 h 112"/>
              <a:gd name="T8" fmla="*/ 0 60000 65536"/>
              <a:gd name="T9" fmla="*/ 0 60000 65536"/>
              <a:gd name="T10" fmla="*/ 0 60000 65536"/>
              <a:gd name="T11" fmla="*/ 0 60000 65536"/>
              <a:gd name="T12" fmla="*/ 0 w 576"/>
              <a:gd name="T13" fmla="*/ 0 h 112"/>
              <a:gd name="T14" fmla="*/ 576 w 576"/>
              <a:gd name="T15" fmla="*/ 112 h 112"/>
            </a:gdLst>
            <a:ahLst/>
            <a:cxnLst>
              <a:cxn ang="T8">
                <a:pos x="T0" y="T1"/>
              </a:cxn>
              <a:cxn ang="T9">
                <a:pos x="T2" y="T3"/>
              </a:cxn>
              <a:cxn ang="T10">
                <a:pos x="T4" y="T5"/>
              </a:cxn>
              <a:cxn ang="T11">
                <a:pos x="T6" y="T7"/>
              </a:cxn>
            </a:cxnLst>
            <a:rect l="T12" t="T13" r="T14" b="T15"/>
            <a:pathLst>
              <a:path w="576" h="112">
                <a:moveTo>
                  <a:pt x="0" y="0"/>
                </a:moveTo>
                <a:cubicBezTo>
                  <a:pt x="12" y="40"/>
                  <a:pt x="24" y="80"/>
                  <a:pt x="96" y="96"/>
                </a:cubicBezTo>
                <a:cubicBezTo>
                  <a:pt x="168" y="112"/>
                  <a:pt x="352" y="112"/>
                  <a:pt x="432" y="96"/>
                </a:cubicBezTo>
                <a:cubicBezTo>
                  <a:pt x="512" y="80"/>
                  <a:pt x="544" y="40"/>
                  <a:pt x="576" y="0"/>
                </a:cubicBezTo>
              </a:path>
            </a:pathLst>
          </a:custGeom>
          <a:noFill/>
          <a:ln w="38100">
            <a:solidFill>
              <a:srgbClr val="9900FF"/>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dissolve">
                                      <p:cBhvr>
                                        <p:cTn id="7" dur="500"/>
                                        <p:tgtEl>
                                          <p:spTgt spid="71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223"/>
                                        </p:tgtEl>
                                        <p:attrNameLst>
                                          <p:attrName>style.visibility</p:attrName>
                                        </p:attrNameLst>
                                      </p:cBhvr>
                                      <p:to>
                                        <p:strVal val="visible"/>
                                      </p:to>
                                    </p:set>
                                    <p:animEffect transition="in" filter="wipe(left)">
                                      <p:cBhvr>
                                        <p:cTn id="12" dur="500"/>
                                        <p:tgtEl>
                                          <p:spTgt spid="72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7175"/>
                                        </p:tgtEl>
                                        <p:attrNameLst>
                                          <p:attrName>style.visibility</p:attrName>
                                        </p:attrNameLst>
                                      </p:cBhvr>
                                      <p:to>
                                        <p:strVal val="visible"/>
                                      </p:to>
                                    </p:set>
                                    <p:animEffect transition="in" filter="slide(fromRight)">
                                      <p:cBhvr>
                                        <p:cTn id="17" dur="500"/>
                                        <p:tgtEl>
                                          <p:spTgt spid="71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225"/>
                                        </p:tgtEl>
                                        <p:attrNameLst>
                                          <p:attrName>style.visibility</p:attrName>
                                        </p:attrNameLst>
                                      </p:cBhvr>
                                      <p:to>
                                        <p:strVal val="visible"/>
                                      </p:to>
                                    </p:set>
                                    <p:animEffect transition="in" filter="wipe(left)">
                                      <p:cBhvr>
                                        <p:cTn id="22" dur="500"/>
                                        <p:tgtEl>
                                          <p:spTgt spid="722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7176"/>
                                        </p:tgtEl>
                                        <p:attrNameLst>
                                          <p:attrName>style.visibility</p:attrName>
                                        </p:attrNameLst>
                                      </p:cBhvr>
                                      <p:to>
                                        <p:strVal val="visible"/>
                                      </p:to>
                                    </p:set>
                                    <p:animEffect transition="in" filter="slide(fromRight)">
                                      <p:cBhvr>
                                        <p:cTn id="27" dur="500"/>
                                        <p:tgtEl>
                                          <p:spTgt spid="717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226"/>
                                        </p:tgtEl>
                                        <p:attrNameLst>
                                          <p:attrName>style.visibility</p:attrName>
                                        </p:attrNameLst>
                                      </p:cBhvr>
                                      <p:to>
                                        <p:strVal val="visible"/>
                                      </p:to>
                                    </p:set>
                                    <p:animEffect transition="in" filter="wipe(left)">
                                      <p:cBhvr>
                                        <p:cTn id="32" dur="500"/>
                                        <p:tgtEl>
                                          <p:spTgt spid="72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2" fill="hold" grpId="0" nodeType="clickEffect">
                                  <p:stCondLst>
                                    <p:cond delay="0"/>
                                  </p:stCondLst>
                                  <p:childTnLst>
                                    <p:set>
                                      <p:cBhvr>
                                        <p:cTn id="36" dur="1" fill="hold">
                                          <p:stCondLst>
                                            <p:cond delay="0"/>
                                          </p:stCondLst>
                                        </p:cTn>
                                        <p:tgtEl>
                                          <p:spTgt spid="7177"/>
                                        </p:tgtEl>
                                        <p:attrNameLst>
                                          <p:attrName>style.visibility</p:attrName>
                                        </p:attrNameLst>
                                      </p:cBhvr>
                                      <p:to>
                                        <p:strVal val="visible"/>
                                      </p:to>
                                    </p:set>
                                    <p:animEffect transition="in" filter="slide(fromRight)">
                                      <p:cBhvr>
                                        <p:cTn id="37" dur="500"/>
                                        <p:tgtEl>
                                          <p:spTgt spid="71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227"/>
                                        </p:tgtEl>
                                        <p:attrNameLst>
                                          <p:attrName>style.visibility</p:attrName>
                                        </p:attrNameLst>
                                      </p:cBhvr>
                                      <p:to>
                                        <p:strVal val="visible"/>
                                      </p:to>
                                    </p:set>
                                    <p:animEffect transition="in" filter="wipe(left)">
                                      <p:cBhvr>
                                        <p:cTn id="42" dur="500"/>
                                        <p:tgtEl>
                                          <p:spTgt spid="722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2" fill="hold" grpId="0" nodeType="clickEffect">
                                  <p:stCondLst>
                                    <p:cond delay="0"/>
                                  </p:stCondLst>
                                  <p:childTnLst>
                                    <p:set>
                                      <p:cBhvr>
                                        <p:cTn id="46" dur="1" fill="hold">
                                          <p:stCondLst>
                                            <p:cond delay="0"/>
                                          </p:stCondLst>
                                        </p:cTn>
                                        <p:tgtEl>
                                          <p:spTgt spid="7178"/>
                                        </p:tgtEl>
                                        <p:attrNameLst>
                                          <p:attrName>style.visibility</p:attrName>
                                        </p:attrNameLst>
                                      </p:cBhvr>
                                      <p:to>
                                        <p:strVal val="visible"/>
                                      </p:to>
                                    </p:set>
                                    <p:animEffect transition="in" filter="slide(fromRight)">
                                      <p:cBhvr>
                                        <p:cTn id="47" dur="500"/>
                                        <p:tgtEl>
                                          <p:spTgt spid="717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8" fill="hold" grpId="0" nodeType="clickEffect">
                                  <p:stCondLst>
                                    <p:cond delay="0"/>
                                  </p:stCondLst>
                                  <p:childTnLst>
                                    <p:set>
                                      <p:cBhvr>
                                        <p:cTn id="51" dur="1" fill="hold">
                                          <p:stCondLst>
                                            <p:cond delay="0"/>
                                          </p:stCondLst>
                                        </p:cTn>
                                        <p:tgtEl>
                                          <p:spTgt spid="7172"/>
                                        </p:tgtEl>
                                        <p:attrNameLst>
                                          <p:attrName>style.visibility</p:attrName>
                                        </p:attrNameLst>
                                      </p:cBhvr>
                                      <p:to>
                                        <p:strVal val="visible"/>
                                      </p:to>
                                    </p:set>
                                    <p:animEffect transition="in" filter="slide(fromLeft)">
                                      <p:cBhvr>
                                        <p:cTn id="52" dur="500"/>
                                        <p:tgtEl>
                                          <p:spTgt spid="717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179"/>
                                        </p:tgtEl>
                                        <p:attrNameLst>
                                          <p:attrName>style.visibility</p:attrName>
                                        </p:attrNameLst>
                                      </p:cBhvr>
                                      <p:to>
                                        <p:strVal val="visible"/>
                                      </p:to>
                                    </p:set>
                                    <p:animEffect transition="in" filter="dissolve">
                                      <p:cBhvr>
                                        <p:cTn id="57" dur="500"/>
                                        <p:tgtEl>
                                          <p:spTgt spid="717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dissolve">
                                      <p:cBhvr>
                                        <p:cTn id="62" dur="500"/>
                                        <p:tgtEl>
                                          <p:spTgt spid="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8" fill="hold" grpId="0" nodeType="clickEffect">
                                  <p:stCondLst>
                                    <p:cond delay="0"/>
                                  </p:stCondLst>
                                  <p:childTnLst>
                                    <p:set>
                                      <p:cBhvr>
                                        <p:cTn id="66" dur="1" fill="hold">
                                          <p:stCondLst>
                                            <p:cond delay="0"/>
                                          </p:stCondLst>
                                        </p:cTn>
                                        <p:tgtEl>
                                          <p:spTgt spid="7184"/>
                                        </p:tgtEl>
                                        <p:attrNameLst>
                                          <p:attrName>style.visibility</p:attrName>
                                        </p:attrNameLst>
                                      </p:cBhvr>
                                      <p:to>
                                        <p:strVal val="visible"/>
                                      </p:to>
                                    </p:set>
                                    <p:animEffect transition="in" filter="slide(fromLeft)">
                                      <p:cBhvr>
                                        <p:cTn id="67" dur="500"/>
                                        <p:tgtEl>
                                          <p:spTgt spid="718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8" fill="hold" grpId="0" nodeType="clickEffect">
                                  <p:stCondLst>
                                    <p:cond delay="0"/>
                                  </p:stCondLst>
                                  <p:childTnLst>
                                    <p:set>
                                      <p:cBhvr>
                                        <p:cTn id="71" dur="1" fill="hold">
                                          <p:stCondLst>
                                            <p:cond delay="0"/>
                                          </p:stCondLst>
                                        </p:cTn>
                                        <p:tgtEl>
                                          <p:spTgt spid="7185"/>
                                        </p:tgtEl>
                                        <p:attrNameLst>
                                          <p:attrName>style.visibility</p:attrName>
                                        </p:attrNameLst>
                                      </p:cBhvr>
                                      <p:to>
                                        <p:strVal val="visible"/>
                                      </p:to>
                                    </p:set>
                                    <p:animEffect transition="in" filter="slide(fromLeft)">
                                      <p:cBhvr>
                                        <p:cTn id="72" dur="500"/>
                                        <p:tgtEl>
                                          <p:spTgt spid="718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8" fill="hold" grpId="0" nodeType="clickEffect">
                                  <p:stCondLst>
                                    <p:cond delay="0"/>
                                  </p:stCondLst>
                                  <p:childTnLst>
                                    <p:set>
                                      <p:cBhvr>
                                        <p:cTn id="76" dur="1" fill="hold">
                                          <p:stCondLst>
                                            <p:cond delay="0"/>
                                          </p:stCondLst>
                                        </p:cTn>
                                        <p:tgtEl>
                                          <p:spTgt spid="7186"/>
                                        </p:tgtEl>
                                        <p:attrNameLst>
                                          <p:attrName>style.visibility</p:attrName>
                                        </p:attrNameLst>
                                      </p:cBhvr>
                                      <p:to>
                                        <p:strVal val="visible"/>
                                      </p:to>
                                    </p:set>
                                    <p:animEffect transition="in" filter="slide(fromLeft)">
                                      <p:cBhvr>
                                        <p:cTn id="77" dur="500"/>
                                        <p:tgtEl>
                                          <p:spTgt spid="7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utoUpdateAnimBg="0"/>
      <p:bldP spid="7172" grpId="0" autoUpdateAnimBg="0"/>
      <p:bldP spid="7175" grpId="0" autoUpdateAnimBg="0"/>
      <p:bldP spid="7176" grpId="0" autoUpdateAnimBg="0"/>
      <p:bldP spid="7177" grpId="0" autoUpdateAnimBg="0"/>
      <p:bldP spid="7178" grpId="0" autoUpdateAnimBg="0"/>
      <p:bldP spid="7179" grpId="0" autoUpdateAnimBg="0"/>
      <p:bldP spid="7184" grpId="0" autoUpdateAnimBg="0"/>
      <p:bldP spid="7185" grpId="0" autoUpdateAnimBg="0"/>
      <p:bldP spid="7186" grpId="0" autoUpdateAnimBg="0"/>
      <p:bldP spid="7223" grpId="0" animBg="1"/>
      <p:bldP spid="7225" grpId="0" animBg="1"/>
      <p:bldP spid="7226" grpId="0" animBg="1"/>
      <p:bldP spid="722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9"/>
          <p:cNvSpPr txBox="1">
            <a:spLocks noChangeArrowheads="1"/>
          </p:cNvSpPr>
          <p:nvPr/>
        </p:nvSpPr>
        <p:spPr bwMode="auto">
          <a:xfrm>
            <a:off x="304800" y="3048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2:	a</a:t>
            </a:r>
            <a:r>
              <a:rPr lang="en-US" baseline="30000">
                <a:latin typeface="Comic Sans MS" charset="0"/>
              </a:rPr>
              <a:t>2</a:t>
            </a:r>
            <a:r>
              <a:rPr lang="en-US">
                <a:latin typeface="Comic Sans MS" charset="0"/>
              </a:rPr>
              <a:t> + 16a + 28</a:t>
            </a:r>
          </a:p>
        </p:txBody>
      </p:sp>
      <p:grpSp>
        <p:nvGrpSpPr>
          <p:cNvPr id="3" name="Group 37"/>
          <p:cNvGrpSpPr>
            <a:grpSpLocks/>
          </p:cNvGrpSpPr>
          <p:nvPr/>
        </p:nvGrpSpPr>
        <p:grpSpPr bwMode="auto">
          <a:xfrm>
            <a:off x="838200" y="1143000"/>
            <a:ext cx="2362200" cy="1595438"/>
            <a:chOff x="3984" y="2880"/>
            <a:chExt cx="1488" cy="1005"/>
          </a:xfrm>
        </p:grpSpPr>
        <p:sp>
          <p:nvSpPr>
            <p:cNvPr id="58375" name="Text Box 38"/>
            <p:cNvSpPr txBox="1">
              <a:spLocks noChangeArrowheads="1"/>
            </p:cNvSpPr>
            <p:nvPr/>
          </p:nvSpPr>
          <p:spPr bwMode="auto">
            <a:xfrm>
              <a:off x="3984" y="2880"/>
              <a:ext cx="1488"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28:</a:t>
              </a:r>
            </a:p>
          </p:txBody>
        </p:sp>
        <p:grpSp>
          <p:nvGrpSpPr>
            <p:cNvPr id="58376" name="Group 39"/>
            <p:cNvGrpSpPr>
              <a:grpSpLocks/>
            </p:cNvGrpSpPr>
            <p:nvPr/>
          </p:nvGrpSpPr>
          <p:grpSpPr bwMode="auto">
            <a:xfrm>
              <a:off x="4224" y="3168"/>
              <a:ext cx="864" cy="717"/>
              <a:chOff x="4224" y="3168"/>
              <a:chExt cx="864" cy="717"/>
            </a:xfrm>
          </p:grpSpPr>
          <p:grpSp>
            <p:nvGrpSpPr>
              <p:cNvPr id="58377" name="Group 40"/>
              <p:cNvGrpSpPr>
                <a:grpSpLocks/>
              </p:cNvGrpSpPr>
              <p:nvPr/>
            </p:nvGrpSpPr>
            <p:grpSpPr bwMode="auto">
              <a:xfrm>
                <a:off x="4224" y="3168"/>
                <a:ext cx="864" cy="237"/>
                <a:chOff x="4128" y="1344"/>
                <a:chExt cx="864" cy="237"/>
              </a:xfrm>
            </p:grpSpPr>
            <p:sp>
              <p:nvSpPr>
                <p:cNvPr id="58384" name="Text Box 41"/>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58385" name="Text Box 42"/>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28</a:t>
                  </a:r>
                </a:p>
              </p:txBody>
            </p:sp>
          </p:grpSp>
          <p:grpSp>
            <p:nvGrpSpPr>
              <p:cNvPr id="58378" name="Group 43"/>
              <p:cNvGrpSpPr>
                <a:grpSpLocks/>
              </p:cNvGrpSpPr>
              <p:nvPr/>
            </p:nvGrpSpPr>
            <p:grpSpPr bwMode="auto">
              <a:xfrm>
                <a:off x="4224" y="3408"/>
                <a:ext cx="864" cy="237"/>
                <a:chOff x="4128" y="1344"/>
                <a:chExt cx="864" cy="237"/>
              </a:xfrm>
            </p:grpSpPr>
            <p:sp>
              <p:nvSpPr>
                <p:cNvPr id="58382" name="Text Box 44"/>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2</a:t>
                  </a:r>
                </a:p>
              </p:txBody>
            </p:sp>
            <p:sp>
              <p:nvSpPr>
                <p:cNvPr id="58383" name="Text Box 45"/>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14</a:t>
                  </a:r>
                </a:p>
              </p:txBody>
            </p:sp>
          </p:grpSp>
          <p:grpSp>
            <p:nvGrpSpPr>
              <p:cNvPr id="58379" name="Group 46"/>
              <p:cNvGrpSpPr>
                <a:grpSpLocks/>
              </p:cNvGrpSpPr>
              <p:nvPr/>
            </p:nvGrpSpPr>
            <p:grpSpPr bwMode="auto">
              <a:xfrm>
                <a:off x="4224" y="3648"/>
                <a:ext cx="864" cy="237"/>
                <a:chOff x="4128" y="1344"/>
                <a:chExt cx="864" cy="237"/>
              </a:xfrm>
            </p:grpSpPr>
            <p:sp>
              <p:nvSpPr>
                <p:cNvPr id="58380" name="Text Box 47"/>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4</a:t>
                  </a:r>
                </a:p>
              </p:txBody>
            </p:sp>
            <p:sp>
              <p:nvSpPr>
                <p:cNvPr id="58381" name="Text Box 48"/>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7</a:t>
                  </a:r>
                </a:p>
              </p:txBody>
            </p:sp>
          </p:grpSp>
        </p:grpSp>
      </p:grpSp>
      <p:sp>
        <p:nvSpPr>
          <p:cNvPr id="15" name="Text Box 54"/>
          <p:cNvSpPr txBox="1">
            <a:spLocks noChangeArrowheads="1"/>
          </p:cNvSpPr>
          <p:nvPr/>
        </p:nvSpPr>
        <p:spPr bwMode="auto">
          <a:xfrm>
            <a:off x="3124200" y="1905000"/>
            <a:ext cx="16002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SUM = 16</a:t>
            </a:r>
          </a:p>
        </p:txBody>
      </p:sp>
      <p:sp>
        <p:nvSpPr>
          <p:cNvPr id="16" name="Text Box 49"/>
          <p:cNvSpPr txBox="1">
            <a:spLocks noChangeArrowheads="1"/>
          </p:cNvSpPr>
          <p:nvPr/>
        </p:nvSpPr>
        <p:spPr bwMode="auto">
          <a:xfrm>
            <a:off x="685800" y="3048000"/>
            <a:ext cx="8077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a </a:t>
            </a:r>
            <a:r>
              <a:rPr lang="en-US" b="1">
                <a:latin typeface="Comic Sans MS" charset="0"/>
                <a:sym typeface="Symbol" charset="2"/>
              </a:rPr>
              <a:t></a:t>
            </a:r>
            <a:r>
              <a:rPr lang="en-US">
                <a:latin typeface="Comic Sans MS" charset="0"/>
              </a:rPr>
              <a:t> a = a</a:t>
            </a:r>
            <a:r>
              <a:rPr lang="en-US" baseline="30000">
                <a:latin typeface="Comic Sans MS" charset="0"/>
              </a:rPr>
              <a:t>2</a:t>
            </a:r>
            <a:r>
              <a:rPr lang="en-US">
                <a:latin typeface="Comic Sans MS" charset="0"/>
              </a:rPr>
              <a:t>  so they are the first terms of each binomial and the factors 2 and 14 make a sum of 16 so the are the last terms of each binomial.</a:t>
            </a:r>
          </a:p>
        </p:txBody>
      </p:sp>
      <p:sp>
        <p:nvSpPr>
          <p:cNvPr id="17" name="Text Box 53"/>
          <p:cNvSpPr txBox="1">
            <a:spLocks noChangeArrowheads="1"/>
          </p:cNvSpPr>
          <p:nvPr/>
        </p:nvSpPr>
        <p:spPr bwMode="auto">
          <a:xfrm>
            <a:off x="2971800" y="47244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(a </a:t>
            </a:r>
            <a:r>
              <a:rPr lang="en-US">
                <a:solidFill>
                  <a:srgbClr val="FF0000"/>
                </a:solidFill>
                <a:latin typeface="Comic Sans MS" charset="0"/>
              </a:rPr>
              <a:t>+ 2</a:t>
            </a:r>
            <a:r>
              <a:rPr lang="en-US">
                <a:latin typeface="Comic Sans MS" charset="0"/>
              </a:rPr>
              <a:t>)(a </a:t>
            </a:r>
            <a:r>
              <a:rPr lang="en-US">
                <a:solidFill>
                  <a:srgbClr val="FF0000"/>
                </a:solidFill>
                <a:latin typeface="Comic Sans MS" charset="0"/>
              </a:rPr>
              <a:t>+ 14</a:t>
            </a:r>
            <a:r>
              <a:rPr lang="en-US">
                <a:latin typeface="Comic Sans MS"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3"/>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2"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slide(fromRight)">
                                      <p:cBhvr>
                                        <p:cTn id="16" dur="500"/>
                                        <p:tgtEl>
                                          <p:spTgt spid="1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dissolve">
                                      <p:cBhvr>
                                        <p:cTn id="21" dur="500"/>
                                        <p:tgtEl>
                                          <p:spTgt spid="1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15" grpId="0" animBg="1" autoUpdateAnimBg="0"/>
      <p:bldP spid="16" grpId="0" autoUpdateAnimBg="0"/>
      <p:bldP spid="17"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381000" y="3810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3:	y</a:t>
            </a:r>
            <a:r>
              <a:rPr lang="en-US" baseline="30000">
                <a:latin typeface="Comic Sans MS" charset="0"/>
              </a:rPr>
              <a:t>2</a:t>
            </a:r>
            <a:r>
              <a:rPr lang="en-US">
                <a:latin typeface="Comic Sans MS" charset="0"/>
              </a:rPr>
              <a:t> + 2y + 1</a:t>
            </a:r>
          </a:p>
        </p:txBody>
      </p:sp>
      <p:grpSp>
        <p:nvGrpSpPr>
          <p:cNvPr id="2" name="Group 18"/>
          <p:cNvGrpSpPr>
            <a:grpSpLocks/>
          </p:cNvGrpSpPr>
          <p:nvPr/>
        </p:nvGrpSpPr>
        <p:grpSpPr bwMode="auto">
          <a:xfrm>
            <a:off x="5486400" y="304800"/>
            <a:ext cx="2362200" cy="833438"/>
            <a:chOff x="4080" y="192"/>
            <a:chExt cx="1488" cy="525"/>
          </a:xfrm>
        </p:grpSpPr>
        <p:sp>
          <p:nvSpPr>
            <p:cNvPr id="59477" name="Text Box 4"/>
            <p:cNvSpPr txBox="1">
              <a:spLocks noChangeArrowheads="1"/>
            </p:cNvSpPr>
            <p:nvPr/>
          </p:nvSpPr>
          <p:spPr bwMode="auto">
            <a:xfrm>
              <a:off x="4080" y="192"/>
              <a:ext cx="1488"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1:</a:t>
              </a:r>
            </a:p>
          </p:txBody>
        </p:sp>
        <p:grpSp>
          <p:nvGrpSpPr>
            <p:cNvPr id="59478" name="Group 6"/>
            <p:cNvGrpSpPr>
              <a:grpSpLocks/>
            </p:cNvGrpSpPr>
            <p:nvPr/>
          </p:nvGrpSpPr>
          <p:grpSpPr bwMode="auto">
            <a:xfrm>
              <a:off x="4320" y="480"/>
              <a:ext cx="864" cy="237"/>
              <a:chOff x="4128" y="1344"/>
              <a:chExt cx="864" cy="237"/>
            </a:xfrm>
          </p:grpSpPr>
          <p:sp>
            <p:nvSpPr>
              <p:cNvPr id="59479" name="Text Box 7"/>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59480" name="Text Box 8"/>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grpSp>
      </p:grpSp>
      <p:sp>
        <p:nvSpPr>
          <p:cNvPr id="8207" name="Text Box 15"/>
          <p:cNvSpPr txBox="1">
            <a:spLocks noChangeArrowheads="1"/>
          </p:cNvSpPr>
          <p:nvPr/>
        </p:nvSpPr>
        <p:spPr bwMode="auto">
          <a:xfrm>
            <a:off x="1066800" y="914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y</a:t>
            </a:r>
            <a:r>
              <a:rPr lang="en-US" baseline="30000">
                <a:latin typeface="Comic Sans MS" charset="0"/>
              </a:rPr>
              <a:t>2</a:t>
            </a:r>
            <a:r>
              <a:rPr lang="en-US">
                <a:latin typeface="Comic Sans MS" charset="0"/>
              </a:rPr>
              <a:t> + 2y + 1</a:t>
            </a:r>
          </a:p>
        </p:txBody>
      </p:sp>
      <p:sp>
        <p:nvSpPr>
          <p:cNvPr id="8208" name="Text Box 16"/>
          <p:cNvSpPr txBox="1">
            <a:spLocks noChangeArrowheads="1"/>
          </p:cNvSpPr>
          <p:nvPr/>
        </p:nvSpPr>
        <p:spPr bwMode="auto">
          <a:xfrm>
            <a:off x="914400" y="13716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(y </a:t>
            </a:r>
            <a:r>
              <a:rPr lang="en-US">
                <a:solidFill>
                  <a:schemeClr val="bg1"/>
                </a:solidFill>
                <a:latin typeface="Comic Sans MS" charset="0"/>
              </a:rPr>
              <a:t>+ 1</a:t>
            </a:r>
            <a:r>
              <a:rPr lang="en-US">
                <a:latin typeface="Comic Sans MS" charset="0"/>
              </a:rPr>
              <a:t>)(y </a:t>
            </a:r>
            <a:r>
              <a:rPr lang="en-US">
                <a:solidFill>
                  <a:schemeClr val="bg1"/>
                </a:solidFill>
                <a:latin typeface="Comic Sans MS" charset="0"/>
              </a:rPr>
              <a:t>+ 1</a:t>
            </a:r>
            <a:r>
              <a:rPr lang="en-US">
                <a:latin typeface="Comic Sans MS" charset="0"/>
              </a:rPr>
              <a:t>)</a:t>
            </a:r>
          </a:p>
        </p:txBody>
      </p:sp>
      <p:sp>
        <p:nvSpPr>
          <p:cNvPr id="8209" name="Text Box 17"/>
          <p:cNvSpPr txBox="1">
            <a:spLocks noChangeArrowheads="1"/>
          </p:cNvSpPr>
          <p:nvPr/>
        </p:nvSpPr>
        <p:spPr bwMode="auto">
          <a:xfrm>
            <a:off x="914400" y="13716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(y </a:t>
            </a:r>
            <a:r>
              <a:rPr lang="en-US">
                <a:solidFill>
                  <a:srgbClr val="FF0000"/>
                </a:solidFill>
                <a:latin typeface="Comic Sans MS" charset="0"/>
              </a:rPr>
              <a:t>+ 1</a:t>
            </a:r>
            <a:r>
              <a:rPr lang="en-US">
                <a:latin typeface="Comic Sans MS" charset="0"/>
              </a:rPr>
              <a:t>)(y </a:t>
            </a:r>
            <a:r>
              <a:rPr lang="en-US">
                <a:solidFill>
                  <a:srgbClr val="FF0000"/>
                </a:solidFill>
                <a:latin typeface="Comic Sans MS" charset="0"/>
              </a:rPr>
              <a:t>+ 1</a:t>
            </a:r>
            <a:r>
              <a:rPr lang="en-US">
                <a:latin typeface="Comic Sans MS" charset="0"/>
              </a:rPr>
              <a:t>)</a:t>
            </a:r>
          </a:p>
        </p:txBody>
      </p:sp>
      <p:grpSp>
        <p:nvGrpSpPr>
          <p:cNvPr id="4" name="Group 19"/>
          <p:cNvGrpSpPr>
            <a:grpSpLocks/>
          </p:cNvGrpSpPr>
          <p:nvPr/>
        </p:nvGrpSpPr>
        <p:grpSpPr bwMode="auto">
          <a:xfrm>
            <a:off x="5486400" y="304800"/>
            <a:ext cx="2362200" cy="833438"/>
            <a:chOff x="4080" y="192"/>
            <a:chExt cx="1488" cy="525"/>
          </a:xfrm>
        </p:grpSpPr>
        <p:sp>
          <p:nvSpPr>
            <p:cNvPr id="59473" name="Text Box 20"/>
            <p:cNvSpPr txBox="1">
              <a:spLocks noChangeArrowheads="1"/>
            </p:cNvSpPr>
            <p:nvPr/>
          </p:nvSpPr>
          <p:spPr bwMode="auto">
            <a:xfrm>
              <a:off x="4080" y="192"/>
              <a:ext cx="1488"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1:</a:t>
              </a:r>
            </a:p>
          </p:txBody>
        </p:sp>
        <p:grpSp>
          <p:nvGrpSpPr>
            <p:cNvPr id="59474" name="Group 21"/>
            <p:cNvGrpSpPr>
              <a:grpSpLocks/>
            </p:cNvGrpSpPr>
            <p:nvPr/>
          </p:nvGrpSpPr>
          <p:grpSpPr bwMode="auto">
            <a:xfrm>
              <a:off x="4320" y="480"/>
              <a:ext cx="864" cy="237"/>
              <a:chOff x="4128" y="1344"/>
              <a:chExt cx="864" cy="237"/>
            </a:xfrm>
          </p:grpSpPr>
          <p:sp>
            <p:nvSpPr>
              <p:cNvPr id="59475" name="Text Box 22"/>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1</a:t>
                </a:r>
              </a:p>
            </p:txBody>
          </p:sp>
          <p:sp>
            <p:nvSpPr>
              <p:cNvPr id="59476" name="Text Box 23"/>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1</a:t>
                </a:r>
              </a:p>
            </p:txBody>
          </p:sp>
        </p:grpSp>
      </p:grpSp>
      <p:sp>
        <p:nvSpPr>
          <p:cNvPr id="8216" name="Text Box 24"/>
          <p:cNvSpPr txBox="1">
            <a:spLocks noChangeArrowheads="1"/>
          </p:cNvSpPr>
          <p:nvPr/>
        </p:nvSpPr>
        <p:spPr bwMode="auto">
          <a:xfrm>
            <a:off x="3505200" y="1143000"/>
            <a:ext cx="5638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Sometimes there is only 1 pair of factors to consider.</a:t>
            </a:r>
          </a:p>
        </p:txBody>
      </p:sp>
      <p:sp>
        <p:nvSpPr>
          <p:cNvPr id="8217" name="Line 25"/>
          <p:cNvSpPr>
            <a:spLocks noChangeShapeType="1"/>
          </p:cNvSpPr>
          <p:nvPr/>
        </p:nvSpPr>
        <p:spPr bwMode="auto">
          <a:xfrm>
            <a:off x="609600" y="1981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8" name="Text Box 26"/>
          <p:cNvSpPr txBox="1">
            <a:spLocks noChangeArrowheads="1"/>
          </p:cNvSpPr>
          <p:nvPr/>
        </p:nvSpPr>
        <p:spPr bwMode="auto">
          <a:xfrm>
            <a:off x="381000" y="22098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4:	m</a:t>
            </a:r>
            <a:r>
              <a:rPr lang="en-US" baseline="30000">
                <a:latin typeface="Comic Sans MS" charset="0"/>
              </a:rPr>
              <a:t>2</a:t>
            </a:r>
            <a:r>
              <a:rPr lang="en-US">
                <a:latin typeface="Comic Sans MS" charset="0"/>
              </a:rPr>
              <a:t> + 3m + 1</a:t>
            </a:r>
          </a:p>
        </p:txBody>
      </p:sp>
      <p:grpSp>
        <p:nvGrpSpPr>
          <p:cNvPr id="6" name="Group 27"/>
          <p:cNvGrpSpPr>
            <a:grpSpLocks/>
          </p:cNvGrpSpPr>
          <p:nvPr/>
        </p:nvGrpSpPr>
        <p:grpSpPr bwMode="auto">
          <a:xfrm>
            <a:off x="5715000" y="2057400"/>
            <a:ext cx="2362200" cy="833438"/>
            <a:chOff x="4080" y="192"/>
            <a:chExt cx="1488" cy="525"/>
          </a:xfrm>
        </p:grpSpPr>
        <p:sp>
          <p:nvSpPr>
            <p:cNvPr id="59469" name="Text Box 28"/>
            <p:cNvSpPr txBox="1">
              <a:spLocks noChangeArrowheads="1"/>
            </p:cNvSpPr>
            <p:nvPr/>
          </p:nvSpPr>
          <p:spPr bwMode="auto">
            <a:xfrm>
              <a:off x="4080" y="192"/>
              <a:ext cx="1488"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1:</a:t>
              </a:r>
            </a:p>
          </p:txBody>
        </p:sp>
        <p:grpSp>
          <p:nvGrpSpPr>
            <p:cNvPr id="59470" name="Group 29"/>
            <p:cNvGrpSpPr>
              <a:grpSpLocks/>
            </p:cNvGrpSpPr>
            <p:nvPr/>
          </p:nvGrpSpPr>
          <p:grpSpPr bwMode="auto">
            <a:xfrm>
              <a:off x="4320" y="480"/>
              <a:ext cx="864" cy="237"/>
              <a:chOff x="4128" y="1344"/>
              <a:chExt cx="864" cy="237"/>
            </a:xfrm>
          </p:grpSpPr>
          <p:sp>
            <p:nvSpPr>
              <p:cNvPr id="59471" name="Text Box 30"/>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59472" name="Text Box 31"/>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grpSp>
      </p:grpSp>
      <p:sp>
        <p:nvSpPr>
          <p:cNvPr id="8224" name="Text Box 32"/>
          <p:cNvSpPr txBox="1">
            <a:spLocks noChangeArrowheads="1"/>
          </p:cNvSpPr>
          <p:nvPr/>
        </p:nvSpPr>
        <p:spPr bwMode="auto">
          <a:xfrm>
            <a:off x="304800" y="2667000"/>
            <a:ext cx="6248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In this example the factors available do not make a sum of 3 which means that the trinomial can’t be factored.</a:t>
            </a:r>
          </a:p>
        </p:txBody>
      </p:sp>
      <p:sp>
        <p:nvSpPr>
          <p:cNvPr id="8225" name="Text Box 33"/>
          <p:cNvSpPr txBox="1">
            <a:spLocks noChangeArrowheads="1"/>
          </p:cNvSpPr>
          <p:nvPr/>
        </p:nvSpPr>
        <p:spPr bwMode="auto">
          <a:xfrm>
            <a:off x="381000" y="38862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5:	p</a:t>
            </a:r>
            <a:r>
              <a:rPr lang="en-US" baseline="30000">
                <a:latin typeface="Comic Sans MS" charset="0"/>
              </a:rPr>
              <a:t>2</a:t>
            </a:r>
            <a:r>
              <a:rPr lang="en-US">
                <a:latin typeface="Comic Sans MS" charset="0"/>
              </a:rPr>
              <a:t> + 23p + 120</a:t>
            </a:r>
          </a:p>
        </p:txBody>
      </p:sp>
      <p:sp>
        <p:nvSpPr>
          <p:cNvPr id="8226" name="Text Box 34"/>
          <p:cNvSpPr txBox="1">
            <a:spLocks noChangeArrowheads="1"/>
          </p:cNvSpPr>
          <p:nvPr/>
        </p:nvSpPr>
        <p:spPr bwMode="auto">
          <a:xfrm>
            <a:off x="6477000" y="3124200"/>
            <a:ext cx="24384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120:</a:t>
            </a:r>
          </a:p>
        </p:txBody>
      </p:sp>
      <p:grpSp>
        <p:nvGrpSpPr>
          <p:cNvPr id="8" name="Group 61"/>
          <p:cNvGrpSpPr>
            <a:grpSpLocks/>
          </p:cNvGrpSpPr>
          <p:nvPr/>
        </p:nvGrpSpPr>
        <p:grpSpPr bwMode="auto">
          <a:xfrm>
            <a:off x="6629400" y="3581400"/>
            <a:ext cx="1371600" cy="3043238"/>
            <a:chOff x="4416" y="2256"/>
            <a:chExt cx="864" cy="1917"/>
          </a:xfrm>
        </p:grpSpPr>
        <p:grpSp>
          <p:nvGrpSpPr>
            <p:cNvPr id="59443" name="Group 35"/>
            <p:cNvGrpSpPr>
              <a:grpSpLocks/>
            </p:cNvGrpSpPr>
            <p:nvPr/>
          </p:nvGrpSpPr>
          <p:grpSpPr bwMode="auto">
            <a:xfrm>
              <a:off x="4416" y="2256"/>
              <a:ext cx="864" cy="957"/>
              <a:chOff x="4128" y="1344"/>
              <a:chExt cx="864" cy="957"/>
            </a:xfrm>
          </p:grpSpPr>
          <p:grpSp>
            <p:nvGrpSpPr>
              <p:cNvPr id="59457" name="Group 36"/>
              <p:cNvGrpSpPr>
                <a:grpSpLocks/>
              </p:cNvGrpSpPr>
              <p:nvPr/>
            </p:nvGrpSpPr>
            <p:grpSpPr bwMode="auto">
              <a:xfrm>
                <a:off x="4128" y="1344"/>
                <a:ext cx="864" cy="237"/>
                <a:chOff x="4128" y="1344"/>
                <a:chExt cx="864" cy="237"/>
              </a:xfrm>
            </p:grpSpPr>
            <p:sp>
              <p:nvSpPr>
                <p:cNvPr id="59467" name="Text Box 37"/>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59468" name="Text Box 38"/>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120</a:t>
                  </a:r>
                </a:p>
              </p:txBody>
            </p:sp>
          </p:grpSp>
          <p:grpSp>
            <p:nvGrpSpPr>
              <p:cNvPr id="59458" name="Group 39"/>
              <p:cNvGrpSpPr>
                <a:grpSpLocks/>
              </p:cNvGrpSpPr>
              <p:nvPr/>
            </p:nvGrpSpPr>
            <p:grpSpPr bwMode="auto">
              <a:xfrm>
                <a:off x="4128" y="1584"/>
                <a:ext cx="864" cy="237"/>
                <a:chOff x="4128" y="1344"/>
                <a:chExt cx="864" cy="237"/>
              </a:xfrm>
            </p:grpSpPr>
            <p:sp>
              <p:nvSpPr>
                <p:cNvPr id="59465" name="Text Box 40"/>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59466" name="Text Box 41"/>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60</a:t>
                  </a:r>
                </a:p>
              </p:txBody>
            </p:sp>
          </p:grpSp>
          <p:grpSp>
            <p:nvGrpSpPr>
              <p:cNvPr id="59459" name="Group 42"/>
              <p:cNvGrpSpPr>
                <a:grpSpLocks/>
              </p:cNvGrpSpPr>
              <p:nvPr/>
            </p:nvGrpSpPr>
            <p:grpSpPr bwMode="auto">
              <a:xfrm>
                <a:off x="4128" y="1824"/>
                <a:ext cx="864" cy="237"/>
                <a:chOff x="4128" y="1344"/>
                <a:chExt cx="864" cy="237"/>
              </a:xfrm>
            </p:grpSpPr>
            <p:sp>
              <p:nvSpPr>
                <p:cNvPr id="59463" name="Text Box 43"/>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sp>
              <p:nvSpPr>
                <p:cNvPr id="59464" name="Text Box 44"/>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40</a:t>
                  </a:r>
                </a:p>
              </p:txBody>
            </p:sp>
          </p:grpSp>
          <p:grpSp>
            <p:nvGrpSpPr>
              <p:cNvPr id="59460" name="Group 45"/>
              <p:cNvGrpSpPr>
                <a:grpSpLocks/>
              </p:cNvGrpSpPr>
              <p:nvPr/>
            </p:nvGrpSpPr>
            <p:grpSpPr bwMode="auto">
              <a:xfrm>
                <a:off x="4128" y="2064"/>
                <a:ext cx="864" cy="237"/>
                <a:chOff x="4128" y="1344"/>
                <a:chExt cx="864" cy="237"/>
              </a:xfrm>
            </p:grpSpPr>
            <p:sp>
              <p:nvSpPr>
                <p:cNvPr id="59461" name="Text Box 46"/>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4</a:t>
                  </a:r>
                </a:p>
              </p:txBody>
            </p:sp>
            <p:sp>
              <p:nvSpPr>
                <p:cNvPr id="59462" name="Text Box 47"/>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30</a:t>
                  </a:r>
                </a:p>
              </p:txBody>
            </p:sp>
          </p:grpSp>
        </p:grpSp>
        <p:grpSp>
          <p:nvGrpSpPr>
            <p:cNvPr id="59444" name="Group 48"/>
            <p:cNvGrpSpPr>
              <a:grpSpLocks/>
            </p:cNvGrpSpPr>
            <p:nvPr/>
          </p:nvGrpSpPr>
          <p:grpSpPr bwMode="auto">
            <a:xfrm>
              <a:off x="4416" y="3216"/>
              <a:ext cx="864" cy="957"/>
              <a:chOff x="4128" y="1344"/>
              <a:chExt cx="864" cy="957"/>
            </a:xfrm>
          </p:grpSpPr>
          <p:grpSp>
            <p:nvGrpSpPr>
              <p:cNvPr id="59445" name="Group 49"/>
              <p:cNvGrpSpPr>
                <a:grpSpLocks/>
              </p:cNvGrpSpPr>
              <p:nvPr/>
            </p:nvGrpSpPr>
            <p:grpSpPr bwMode="auto">
              <a:xfrm>
                <a:off x="4128" y="1344"/>
                <a:ext cx="864" cy="237"/>
                <a:chOff x="4128" y="1344"/>
                <a:chExt cx="864" cy="237"/>
              </a:xfrm>
            </p:grpSpPr>
            <p:sp>
              <p:nvSpPr>
                <p:cNvPr id="59455" name="Text Box 50"/>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5</a:t>
                  </a:r>
                </a:p>
              </p:txBody>
            </p:sp>
            <p:sp>
              <p:nvSpPr>
                <p:cNvPr id="59456" name="Text Box 51"/>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24</a:t>
                  </a:r>
                </a:p>
              </p:txBody>
            </p:sp>
          </p:grpSp>
          <p:grpSp>
            <p:nvGrpSpPr>
              <p:cNvPr id="59446" name="Group 52"/>
              <p:cNvGrpSpPr>
                <a:grpSpLocks/>
              </p:cNvGrpSpPr>
              <p:nvPr/>
            </p:nvGrpSpPr>
            <p:grpSpPr bwMode="auto">
              <a:xfrm>
                <a:off x="4128" y="1584"/>
                <a:ext cx="864" cy="237"/>
                <a:chOff x="4128" y="1344"/>
                <a:chExt cx="864" cy="237"/>
              </a:xfrm>
            </p:grpSpPr>
            <p:sp>
              <p:nvSpPr>
                <p:cNvPr id="59453" name="Text Box 53"/>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sp>
              <p:nvSpPr>
                <p:cNvPr id="59454" name="Text Box 54"/>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20</a:t>
                  </a:r>
                </a:p>
              </p:txBody>
            </p:sp>
          </p:grpSp>
          <p:grpSp>
            <p:nvGrpSpPr>
              <p:cNvPr id="59447" name="Group 55"/>
              <p:cNvGrpSpPr>
                <a:grpSpLocks/>
              </p:cNvGrpSpPr>
              <p:nvPr/>
            </p:nvGrpSpPr>
            <p:grpSpPr bwMode="auto">
              <a:xfrm>
                <a:off x="4128" y="1824"/>
                <a:ext cx="864" cy="237"/>
                <a:chOff x="4128" y="1344"/>
                <a:chExt cx="864" cy="237"/>
              </a:xfrm>
            </p:grpSpPr>
            <p:sp>
              <p:nvSpPr>
                <p:cNvPr id="59451" name="Text Box 56"/>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8</a:t>
                  </a:r>
                </a:p>
              </p:txBody>
            </p:sp>
            <p:sp>
              <p:nvSpPr>
                <p:cNvPr id="59452" name="Text Box 57"/>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15</a:t>
                  </a:r>
                </a:p>
              </p:txBody>
            </p:sp>
          </p:grpSp>
          <p:grpSp>
            <p:nvGrpSpPr>
              <p:cNvPr id="59448" name="Group 58"/>
              <p:cNvGrpSpPr>
                <a:grpSpLocks/>
              </p:cNvGrpSpPr>
              <p:nvPr/>
            </p:nvGrpSpPr>
            <p:grpSpPr bwMode="auto">
              <a:xfrm>
                <a:off x="4128" y="2064"/>
                <a:ext cx="864" cy="237"/>
                <a:chOff x="4128" y="1344"/>
                <a:chExt cx="864" cy="237"/>
              </a:xfrm>
            </p:grpSpPr>
            <p:sp>
              <p:nvSpPr>
                <p:cNvPr id="59449" name="Text Box 59"/>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10</a:t>
                  </a:r>
                </a:p>
              </p:txBody>
            </p:sp>
            <p:sp>
              <p:nvSpPr>
                <p:cNvPr id="59450" name="Text Box 60"/>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12</a:t>
                  </a:r>
                </a:p>
              </p:txBody>
            </p:sp>
          </p:grpSp>
        </p:grpSp>
      </p:grpSp>
      <p:grpSp>
        <p:nvGrpSpPr>
          <p:cNvPr id="19" name="Group 62"/>
          <p:cNvGrpSpPr>
            <a:grpSpLocks/>
          </p:cNvGrpSpPr>
          <p:nvPr/>
        </p:nvGrpSpPr>
        <p:grpSpPr bwMode="auto">
          <a:xfrm>
            <a:off x="6629400" y="3581400"/>
            <a:ext cx="1371600" cy="3043238"/>
            <a:chOff x="4416" y="2256"/>
            <a:chExt cx="864" cy="1917"/>
          </a:xfrm>
        </p:grpSpPr>
        <p:grpSp>
          <p:nvGrpSpPr>
            <p:cNvPr id="59417" name="Group 63"/>
            <p:cNvGrpSpPr>
              <a:grpSpLocks/>
            </p:cNvGrpSpPr>
            <p:nvPr/>
          </p:nvGrpSpPr>
          <p:grpSpPr bwMode="auto">
            <a:xfrm>
              <a:off x="4416" y="2256"/>
              <a:ext cx="864" cy="957"/>
              <a:chOff x="4128" y="1344"/>
              <a:chExt cx="864" cy="957"/>
            </a:xfrm>
          </p:grpSpPr>
          <p:grpSp>
            <p:nvGrpSpPr>
              <p:cNvPr id="59431" name="Group 64"/>
              <p:cNvGrpSpPr>
                <a:grpSpLocks/>
              </p:cNvGrpSpPr>
              <p:nvPr/>
            </p:nvGrpSpPr>
            <p:grpSpPr bwMode="auto">
              <a:xfrm>
                <a:off x="4128" y="1344"/>
                <a:ext cx="864" cy="237"/>
                <a:chOff x="4128" y="1344"/>
                <a:chExt cx="864" cy="237"/>
              </a:xfrm>
            </p:grpSpPr>
            <p:sp>
              <p:nvSpPr>
                <p:cNvPr id="59441" name="Text Box 65"/>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59442" name="Text Box 66"/>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120</a:t>
                  </a:r>
                </a:p>
              </p:txBody>
            </p:sp>
          </p:grpSp>
          <p:grpSp>
            <p:nvGrpSpPr>
              <p:cNvPr id="59432" name="Group 67"/>
              <p:cNvGrpSpPr>
                <a:grpSpLocks/>
              </p:cNvGrpSpPr>
              <p:nvPr/>
            </p:nvGrpSpPr>
            <p:grpSpPr bwMode="auto">
              <a:xfrm>
                <a:off x="4128" y="1584"/>
                <a:ext cx="864" cy="237"/>
                <a:chOff x="4128" y="1344"/>
                <a:chExt cx="864" cy="237"/>
              </a:xfrm>
            </p:grpSpPr>
            <p:sp>
              <p:nvSpPr>
                <p:cNvPr id="59439" name="Text Box 68"/>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59440" name="Text Box 69"/>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60</a:t>
                  </a:r>
                </a:p>
              </p:txBody>
            </p:sp>
          </p:grpSp>
          <p:grpSp>
            <p:nvGrpSpPr>
              <p:cNvPr id="59433" name="Group 70"/>
              <p:cNvGrpSpPr>
                <a:grpSpLocks/>
              </p:cNvGrpSpPr>
              <p:nvPr/>
            </p:nvGrpSpPr>
            <p:grpSpPr bwMode="auto">
              <a:xfrm>
                <a:off x="4128" y="1824"/>
                <a:ext cx="864" cy="237"/>
                <a:chOff x="4128" y="1344"/>
                <a:chExt cx="864" cy="237"/>
              </a:xfrm>
            </p:grpSpPr>
            <p:sp>
              <p:nvSpPr>
                <p:cNvPr id="59437" name="Text Box 71"/>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sp>
              <p:nvSpPr>
                <p:cNvPr id="59438" name="Text Box 72"/>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40</a:t>
                  </a:r>
                </a:p>
              </p:txBody>
            </p:sp>
          </p:grpSp>
          <p:grpSp>
            <p:nvGrpSpPr>
              <p:cNvPr id="59434" name="Group 73"/>
              <p:cNvGrpSpPr>
                <a:grpSpLocks/>
              </p:cNvGrpSpPr>
              <p:nvPr/>
            </p:nvGrpSpPr>
            <p:grpSpPr bwMode="auto">
              <a:xfrm>
                <a:off x="4128" y="2064"/>
                <a:ext cx="864" cy="237"/>
                <a:chOff x="4128" y="1344"/>
                <a:chExt cx="864" cy="237"/>
              </a:xfrm>
            </p:grpSpPr>
            <p:sp>
              <p:nvSpPr>
                <p:cNvPr id="59435" name="Text Box 74"/>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4</a:t>
                  </a:r>
                </a:p>
              </p:txBody>
            </p:sp>
            <p:sp>
              <p:nvSpPr>
                <p:cNvPr id="59436" name="Text Box 75"/>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30</a:t>
                  </a:r>
                </a:p>
              </p:txBody>
            </p:sp>
          </p:grpSp>
        </p:grpSp>
        <p:grpSp>
          <p:nvGrpSpPr>
            <p:cNvPr id="59418" name="Group 76"/>
            <p:cNvGrpSpPr>
              <a:grpSpLocks/>
            </p:cNvGrpSpPr>
            <p:nvPr/>
          </p:nvGrpSpPr>
          <p:grpSpPr bwMode="auto">
            <a:xfrm>
              <a:off x="4416" y="3216"/>
              <a:ext cx="864" cy="957"/>
              <a:chOff x="4128" y="1344"/>
              <a:chExt cx="864" cy="957"/>
            </a:xfrm>
          </p:grpSpPr>
          <p:grpSp>
            <p:nvGrpSpPr>
              <p:cNvPr id="59419" name="Group 77"/>
              <p:cNvGrpSpPr>
                <a:grpSpLocks/>
              </p:cNvGrpSpPr>
              <p:nvPr/>
            </p:nvGrpSpPr>
            <p:grpSpPr bwMode="auto">
              <a:xfrm>
                <a:off x="4128" y="1344"/>
                <a:ext cx="864" cy="237"/>
                <a:chOff x="4128" y="1344"/>
                <a:chExt cx="864" cy="237"/>
              </a:xfrm>
            </p:grpSpPr>
            <p:sp>
              <p:nvSpPr>
                <p:cNvPr id="59429" name="Text Box 78"/>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5</a:t>
                  </a:r>
                </a:p>
              </p:txBody>
            </p:sp>
            <p:sp>
              <p:nvSpPr>
                <p:cNvPr id="59430" name="Text Box 79"/>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24</a:t>
                  </a:r>
                </a:p>
              </p:txBody>
            </p:sp>
          </p:grpSp>
          <p:grpSp>
            <p:nvGrpSpPr>
              <p:cNvPr id="59420" name="Group 80"/>
              <p:cNvGrpSpPr>
                <a:grpSpLocks/>
              </p:cNvGrpSpPr>
              <p:nvPr/>
            </p:nvGrpSpPr>
            <p:grpSpPr bwMode="auto">
              <a:xfrm>
                <a:off x="4128" y="1584"/>
                <a:ext cx="864" cy="237"/>
                <a:chOff x="4128" y="1344"/>
                <a:chExt cx="864" cy="237"/>
              </a:xfrm>
            </p:grpSpPr>
            <p:sp>
              <p:nvSpPr>
                <p:cNvPr id="59427" name="Text Box 81"/>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sp>
              <p:nvSpPr>
                <p:cNvPr id="59428" name="Text Box 82"/>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20</a:t>
                  </a:r>
                </a:p>
              </p:txBody>
            </p:sp>
          </p:grpSp>
          <p:grpSp>
            <p:nvGrpSpPr>
              <p:cNvPr id="59421" name="Group 83"/>
              <p:cNvGrpSpPr>
                <a:grpSpLocks/>
              </p:cNvGrpSpPr>
              <p:nvPr/>
            </p:nvGrpSpPr>
            <p:grpSpPr bwMode="auto">
              <a:xfrm>
                <a:off x="4128" y="1824"/>
                <a:ext cx="864" cy="237"/>
                <a:chOff x="4128" y="1344"/>
                <a:chExt cx="864" cy="237"/>
              </a:xfrm>
            </p:grpSpPr>
            <p:sp>
              <p:nvSpPr>
                <p:cNvPr id="59425" name="Text Box 84"/>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8</a:t>
                  </a:r>
                </a:p>
              </p:txBody>
            </p:sp>
            <p:sp>
              <p:nvSpPr>
                <p:cNvPr id="59426" name="Text Box 85"/>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15</a:t>
                  </a:r>
                </a:p>
              </p:txBody>
            </p:sp>
          </p:grpSp>
          <p:grpSp>
            <p:nvGrpSpPr>
              <p:cNvPr id="59422" name="Group 86"/>
              <p:cNvGrpSpPr>
                <a:grpSpLocks/>
              </p:cNvGrpSpPr>
              <p:nvPr/>
            </p:nvGrpSpPr>
            <p:grpSpPr bwMode="auto">
              <a:xfrm>
                <a:off x="4128" y="2064"/>
                <a:ext cx="864" cy="237"/>
                <a:chOff x="4128" y="1344"/>
                <a:chExt cx="864" cy="237"/>
              </a:xfrm>
            </p:grpSpPr>
            <p:sp>
              <p:nvSpPr>
                <p:cNvPr id="59423" name="Text Box 87"/>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10</a:t>
                  </a:r>
                </a:p>
              </p:txBody>
            </p:sp>
            <p:sp>
              <p:nvSpPr>
                <p:cNvPr id="59424" name="Text Box 88"/>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12</a:t>
                  </a:r>
                </a:p>
              </p:txBody>
            </p:sp>
          </p:grpSp>
        </p:grpSp>
      </p:grpSp>
      <p:sp>
        <p:nvSpPr>
          <p:cNvPr id="8281" name="Freeform 89"/>
          <p:cNvSpPr>
            <a:spLocks/>
          </p:cNvSpPr>
          <p:nvPr/>
        </p:nvSpPr>
        <p:spPr bwMode="auto">
          <a:xfrm>
            <a:off x="457200" y="3048000"/>
            <a:ext cx="8534400" cy="762000"/>
          </a:xfrm>
          <a:custGeom>
            <a:avLst/>
            <a:gdLst>
              <a:gd name="T0" fmla="*/ 0 w 5376"/>
              <a:gd name="T1" fmla="*/ 480 h 480"/>
              <a:gd name="T2" fmla="*/ 3672 w 5376"/>
              <a:gd name="T3" fmla="*/ 480 h 480"/>
              <a:gd name="T4" fmla="*/ 3744 w 5376"/>
              <a:gd name="T5" fmla="*/ 0 h 480"/>
              <a:gd name="T6" fmla="*/ 5376 w 5376"/>
              <a:gd name="T7" fmla="*/ 0 h 480"/>
              <a:gd name="T8" fmla="*/ 0 60000 65536"/>
              <a:gd name="T9" fmla="*/ 0 60000 65536"/>
              <a:gd name="T10" fmla="*/ 0 60000 65536"/>
              <a:gd name="T11" fmla="*/ 0 60000 65536"/>
              <a:gd name="T12" fmla="*/ 0 w 5376"/>
              <a:gd name="T13" fmla="*/ 0 h 480"/>
              <a:gd name="T14" fmla="*/ 5376 w 5376"/>
              <a:gd name="T15" fmla="*/ 480 h 480"/>
            </a:gdLst>
            <a:ahLst/>
            <a:cxnLst>
              <a:cxn ang="T8">
                <a:pos x="T0" y="T1"/>
              </a:cxn>
              <a:cxn ang="T9">
                <a:pos x="T2" y="T3"/>
              </a:cxn>
              <a:cxn ang="T10">
                <a:pos x="T4" y="T5"/>
              </a:cxn>
              <a:cxn ang="T11">
                <a:pos x="T6" y="T7"/>
              </a:cxn>
            </a:cxnLst>
            <a:rect l="T12" t="T13" r="T14" b="T15"/>
            <a:pathLst>
              <a:path w="5376" h="480">
                <a:moveTo>
                  <a:pt x="0" y="480"/>
                </a:moveTo>
                <a:lnTo>
                  <a:pt x="3672" y="480"/>
                </a:lnTo>
                <a:lnTo>
                  <a:pt x="3744" y="0"/>
                </a:lnTo>
                <a:lnTo>
                  <a:pt x="5376"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82" name="Text Box 90"/>
          <p:cNvSpPr txBox="1">
            <a:spLocks noChangeArrowheads="1"/>
          </p:cNvSpPr>
          <p:nvPr/>
        </p:nvSpPr>
        <p:spPr bwMode="auto">
          <a:xfrm>
            <a:off x="3429000" y="62484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(p </a:t>
            </a:r>
            <a:r>
              <a:rPr lang="en-US">
                <a:solidFill>
                  <a:schemeClr val="bg1"/>
                </a:solidFill>
                <a:latin typeface="Comic Sans MS" charset="0"/>
              </a:rPr>
              <a:t>+ 8</a:t>
            </a:r>
            <a:r>
              <a:rPr lang="en-US">
                <a:latin typeface="Comic Sans MS" charset="0"/>
              </a:rPr>
              <a:t>)(p </a:t>
            </a:r>
            <a:r>
              <a:rPr lang="en-US">
                <a:solidFill>
                  <a:schemeClr val="bg1"/>
                </a:solidFill>
                <a:latin typeface="Comic Sans MS" charset="0"/>
              </a:rPr>
              <a:t>+ 15</a:t>
            </a:r>
            <a:r>
              <a:rPr lang="en-US">
                <a:latin typeface="Comic Sans MS" charset="0"/>
              </a:rPr>
              <a:t>)</a:t>
            </a:r>
          </a:p>
        </p:txBody>
      </p:sp>
      <p:sp>
        <p:nvSpPr>
          <p:cNvPr id="8283" name="Text Box 91"/>
          <p:cNvSpPr txBox="1">
            <a:spLocks noChangeArrowheads="1"/>
          </p:cNvSpPr>
          <p:nvPr/>
        </p:nvSpPr>
        <p:spPr bwMode="auto">
          <a:xfrm>
            <a:off x="3429000" y="62484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(p </a:t>
            </a:r>
            <a:r>
              <a:rPr lang="en-US">
                <a:solidFill>
                  <a:srgbClr val="FF0000"/>
                </a:solidFill>
                <a:latin typeface="Comic Sans MS" charset="0"/>
              </a:rPr>
              <a:t>+ 8</a:t>
            </a:r>
            <a:r>
              <a:rPr lang="en-US">
                <a:latin typeface="Comic Sans MS" charset="0"/>
              </a:rPr>
              <a:t>)(p </a:t>
            </a:r>
            <a:r>
              <a:rPr lang="en-US">
                <a:solidFill>
                  <a:srgbClr val="FF0000"/>
                </a:solidFill>
                <a:latin typeface="Comic Sans MS" charset="0"/>
              </a:rPr>
              <a:t>+ 15</a:t>
            </a:r>
            <a:r>
              <a:rPr lang="en-US">
                <a:latin typeface="Comic Sans MS" charset="0"/>
              </a:rPr>
              <a:t>)</a:t>
            </a:r>
          </a:p>
        </p:txBody>
      </p:sp>
      <p:sp>
        <p:nvSpPr>
          <p:cNvPr id="8284" name="Text Box 92"/>
          <p:cNvSpPr txBox="1">
            <a:spLocks noChangeArrowheads="1"/>
          </p:cNvSpPr>
          <p:nvPr/>
        </p:nvSpPr>
        <p:spPr bwMode="auto">
          <a:xfrm>
            <a:off x="304800" y="4267200"/>
            <a:ext cx="6477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In this example there are many pairs of factors to consider.  Most examples will have fewer than these.  The trick is in being able to quickly find all of the factors of c.</a:t>
            </a:r>
          </a:p>
        </p:txBody>
      </p:sp>
      <p:sp>
        <p:nvSpPr>
          <p:cNvPr id="8285" name="Text Box 93"/>
          <p:cNvSpPr txBox="1">
            <a:spLocks noChangeArrowheads="1"/>
          </p:cNvSpPr>
          <p:nvPr/>
        </p:nvSpPr>
        <p:spPr bwMode="auto">
          <a:xfrm>
            <a:off x="3657600" y="58674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p</a:t>
            </a:r>
            <a:r>
              <a:rPr lang="en-US" baseline="30000">
                <a:latin typeface="Comic Sans MS" charset="0"/>
              </a:rPr>
              <a:t>2</a:t>
            </a:r>
            <a:r>
              <a:rPr lang="en-US">
                <a:latin typeface="Comic Sans MS" charset="0"/>
              </a:rPr>
              <a:t> + 23p + 120</a:t>
            </a:r>
          </a:p>
        </p:txBody>
      </p:sp>
      <p:sp>
        <p:nvSpPr>
          <p:cNvPr id="8286" name="Text Box 94"/>
          <p:cNvSpPr txBox="1">
            <a:spLocks noChangeArrowheads="1"/>
          </p:cNvSpPr>
          <p:nvPr/>
        </p:nvSpPr>
        <p:spPr bwMode="auto">
          <a:xfrm>
            <a:off x="7391400" y="762000"/>
            <a:ext cx="129540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sz="1800" b="1">
                <a:solidFill>
                  <a:srgbClr val="FF0000"/>
                </a:solidFill>
                <a:latin typeface="Comic Sans MS" charset="0"/>
              </a:rPr>
              <a:t>SUM = 2</a:t>
            </a:r>
          </a:p>
        </p:txBody>
      </p:sp>
      <p:sp>
        <p:nvSpPr>
          <p:cNvPr id="8287" name="Text Box 95"/>
          <p:cNvSpPr txBox="1">
            <a:spLocks noChangeArrowheads="1"/>
          </p:cNvSpPr>
          <p:nvPr/>
        </p:nvSpPr>
        <p:spPr bwMode="auto">
          <a:xfrm>
            <a:off x="7696200" y="2514600"/>
            <a:ext cx="121920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sz="1800" b="1">
                <a:solidFill>
                  <a:srgbClr val="FF0000"/>
                </a:solidFill>
                <a:latin typeface="Comic Sans MS" charset="0"/>
              </a:rPr>
              <a:t>SUM = 3</a:t>
            </a:r>
          </a:p>
        </p:txBody>
      </p:sp>
      <p:sp>
        <p:nvSpPr>
          <p:cNvPr id="8288" name="Text Box 96"/>
          <p:cNvSpPr txBox="1">
            <a:spLocks noChangeArrowheads="1"/>
          </p:cNvSpPr>
          <p:nvPr/>
        </p:nvSpPr>
        <p:spPr bwMode="auto">
          <a:xfrm>
            <a:off x="8153400" y="4572000"/>
            <a:ext cx="762000"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sz="1800" b="1">
                <a:solidFill>
                  <a:srgbClr val="FF0000"/>
                </a:solidFill>
                <a:latin typeface="Comic Sans MS" charset="0"/>
              </a:rPr>
              <a:t>SUM = 23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8207"/>
                                        </p:tgtEl>
                                        <p:attrNameLst>
                                          <p:attrName>style.visibility</p:attrName>
                                        </p:attrNameLst>
                                      </p:cBhvr>
                                      <p:to>
                                        <p:strVal val="visible"/>
                                      </p:to>
                                    </p:set>
                                    <p:animEffect transition="in" filter="slide(fromLeft)">
                                      <p:cBhvr>
                                        <p:cTn id="7" dur="500"/>
                                        <p:tgtEl>
                                          <p:spTgt spid="82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08"/>
                                        </p:tgtEl>
                                        <p:attrNameLst>
                                          <p:attrName>style.visibility</p:attrName>
                                        </p:attrNameLst>
                                      </p:cBhvr>
                                      <p:to>
                                        <p:strVal val="visible"/>
                                      </p:to>
                                    </p:set>
                                    <p:animEffect transition="in" filter="dissolve">
                                      <p:cBhvr>
                                        <p:cTn id="12" dur="500"/>
                                        <p:tgtEl>
                                          <p:spTgt spid="82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8286"/>
                                        </p:tgtEl>
                                        <p:attrNameLst>
                                          <p:attrName>style.visibility</p:attrName>
                                        </p:attrNameLst>
                                      </p:cBhvr>
                                      <p:to>
                                        <p:strVal val="visible"/>
                                      </p:to>
                                    </p:set>
                                    <p:animEffect transition="in" filter="slide(fromRight)">
                                      <p:cBhvr>
                                        <p:cTn id="22" dur="500"/>
                                        <p:tgtEl>
                                          <p:spTgt spid="828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216"/>
                                        </p:tgtEl>
                                        <p:attrNameLst>
                                          <p:attrName>style.visibility</p:attrName>
                                        </p:attrNameLst>
                                      </p:cBhvr>
                                      <p:to>
                                        <p:strVal val="visible"/>
                                      </p:to>
                                    </p:set>
                                    <p:animEffect transition="in" filter="dissolve">
                                      <p:cBhvr>
                                        <p:cTn id="27" dur="500"/>
                                        <p:tgtEl>
                                          <p:spTgt spid="82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499"/>
                                          </p:stCondLst>
                                        </p:cTn>
                                        <p:tgtEl>
                                          <p:spTgt spid="4"/>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8209"/>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8217"/>
                                        </p:tgtEl>
                                        <p:attrNameLst>
                                          <p:attrName>style.visibility</p:attrName>
                                        </p:attrNameLst>
                                      </p:cBhvr>
                                      <p:to>
                                        <p:strVal val="visible"/>
                                      </p:to>
                                    </p:set>
                                    <p:animEffect transition="in" filter="dissolve">
                                      <p:cBhvr>
                                        <p:cTn id="40" dur="500"/>
                                        <p:tgtEl>
                                          <p:spTgt spid="821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8" fill="hold" grpId="0" nodeType="clickEffect">
                                  <p:stCondLst>
                                    <p:cond delay="0"/>
                                  </p:stCondLst>
                                  <p:childTnLst>
                                    <p:set>
                                      <p:cBhvr>
                                        <p:cTn id="44" dur="1" fill="hold">
                                          <p:stCondLst>
                                            <p:cond delay="0"/>
                                          </p:stCondLst>
                                        </p:cTn>
                                        <p:tgtEl>
                                          <p:spTgt spid="8218"/>
                                        </p:tgtEl>
                                        <p:attrNameLst>
                                          <p:attrName>style.visibility</p:attrName>
                                        </p:attrNameLst>
                                      </p:cBhvr>
                                      <p:to>
                                        <p:strVal val="visible"/>
                                      </p:to>
                                    </p:set>
                                    <p:animEffect transition="in" filter="slide(fromLeft)">
                                      <p:cBhvr>
                                        <p:cTn id="45" dur="500"/>
                                        <p:tgtEl>
                                          <p:spTgt spid="821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dissolve">
                                      <p:cBhvr>
                                        <p:cTn id="50" dur="500"/>
                                        <p:tgtEl>
                                          <p:spTgt spid="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2" fill="hold" grpId="0" nodeType="clickEffect">
                                  <p:stCondLst>
                                    <p:cond delay="0"/>
                                  </p:stCondLst>
                                  <p:childTnLst>
                                    <p:set>
                                      <p:cBhvr>
                                        <p:cTn id="54" dur="1" fill="hold">
                                          <p:stCondLst>
                                            <p:cond delay="0"/>
                                          </p:stCondLst>
                                        </p:cTn>
                                        <p:tgtEl>
                                          <p:spTgt spid="8287"/>
                                        </p:tgtEl>
                                        <p:attrNameLst>
                                          <p:attrName>style.visibility</p:attrName>
                                        </p:attrNameLst>
                                      </p:cBhvr>
                                      <p:to>
                                        <p:strVal val="visible"/>
                                      </p:to>
                                    </p:set>
                                    <p:animEffect transition="in" filter="slide(fromRight)">
                                      <p:cBhvr>
                                        <p:cTn id="55" dur="500"/>
                                        <p:tgtEl>
                                          <p:spTgt spid="828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8224"/>
                                        </p:tgtEl>
                                        <p:attrNameLst>
                                          <p:attrName>style.visibility</p:attrName>
                                        </p:attrNameLst>
                                      </p:cBhvr>
                                      <p:to>
                                        <p:strVal val="visible"/>
                                      </p:to>
                                    </p:set>
                                    <p:animEffect transition="in" filter="dissolve">
                                      <p:cBhvr>
                                        <p:cTn id="60" dur="500"/>
                                        <p:tgtEl>
                                          <p:spTgt spid="822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8281"/>
                                        </p:tgtEl>
                                        <p:attrNameLst>
                                          <p:attrName>style.visibility</p:attrName>
                                        </p:attrNameLst>
                                      </p:cBhvr>
                                      <p:to>
                                        <p:strVal val="visible"/>
                                      </p:to>
                                    </p:set>
                                    <p:animEffect transition="in" filter="dissolve">
                                      <p:cBhvr>
                                        <p:cTn id="65" dur="500"/>
                                        <p:tgtEl>
                                          <p:spTgt spid="828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8" fill="hold" grpId="0" nodeType="clickEffect">
                                  <p:stCondLst>
                                    <p:cond delay="0"/>
                                  </p:stCondLst>
                                  <p:childTnLst>
                                    <p:set>
                                      <p:cBhvr>
                                        <p:cTn id="69" dur="1" fill="hold">
                                          <p:stCondLst>
                                            <p:cond delay="0"/>
                                          </p:stCondLst>
                                        </p:cTn>
                                        <p:tgtEl>
                                          <p:spTgt spid="8225"/>
                                        </p:tgtEl>
                                        <p:attrNameLst>
                                          <p:attrName>style.visibility</p:attrName>
                                        </p:attrNameLst>
                                      </p:cBhvr>
                                      <p:to>
                                        <p:strVal val="visible"/>
                                      </p:to>
                                    </p:set>
                                    <p:animEffect transition="in" filter="slide(fromLeft)">
                                      <p:cBhvr>
                                        <p:cTn id="70" dur="500"/>
                                        <p:tgtEl>
                                          <p:spTgt spid="8225"/>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8226"/>
                                        </p:tgtEl>
                                        <p:attrNameLst>
                                          <p:attrName>style.visibility</p:attrName>
                                        </p:attrNameLst>
                                      </p:cBhvr>
                                      <p:to>
                                        <p:strVal val="visible"/>
                                      </p:to>
                                    </p:set>
                                    <p:animEffect transition="in" filter="dissolve">
                                      <p:cBhvr>
                                        <p:cTn id="75" dur="500"/>
                                        <p:tgtEl>
                                          <p:spTgt spid="8226"/>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1" fill="hold" nodeType="clickEffect">
                                  <p:stCondLst>
                                    <p:cond delay="0"/>
                                  </p:stCondLst>
                                  <p:childTnLst>
                                    <p:set>
                                      <p:cBhvr>
                                        <p:cTn id="79" dur="1" fill="hold">
                                          <p:stCondLst>
                                            <p:cond delay="0"/>
                                          </p:stCondLst>
                                        </p:cTn>
                                        <p:tgtEl>
                                          <p:spTgt spid="8"/>
                                        </p:tgtEl>
                                        <p:attrNameLst>
                                          <p:attrName>style.visibility</p:attrName>
                                        </p:attrNameLst>
                                      </p:cBhvr>
                                      <p:to>
                                        <p:strVal val="visible"/>
                                      </p:to>
                                    </p:set>
                                    <p:animEffect transition="in" filter="slide(fromTop)">
                                      <p:cBhvr>
                                        <p:cTn id="80" dur="500"/>
                                        <p:tgtEl>
                                          <p:spTgt spid="8"/>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8284"/>
                                        </p:tgtEl>
                                        <p:attrNameLst>
                                          <p:attrName>style.visibility</p:attrName>
                                        </p:attrNameLst>
                                      </p:cBhvr>
                                      <p:to>
                                        <p:strVal val="visible"/>
                                      </p:to>
                                    </p:set>
                                    <p:animEffect transition="in" filter="dissolve">
                                      <p:cBhvr>
                                        <p:cTn id="85" dur="500"/>
                                        <p:tgtEl>
                                          <p:spTgt spid="8284"/>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2" presetClass="entr" presetSubtype="8" fill="hold" grpId="0" nodeType="clickEffect">
                                  <p:stCondLst>
                                    <p:cond delay="0"/>
                                  </p:stCondLst>
                                  <p:childTnLst>
                                    <p:set>
                                      <p:cBhvr>
                                        <p:cTn id="89" dur="1" fill="hold">
                                          <p:stCondLst>
                                            <p:cond delay="0"/>
                                          </p:stCondLst>
                                        </p:cTn>
                                        <p:tgtEl>
                                          <p:spTgt spid="8285"/>
                                        </p:tgtEl>
                                        <p:attrNameLst>
                                          <p:attrName>style.visibility</p:attrName>
                                        </p:attrNameLst>
                                      </p:cBhvr>
                                      <p:to>
                                        <p:strVal val="visible"/>
                                      </p:to>
                                    </p:set>
                                    <p:animEffect transition="in" filter="slide(fromLeft)">
                                      <p:cBhvr>
                                        <p:cTn id="90" dur="500"/>
                                        <p:tgtEl>
                                          <p:spTgt spid="8285"/>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2" presetClass="entr" presetSubtype="8" fill="hold" grpId="0" nodeType="clickEffect">
                                  <p:stCondLst>
                                    <p:cond delay="0"/>
                                  </p:stCondLst>
                                  <p:childTnLst>
                                    <p:set>
                                      <p:cBhvr>
                                        <p:cTn id="94" dur="1" fill="hold">
                                          <p:stCondLst>
                                            <p:cond delay="0"/>
                                          </p:stCondLst>
                                        </p:cTn>
                                        <p:tgtEl>
                                          <p:spTgt spid="8282"/>
                                        </p:tgtEl>
                                        <p:attrNameLst>
                                          <p:attrName>style.visibility</p:attrName>
                                        </p:attrNameLst>
                                      </p:cBhvr>
                                      <p:to>
                                        <p:strVal val="visible"/>
                                      </p:to>
                                    </p:set>
                                    <p:animEffect transition="in" filter="slide(fromLeft)">
                                      <p:cBhvr>
                                        <p:cTn id="95" dur="500"/>
                                        <p:tgtEl>
                                          <p:spTgt spid="8282"/>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2" presetClass="entr" presetSubtype="2" fill="hold" grpId="0" nodeType="clickEffect">
                                  <p:stCondLst>
                                    <p:cond delay="0"/>
                                  </p:stCondLst>
                                  <p:childTnLst>
                                    <p:set>
                                      <p:cBhvr>
                                        <p:cTn id="99" dur="1" fill="hold">
                                          <p:stCondLst>
                                            <p:cond delay="0"/>
                                          </p:stCondLst>
                                        </p:cTn>
                                        <p:tgtEl>
                                          <p:spTgt spid="8288"/>
                                        </p:tgtEl>
                                        <p:attrNameLst>
                                          <p:attrName>style.visibility</p:attrName>
                                        </p:attrNameLst>
                                      </p:cBhvr>
                                      <p:to>
                                        <p:strVal val="visible"/>
                                      </p:to>
                                    </p:set>
                                    <p:animEffect transition="in" filter="slide(fromRight)">
                                      <p:cBhvr>
                                        <p:cTn id="100" dur="500"/>
                                        <p:tgtEl>
                                          <p:spTgt spid="8288"/>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 presetClass="entr" presetSubtype="0" fill="hold" nodeType="clickEffect">
                                  <p:stCondLst>
                                    <p:cond delay="0"/>
                                  </p:stCondLst>
                                  <p:childTnLst>
                                    <p:set>
                                      <p:cBhvr>
                                        <p:cTn id="104" dur="1" fill="hold">
                                          <p:stCondLst>
                                            <p:cond delay="499"/>
                                          </p:stCondLst>
                                        </p:cTn>
                                        <p:tgtEl>
                                          <p:spTgt spid="19"/>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0" nodeType="clickEffect">
                                  <p:stCondLst>
                                    <p:cond delay="0"/>
                                  </p:stCondLst>
                                  <p:childTnLst>
                                    <p:set>
                                      <p:cBhvr>
                                        <p:cTn id="108" dur="1" fill="hold">
                                          <p:stCondLst>
                                            <p:cond delay="499"/>
                                          </p:stCondLst>
                                        </p:cTn>
                                        <p:tgtEl>
                                          <p:spTgt spid="82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7" grpId="0" autoUpdateAnimBg="0"/>
      <p:bldP spid="8208" grpId="0" autoUpdateAnimBg="0"/>
      <p:bldP spid="8209" grpId="0" autoUpdateAnimBg="0"/>
      <p:bldP spid="8216" grpId="0" autoUpdateAnimBg="0"/>
      <p:bldP spid="8217" grpId="0" animBg="1"/>
      <p:bldP spid="8218" grpId="0" autoUpdateAnimBg="0"/>
      <p:bldP spid="8224" grpId="0" autoUpdateAnimBg="0"/>
      <p:bldP spid="8225" grpId="0" autoUpdateAnimBg="0"/>
      <p:bldP spid="8226" grpId="0" animBg="1" autoUpdateAnimBg="0"/>
      <p:bldP spid="8281" grpId="0" animBg="1"/>
      <p:bldP spid="8282" grpId="0" autoUpdateAnimBg="0"/>
      <p:bldP spid="8283" grpId="0" autoUpdateAnimBg="0"/>
      <p:bldP spid="8284" grpId="0" autoUpdateAnimBg="0"/>
      <p:bldP spid="8285" grpId="0" autoUpdateAnimBg="0"/>
      <p:bldP spid="8286" grpId="0" animBg="1" autoUpdateAnimBg="0"/>
      <p:bldP spid="8287" grpId="0" animBg="1" autoUpdateAnimBg="0"/>
      <p:bldP spid="8288"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533400" y="3048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When factoring trinomials, we always try GCF method first!!!!</a:t>
            </a:r>
          </a:p>
        </p:txBody>
      </p:sp>
      <p:grpSp>
        <p:nvGrpSpPr>
          <p:cNvPr id="2" name="Group 17"/>
          <p:cNvGrpSpPr>
            <a:grpSpLocks/>
          </p:cNvGrpSpPr>
          <p:nvPr/>
        </p:nvGrpSpPr>
        <p:grpSpPr bwMode="auto">
          <a:xfrm>
            <a:off x="1219200" y="1905000"/>
            <a:ext cx="6407150" cy="1828800"/>
            <a:chOff x="768" y="1344"/>
            <a:chExt cx="4036" cy="1152"/>
          </a:xfrm>
        </p:grpSpPr>
        <p:sp>
          <p:nvSpPr>
            <p:cNvPr id="18436" name="Text Box 4"/>
            <p:cNvSpPr txBox="1">
              <a:spLocks noChangeArrowheads="1"/>
            </p:cNvSpPr>
            <p:nvPr/>
          </p:nvSpPr>
          <p:spPr bwMode="auto">
            <a:xfrm>
              <a:off x="768" y="1344"/>
              <a:ext cx="1677"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latin typeface="Comic Sans MS" charset="0"/>
                </a:rPr>
                <a:t>Number of terms</a:t>
              </a:r>
            </a:p>
          </p:txBody>
        </p:sp>
        <p:sp>
          <p:nvSpPr>
            <p:cNvPr id="18437" name="Text Box 5"/>
            <p:cNvSpPr txBox="1">
              <a:spLocks noChangeArrowheads="1"/>
            </p:cNvSpPr>
            <p:nvPr/>
          </p:nvSpPr>
          <p:spPr bwMode="auto">
            <a:xfrm>
              <a:off x="2448" y="1344"/>
              <a:ext cx="2304"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latin typeface="Comic Sans MS" charset="0"/>
                </a:rPr>
                <a:t>Factoring Technique</a:t>
              </a:r>
            </a:p>
          </p:txBody>
        </p:sp>
        <p:grpSp>
          <p:nvGrpSpPr>
            <p:cNvPr id="18438" name="Group 9"/>
            <p:cNvGrpSpPr>
              <a:grpSpLocks/>
            </p:cNvGrpSpPr>
            <p:nvPr/>
          </p:nvGrpSpPr>
          <p:grpSpPr bwMode="auto">
            <a:xfrm>
              <a:off x="1539" y="1632"/>
              <a:ext cx="3232" cy="288"/>
              <a:chOff x="1539" y="1632"/>
              <a:chExt cx="3232" cy="288"/>
            </a:xfrm>
          </p:grpSpPr>
          <p:sp>
            <p:nvSpPr>
              <p:cNvPr id="18447" name="Text Box 6"/>
              <p:cNvSpPr txBox="1">
                <a:spLocks noChangeArrowheads="1"/>
              </p:cNvSpPr>
              <p:nvPr/>
            </p:nvSpPr>
            <p:spPr bwMode="auto">
              <a:xfrm>
                <a:off x="1539" y="1632"/>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latin typeface="Comic Sans MS" charset="0"/>
                  </a:rPr>
                  <a:t>2</a:t>
                </a:r>
              </a:p>
            </p:txBody>
          </p:sp>
          <p:sp>
            <p:nvSpPr>
              <p:cNvPr id="18448" name="Text Box 7"/>
              <p:cNvSpPr txBox="1">
                <a:spLocks noChangeArrowheads="1"/>
              </p:cNvSpPr>
              <p:nvPr/>
            </p:nvSpPr>
            <p:spPr bwMode="auto">
              <a:xfrm>
                <a:off x="2451" y="1632"/>
                <a:ext cx="232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latin typeface="Comic Sans MS" charset="0"/>
                  </a:rPr>
                  <a:t>Difference of 2 Squares</a:t>
                </a:r>
              </a:p>
            </p:txBody>
          </p:sp>
        </p:grpSp>
        <p:sp>
          <p:nvSpPr>
            <p:cNvPr id="18439" name="Line 8"/>
            <p:cNvSpPr>
              <a:spLocks noChangeShapeType="1"/>
            </p:cNvSpPr>
            <p:nvPr/>
          </p:nvSpPr>
          <p:spPr bwMode="auto">
            <a:xfrm>
              <a:off x="2448" y="1344"/>
              <a:ext cx="0" cy="115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8440" name="Group 10"/>
            <p:cNvGrpSpPr>
              <a:grpSpLocks/>
            </p:cNvGrpSpPr>
            <p:nvPr/>
          </p:nvGrpSpPr>
          <p:grpSpPr bwMode="auto">
            <a:xfrm>
              <a:off x="1536" y="1920"/>
              <a:ext cx="3268" cy="291"/>
              <a:chOff x="1539" y="1632"/>
              <a:chExt cx="3268" cy="291"/>
            </a:xfrm>
          </p:grpSpPr>
          <p:sp>
            <p:nvSpPr>
              <p:cNvPr id="18445" name="Text Box 11"/>
              <p:cNvSpPr txBox="1">
                <a:spLocks noChangeArrowheads="1"/>
              </p:cNvSpPr>
              <p:nvPr/>
            </p:nvSpPr>
            <p:spPr bwMode="auto">
              <a:xfrm>
                <a:off x="1539" y="1632"/>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latin typeface="Comic Sans MS" charset="0"/>
                  </a:rPr>
                  <a:t>3</a:t>
                </a:r>
              </a:p>
            </p:txBody>
          </p:sp>
          <p:sp>
            <p:nvSpPr>
              <p:cNvPr id="18446" name="Text Box 12"/>
              <p:cNvSpPr txBox="1">
                <a:spLocks noChangeArrowheads="1"/>
              </p:cNvSpPr>
              <p:nvPr/>
            </p:nvSpPr>
            <p:spPr bwMode="auto">
              <a:xfrm>
                <a:off x="2418" y="1632"/>
                <a:ext cx="238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latin typeface="Comic Sans MS" charset="0"/>
                  </a:rPr>
                  <a:t>Sum and Product Method</a:t>
                </a:r>
              </a:p>
            </p:txBody>
          </p:sp>
        </p:grpSp>
        <p:grpSp>
          <p:nvGrpSpPr>
            <p:cNvPr id="18441" name="Group 13"/>
            <p:cNvGrpSpPr>
              <a:grpSpLocks/>
            </p:cNvGrpSpPr>
            <p:nvPr/>
          </p:nvGrpSpPr>
          <p:grpSpPr bwMode="auto">
            <a:xfrm>
              <a:off x="1296" y="2208"/>
              <a:ext cx="2733" cy="288"/>
              <a:chOff x="1329" y="1632"/>
              <a:chExt cx="2733" cy="288"/>
            </a:xfrm>
          </p:grpSpPr>
          <p:sp>
            <p:nvSpPr>
              <p:cNvPr id="18443" name="Text Box 14"/>
              <p:cNvSpPr txBox="1">
                <a:spLocks noChangeArrowheads="1"/>
              </p:cNvSpPr>
              <p:nvPr/>
            </p:nvSpPr>
            <p:spPr bwMode="auto">
              <a:xfrm>
                <a:off x="1329" y="1632"/>
                <a:ext cx="65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latin typeface="Comic Sans MS" charset="0"/>
                  </a:rPr>
                  <a:t>4 or 6</a:t>
                </a:r>
              </a:p>
            </p:txBody>
          </p:sp>
          <p:sp>
            <p:nvSpPr>
              <p:cNvPr id="18444" name="Text Box 15"/>
              <p:cNvSpPr txBox="1">
                <a:spLocks noChangeArrowheads="1"/>
              </p:cNvSpPr>
              <p:nvPr/>
            </p:nvSpPr>
            <p:spPr bwMode="auto">
              <a:xfrm>
                <a:off x="3162" y="1632"/>
                <a:ext cx="9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latin typeface="Comic Sans MS" charset="0"/>
                  </a:rPr>
                  <a:t>Grouping</a:t>
                </a:r>
              </a:p>
            </p:txBody>
          </p:sp>
        </p:grpSp>
        <p:sp>
          <p:nvSpPr>
            <p:cNvPr id="18442" name="Rectangle 16"/>
            <p:cNvSpPr>
              <a:spLocks noChangeArrowheads="1"/>
            </p:cNvSpPr>
            <p:nvPr/>
          </p:nvSpPr>
          <p:spPr bwMode="auto">
            <a:xfrm>
              <a:off x="768" y="1344"/>
              <a:ext cx="3984" cy="115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685800" y="1676400"/>
            <a:ext cx="800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In each of the preceding examples the signs of the terms in the trinomials were always positive.  Now we will observe examples where the signs can be negative.</a:t>
            </a:r>
          </a:p>
        </p:txBody>
      </p:sp>
      <p:sp>
        <p:nvSpPr>
          <p:cNvPr id="60419" name="Text Box 3"/>
          <p:cNvSpPr txBox="1">
            <a:spLocks noChangeArrowheads="1"/>
          </p:cNvSpPr>
          <p:nvPr/>
        </p:nvSpPr>
        <p:spPr bwMode="auto">
          <a:xfrm>
            <a:off x="228600" y="3048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6:	x</a:t>
            </a:r>
            <a:r>
              <a:rPr lang="en-US" baseline="30000">
                <a:latin typeface="Comic Sans MS" charset="0"/>
              </a:rPr>
              <a:t>2</a:t>
            </a:r>
            <a:r>
              <a:rPr lang="en-US">
                <a:latin typeface="Comic Sans MS" charset="0"/>
              </a:rPr>
              <a:t> + 5x + 6 </a:t>
            </a:r>
          </a:p>
        </p:txBody>
      </p:sp>
      <p:grpSp>
        <p:nvGrpSpPr>
          <p:cNvPr id="2" name="Group 19"/>
          <p:cNvGrpSpPr>
            <a:grpSpLocks/>
          </p:cNvGrpSpPr>
          <p:nvPr/>
        </p:nvGrpSpPr>
        <p:grpSpPr bwMode="auto">
          <a:xfrm>
            <a:off x="5486400" y="304800"/>
            <a:ext cx="2362200" cy="1214438"/>
            <a:chOff x="3696" y="192"/>
            <a:chExt cx="1488" cy="765"/>
          </a:xfrm>
        </p:grpSpPr>
        <p:sp>
          <p:nvSpPr>
            <p:cNvPr id="60452" name="Text Box 5"/>
            <p:cNvSpPr txBox="1">
              <a:spLocks noChangeArrowheads="1"/>
            </p:cNvSpPr>
            <p:nvPr/>
          </p:nvSpPr>
          <p:spPr bwMode="auto">
            <a:xfrm>
              <a:off x="3696" y="192"/>
              <a:ext cx="1488"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6:</a:t>
              </a:r>
            </a:p>
          </p:txBody>
        </p:sp>
        <p:grpSp>
          <p:nvGrpSpPr>
            <p:cNvPr id="60453" name="Group 16"/>
            <p:cNvGrpSpPr>
              <a:grpSpLocks/>
            </p:cNvGrpSpPr>
            <p:nvPr/>
          </p:nvGrpSpPr>
          <p:grpSpPr bwMode="auto">
            <a:xfrm>
              <a:off x="3936" y="480"/>
              <a:ext cx="864" cy="477"/>
              <a:chOff x="4176" y="480"/>
              <a:chExt cx="864" cy="477"/>
            </a:xfrm>
          </p:grpSpPr>
          <p:grpSp>
            <p:nvGrpSpPr>
              <p:cNvPr id="60454" name="Group 7"/>
              <p:cNvGrpSpPr>
                <a:grpSpLocks/>
              </p:cNvGrpSpPr>
              <p:nvPr/>
            </p:nvGrpSpPr>
            <p:grpSpPr bwMode="auto">
              <a:xfrm>
                <a:off x="4176" y="480"/>
                <a:ext cx="864" cy="237"/>
                <a:chOff x="4128" y="1344"/>
                <a:chExt cx="864" cy="237"/>
              </a:xfrm>
            </p:grpSpPr>
            <p:sp>
              <p:nvSpPr>
                <p:cNvPr id="60458" name="Text Box 8"/>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60459" name="Text Box 9"/>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grpSp>
          <p:grpSp>
            <p:nvGrpSpPr>
              <p:cNvPr id="60455" name="Group 10"/>
              <p:cNvGrpSpPr>
                <a:grpSpLocks/>
              </p:cNvGrpSpPr>
              <p:nvPr/>
            </p:nvGrpSpPr>
            <p:grpSpPr bwMode="auto">
              <a:xfrm>
                <a:off x="4176" y="720"/>
                <a:ext cx="864" cy="237"/>
                <a:chOff x="4128" y="1344"/>
                <a:chExt cx="864" cy="237"/>
              </a:xfrm>
            </p:grpSpPr>
            <p:sp>
              <p:nvSpPr>
                <p:cNvPr id="60456" name="Text Box 11"/>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60457" name="Text Box 12"/>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grpSp>
        </p:grpSp>
      </p:grpSp>
      <p:sp>
        <p:nvSpPr>
          <p:cNvPr id="9234" name="Text Box 18"/>
          <p:cNvSpPr txBox="1">
            <a:spLocks noChangeArrowheads="1"/>
          </p:cNvSpPr>
          <p:nvPr/>
        </p:nvSpPr>
        <p:spPr bwMode="auto">
          <a:xfrm>
            <a:off x="7391400" y="914400"/>
            <a:ext cx="14478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SUM = 5</a:t>
            </a:r>
          </a:p>
        </p:txBody>
      </p:sp>
      <p:grpSp>
        <p:nvGrpSpPr>
          <p:cNvPr id="6" name="Group 20"/>
          <p:cNvGrpSpPr>
            <a:grpSpLocks/>
          </p:cNvGrpSpPr>
          <p:nvPr/>
        </p:nvGrpSpPr>
        <p:grpSpPr bwMode="auto">
          <a:xfrm>
            <a:off x="5486400" y="304800"/>
            <a:ext cx="2362200" cy="1214438"/>
            <a:chOff x="3696" y="192"/>
            <a:chExt cx="1488" cy="765"/>
          </a:xfrm>
        </p:grpSpPr>
        <p:sp>
          <p:nvSpPr>
            <p:cNvPr id="60444" name="Text Box 21"/>
            <p:cNvSpPr txBox="1">
              <a:spLocks noChangeArrowheads="1"/>
            </p:cNvSpPr>
            <p:nvPr/>
          </p:nvSpPr>
          <p:spPr bwMode="auto">
            <a:xfrm>
              <a:off x="3696" y="192"/>
              <a:ext cx="1488"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6:</a:t>
              </a:r>
            </a:p>
          </p:txBody>
        </p:sp>
        <p:grpSp>
          <p:nvGrpSpPr>
            <p:cNvPr id="60445" name="Group 22"/>
            <p:cNvGrpSpPr>
              <a:grpSpLocks/>
            </p:cNvGrpSpPr>
            <p:nvPr/>
          </p:nvGrpSpPr>
          <p:grpSpPr bwMode="auto">
            <a:xfrm>
              <a:off x="3936" y="480"/>
              <a:ext cx="864" cy="477"/>
              <a:chOff x="4176" y="480"/>
              <a:chExt cx="864" cy="477"/>
            </a:xfrm>
          </p:grpSpPr>
          <p:grpSp>
            <p:nvGrpSpPr>
              <p:cNvPr id="60446" name="Group 23"/>
              <p:cNvGrpSpPr>
                <a:grpSpLocks/>
              </p:cNvGrpSpPr>
              <p:nvPr/>
            </p:nvGrpSpPr>
            <p:grpSpPr bwMode="auto">
              <a:xfrm>
                <a:off x="4176" y="480"/>
                <a:ext cx="864" cy="237"/>
                <a:chOff x="4128" y="1344"/>
                <a:chExt cx="864" cy="237"/>
              </a:xfrm>
            </p:grpSpPr>
            <p:sp>
              <p:nvSpPr>
                <p:cNvPr id="60450" name="Text Box 24"/>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60451" name="Text Box 25"/>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grpSp>
          <p:grpSp>
            <p:nvGrpSpPr>
              <p:cNvPr id="60447" name="Group 26"/>
              <p:cNvGrpSpPr>
                <a:grpSpLocks/>
              </p:cNvGrpSpPr>
              <p:nvPr/>
            </p:nvGrpSpPr>
            <p:grpSpPr bwMode="auto">
              <a:xfrm>
                <a:off x="4176" y="720"/>
                <a:ext cx="864" cy="237"/>
                <a:chOff x="4128" y="1344"/>
                <a:chExt cx="864" cy="237"/>
              </a:xfrm>
            </p:grpSpPr>
            <p:sp>
              <p:nvSpPr>
                <p:cNvPr id="60448" name="Text Box 27"/>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2</a:t>
                  </a:r>
                </a:p>
              </p:txBody>
            </p:sp>
            <p:sp>
              <p:nvSpPr>
                <p:cNvPr id="60449" name="Text Box 28"/>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3</a:t>
                  </a:r>
                </a:p>
              </p:txBody>
            </p:sp>
          </p:grpSp>
        </p:grpSp>
      </p:grpSp>
      <p:sp>
        <p:nvSpPr>
          <p:cNvPr id="9245" name="Text Box 29"/>
          <p:cNvSpPr txBox="1">
            <a:spLocks noChangeArrowheads="1"/>
          </p:cNvSpPr>
          <p:nvPr/>
        </p:nvSpPr>
        <p:spPr bwMode="auto">
          <a:xfrm>
            <a:off x="1828800" y="6858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(x + 2)(x + 3) </a:t>
            </a:r>
          </a:p>
        </p:txBody>
      </p:sp>
      <p:sp>
        <p:nvSpPr>
          <p:cNvPr id="9246" name="Line 30"/>
          <p:cNvSpPr>
            <a:spLocks noChangeShapeType="1"/>
          </p:cNvSpPr>
          <p:nvPr/>
        </p:nvSpPr>
        <p:spPr bwMode="auto">
          <a:xfrm>
            <a:off x="838200" y="1600200"/>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7" name="Text Box 31"/>
          <p:cNvSpPr txBox="1">
            <a:spLocks noChangeArrowheads="1"/>
          </p:cNvSpPr>
          <p:nvPr/>
        </p:nvSpPr>
        <p:spPr bwMode="auto">
          <a:xfrm>
            <a:off x="685800" y="28956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7:	x</a:t>
            </a:r>
            <a:r>
              <a:rPr lang="en-US" baseline="30000">
                <a:latin typeface="Comic Sans MS" charset="0"/>
              </a:rPr>
              <a:t>2</a:t>
            </a:r>
            <a:r>
              <a:rPr lang="en-US">
                <a:latin typeface="Comic Sans MS" charset="0"/>
              </a:rPr>
              <a:t> + 5x - 6 </a:t>
            </a:r>
          </a:p>
        </p:txBody>
      </p:sp>
      <p:sp>
        <p:nvSpPr>
          <p:cNvPr id="9249" name="Text Box 33"/>
          <p:cNvSpPr txBox="1">
            <a:spLocks noChangeArrowheads="1"/>
          </p:cNvSpPr>
          <p:nvPr/>
        </p:nvSpPr>
        <p:spPr bwMode="auto">
          <a:xfrm>
            <a:off x="5486400" y="2971800"/>
            <a:ext cx="23622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-6:</a:t>
            </a:r>
          </a:p>
        </p:txBody>
      </p:sp>
      <p:grpSp>
        <p:nvGrpSpPr>
          <p:cNvPr id="10" name="Group 34"/>
          <p:cNvGrpSpPr>
            <a:grpSpLocks/>
          </p:cNvGrpSpPr>
          <p:nvPr/>
        </p:nvGrpSpPr>
        <p:grpSpPr bwMode="auto">
          <a:xfrm>
            <a:off x="5867400" y="3429000"/>
            <a:ext cx="1371600" cy="757238"/>
            <a:chOff x="4176" y="480"/>
            <a:chExt cx="864" cy="477"/>
          </a:xfrm>
        </p:grpSpPr>
        <p:grpSp>
          <p:nvGrpSpPr>
            <p:cNvPr id="60438" name="Group 35"/>
            <p:cNvGrpSpPr>
              <a:grpSpLocks/>
            </p:cNvGrpSpPr>
            <p:nvPr/>
          </p:nvGrpSpPr>
          <p:grpSpPr bwMode="auto">
            <a:xfrm>
              <a:off x="4176" y="480"/>
              <a:ext cx="864" cy="237"/>
              <a:chOff x="4128" y="1344"/>
              <a:chExt cx="864" cy="237"/>
            </a:xfrm>
          </p:grpSpPr>
          <p:sp>
            <p:nvSpPr>
              <p:cNvPr id="60442" name="Text Box 36"/>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60443" name="Text Box 37"/>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grpSp>
        <p:grpSp>
          <p:nvGrpSpPr>
            <p:cNvPr id="60439" name="Group 38"/>
            <p:cNvGrpSpPr>
              <a:grpSpLocks/>
            </p:cNvGrpSpPr>
            <p:nvPr/>
          </p:nvGrpSpPr>
          <p:grpSpPr bwMode="auto">
            <a:xfrm>
              <a:off x="4176" y="720"/>
              <a:ext cx="864" cy="237"/>
              <a:chOff x="4128" y="1344"/>
              <a:chExt cx="864" cy="237"/>
            </a:xfrm>
          </p:grpSpPr>
          <p:sp>
            <p:nvSpPr>
              <p:cNvPr id="60440" name="Text Box 39"/>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60441" name="Text Box 40"/>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grpSp>
      </p:grpSp>
      <p:sp>
        <p:nvSpPr>
          <p:cNvPr id="9257" name="Text Box 41"/>
          <p:cNvSpPr txBox="1">
            <a:spLocks noChangeArrowheads="1"/>
          </p:cNvSpPr>
          <p:nvPr/>
        </p:nvSpPr>
        <p:spPr bwMode="auto">
          <a:xfrm>
            <a:off x="7391400" y="3581400"/>
            <a:ext cx="14478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SUM = 5</a:t>
            </a:r>
          </a:p>
        </p:txBody>
      </p:sp>
      <p:sp>
        <p:nvSpPr>
          <p:cNvPr id="9258" name="Text Box 42"/>
          <p:cNvSpPr txBox="1">
            <a:spLocks noChangeArrowheads="1"/>
          </p:cNvSpPr>
          <p:nvPr/>
        </p:nvSpPr>
        <p:spPr bwMode="auto">
          <a:xfrm>
            <a:off x="457200" y="4267200"/>
            <a:ext cx="84582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When looking for the factors of a negative number, one must be positive and the other negative.  If at the same time their sum is positive, then the factor that is bigger must be the positive one.</a:t>
            </a:r>
          </a:p>
        </p:txBody>
      </p:sp>
      <p:grpSp>
        <p:nvGrpSpPr>
          <p:cNvPr id="13" name="Group 43"/>
          <p:cNvGrpSpPr>
            <a:grpSpLocks/>
          </p:cNvGrpSpPr>
          <p:nvPr/>
        </p:nvGrpSpPr>
        <p:grpSpPr bwMode="auto">
          <a:xfrm>
            <a:off x="5867400" y="3429000"/>
            <a:ext cx="1371600" cy="757238"/>
            <a:chOff x="4176" y="480"/>
            <a:chExt cx="864" cy="477"/>
          </a:xfrm>
        </p:grpSpPr>
        <p:grpSp>
          <p:nvGrpSpPr>
            <p:cNvPr id="60432" name="Group 44"/>
            <p:cNvGrpSpPr>
              <a:grpSpLocks/>
            </p:cNvGrpSpPr>
            <p:nvPr/>
          </p:nvGrpSpPr>
          <p:grpSpPr bwMode="auto">
            <a:xfrm>
              <a:off x="4176" y="480"/>
              <a:ext cx="864" cy="237"/>
              <a:chOff x="4128" y="1344"/>
              <a:chExt cx="864" cy="237"/>
            </a:xfrm>
          </p:grpSpPr>
          <p:sp>
            <p:nvSpPr>
              <p:cNvPr id="60436" name="Text Box 45"/>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-1</a:t>
                </a:r>
              </a:p>
            </p:txBody>
          </p:sp>
          <p:sp>
            <p:nvSpPr>
              <p:cNvPr id="60437" name="Text Box 46"/>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+6</a:t>
                </a:r>
              </a:p>
            </p:txBody>
          </p:sp>
        </p:grpSp>
        <p:grpSp>
          <p:nvGrpSpPr>
            <p:cNvPr id="60433" name="Group 47"/>
            <p:cNvGrpSpPr>
              <a:grpSpLocks/>
            </p:cNvGrpSpPr>
            <p:nvPr/>
          </p:nvGrpSpPr>
          <p:grpSpPr bwMode="auto">
            <a:xfrm>
              <a:off x="4176" y="720"/>
              <a:ext cx="864" cy="237"/>
              <a:chOff x="4128" y="1344"/>
              <a:chExt cx="864" cy="237"/>
            </a:xfrm>
          </p:grpSpPr>
          <p:sp>
            <p:nvSpPr>
              <p:cNvPr id="60434" name="Text Box 48"/>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60435" name="Text Box 49"/>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grpSp>
      </p:grpSp>
      <p:sp>
        <p:nvSpPr>
          <p:cNvPr id="9266" name="Text Box 50"/>
          <p:cNvSpPr txBox="1">
            <a:spLocks noChangeArrowheads="1"/>
          </p:cNvSpPr>
          <p:nvPr/>
        </p:nvSpPr>
        <p:spPr bwMode="auto">
          <a:xfrm>
            <a:off x="2362200" y="32004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(x - 1)(x + 6)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9234"/>
                                        </p:tgtEl>
                                        <p:attrNameLst>
                                          <p:attrName>style.visibility</p:attrName>
                                        </p:attrNameLst>
                                      </p:cBhvr>
                                      <p:to>
                                        <p:strVal val="visible"/>
                                      </p:to>
                                    </p:set>
                                    <p:animEffect transition="in" filter="slide(fromRight)">
                                      <p:cBhvr>
                                        <p:cTn id="12" dur="500"/>
                                        <p:tgtEl>
                                          <p:spTgt spid="92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8" fill="hold" grpId="0" nodeType="clickEffect">
                                  <p:stCondLst>
                                    <p:cond delay="0"/>
                                  </p:stCondLst>
                                  <p:childTnLst>
                                    <p:set>
                                      <p:cBhvr>
                                        <p:cTn id="20" dur="1" fill="hold">
                                          <p:stCondLst>
                                            <p:cond delay="0"/>
                                          </p:stCondLst>
                                        </p:cTn>
                                        <p:tgtEl>
                                          <p:spTgt spid="9245"/>
                                        </p:tgtEl>
                                        <p:attrNameLst>
                                          <p:attrName>style.visibility</p:attrName>
                                        </p:attrNameLst>
                                      </p:cBhvr>
                                      <p:to>
                                        <p:strVal val="visible"/>
                                      </p:to>
                                    </p:set>
                                    <p:animEffect transition="in" filter="slide(fromLeft)">
                                      <p:cBhvr>
                                        <p:cTn id="21" dur="500"/>
                                        <p:tgtEl>
                                          <p:spTgt spid="924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9246"/>
                                        </p:tgtEl>
                                        <p:attrNameLst>
                                          <p:attrName>style.visibility</p:attrName>
                                        </p:attrNameLst>
                                      </p:cBhvr>
                                      <p:to>
                                        <p:strVal val="visible"/>
                                      </p:to>
                                    </p:set>
                                    <p:animEffect transition="in" filter="dissolve">
                                      <p:cBhvr>
                                        <p:cTn id="26" dur="500"/>
                                        <p:tgtEl>
                                          <p:spTgt spid="924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9218"/>
                                        </p:tgtEl>
                                        <p:attrNameLst>
                                          <p:attrName>style.visibility</p:attrName>
                                        </p:attrNameLst>
                                      </p:cBhvr>
                                      <p:to>
                                        <p:strVal val="visible"/>
                                      </p:to>
                                    </p:set>
                                    <p:animEffect transition="in" filter="dissolve">
                                      <p:cBhvr>
                                        <p:cTn id="31" dur="500"/>
                                        <p:tgtEl>
                                          <p:spTgt spid="921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8" fill="hold" grpId="0" nodeType="clickEffect">
                                  <p:stCondLst>
                                    <p:cond delay="0"/>
                                  </p:stCondLst>
                                  <p:childTnLst>
                                    <p:set>
                                      <p:cBhvr>
                                        <p:cTn id="35" dur="1" fill="hold">
                                          <p:stCondLst>
                                            <p:cond delay="0"/>
                                          </p:stCondLst>
                                        </p:cTn>
                                        <p:tgtEl>
                                          <p:spTgt spid="9247"/>
                                        </p:tgtEl>
                                        <p:attrNameLst>
                                          <p:attrName>style.visibility</p:attrName>
                                        </p:attrNameLst>
                                      </p:cBhvr>
                                      <p:to>
                                        <p:strVal val="visible"/>
                                      </p:to>
                                    </p:set>
                                    <p:animEffect transition="in" filter="slide(fromLeft)">
                                      <p:cBhvr>
                                        <p:cTn id="36" dur="500"/>
                                        <p:tgtEl>
                                          <p:spTgt spid="924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9249"/>
                                        </p:tgtEl>
                                        <p:attrNameLst>
                                          <p:attrName>style.visibility</p:attrName>
                                        </p:attrNameLst>
                                      </p:cBhvr>
                                      <p:to>
                                        <p:strVal val="visible"/>
                                      </p:to>
                                    </p:set>
                                    <p:animEffect transition="in" filter="dissolve">
                                      <p:cBhvr>
                                        <p:cTn id="41" dur="500"/>
                                        <p:tgtEl>
                                          <p:spTgt spid="924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2" presetClass="entr" presetSubtype="1" fill="hold"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slide(fromTop)">
                                      <p:cBhvr>
                                        <p:cTn id="46" dur="500"/>
                                        <p:tgtEl>
                                          <p:spTgt spid="1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2" presetClass="entr" presetSubtype="2" fill="hold" grpId="0" nodeType="clickEffect">
                                  <p:stCondLst>
                                    <p:cond delay="0"/>
                                  </p:stCondLst>
                                  <p:childTnLst>
                                    <p:set>
                                      <p:cBhvr>
                                        <p:cTn id="50" dur="1" fill="hold">
                                          <p:stCondLst>
                                            <p:cond delay="0"/>
                                          </p:stCondLst>
                                        </p:cTn>
                                        <p:tgtEl>
                                          <p:spTgt spid="9257"/>
                                        </p:tgtEl>
                                        <p:attrNameLst>
                                          <p:attrName>style.visibility</p:attrName>
                                        </p:attrNameLst>
                                      </p:cBhvr>
                                      <p:to>
                                        <p:strVal val="visible"/>
                                      </p:to>
                                    </p:set>
                                    <p:animEffect transition="in" filter="slide(fromRight)">
                                      <p:cBhvr>
                                        <p:cTn id="51" dur="500"/>
                                        <p:tgtEl>
                                          <p:spTgt spid="925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nodeType="clickEffect">
                                  <p:stCondLst>
                                    <p:cond delay="0"/>
                                  </p:stCondLst>
                                  <p:childTnLst>
                                    <p:set>
                                      <p:cBhvr>
                                        <p:cTn id="55" dur="1" fill="hold">
                                          <p:stCondLst>
                                            <p:cond delay="499"/>
                                          </p:stCondLst>
                                        </p:cTn>
                                        <p:tgtEl>
                                          <p:spTgt spid="13"/>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8" fill="hold" grpId="0" nodeType="clickEffect">
                                  <p:stCondLst>
                                    <p:cond delay="0"/>
                                  </p:stCondLst>
                                  <p:childTnLst>
                                    <p:set>
                                      <p:cBhvr>
                                        <p:cTn id="59" dur="1" fill="hold">
                                          <p:stCondLst>
                                            <p:cond delay="0"/>
                                          </p:stCondLst>
                                        </p:cTn>
                                        <p:tgtEl>
                                          <p:spTgt spid="9266"/>
                                        </p:tgtEl>
                                        <p:attrNameLst>
                                          <p:attrName>style.visibility</p:attrName>
                                        </p:attrNameLst>
                                      </p:cBhvr>
                                      <p:to>
                                        <p:strVal val="visible"/>
                                      </p:to>
                                    </p:set>
                                    <p:animEffect transition="in" filter="slide(fromLeft)">
                                      <p:cBhvr>
                                        <p:cTn id="60" dur="500"/>
                                        <p:tgtEl>
                                          <p:spTgt spid="9266"/>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9258"/>
                                        </p:tgtEl>
                                        <p:attrNameLst>
                                          <p:attrName>style.visibility</p:attrName>
                                        </p:attrNameLst>
                                      </p:cBhvr>
                                      <p:to>
                                        <p:strVal val="visible"/>
                                      </p:to>
                                    </p:set>
                                    <p:animEffect transition="in" filter="dissolve">
                                      <p:cBhvr>
                                        <p:cTn id="65" dur="500"/>
                                        <p:tgtEl>
                                          <p:spTgt spid="9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34" grpId="0" animBg="1" autoUpdateAnimBg="0"/>
      <p:bldP spid="9245" grpId="0" autoUpdateAnimBg="0"/>
      <p:bldP spid="9246" grpId="0" animBg="1"/>
      <p:bldP spid="9247" grpId="0" autoUpdateAnimBg="0"/>
      <p:bldP spid="9249" grpId="0" animBg="1" autoUpdateAnimBg="0"/>
      <p:bldP spid="9257" grpId="0" animBg="1" autoUpdateAnimBg="0"/>
      <p:bldP spid="9258" grpId="0" autoUpdateAnimBg="0"/>
      <p:bldP spid="926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5"/>
          <p:cNvSpPr txBox="1">
            <a:spLocks noChangeArrowheads="1"/>
          </p:cNvSpPr>
          <p:nvPr/>
        </p:nvSpPr>
        <p:spPr bwMode="auto">
          <a:xfrm>
            <a:off x="762000" y="2286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b="1">
                <a:latin typeface="Comic Sans MS" charset="0"/>
              </a:rPr>
              <a:t>REVIEW OF RULES FOR SIGNS</a:t>
            </a:r>
          </a:p>
        </p:txBody>
      </p:sp>
      <p:grpSp>
        <p:nvGrpSpPr>
          <p:cNvPr id="2" name="Group 18"/>
          <p:cNvGrpSpPr>
            <a:grpSpLocks/>
          </p:cNvGrpSpPr>
          <p:nvPr/>
        </p:nvGrpSpPr>
        <p:grpSpPr bwMode="auto">
          <a:xfrm>
            <a:off x="304800" y="685800"/>
            <a:ext cx="4419600" cy="1981200"/>
            <a:chOff x="192" y="480"/>
            <a:chExt cx="2784" cy="1248"/>
          </a:xfrm>
        </p:grpSpPr>
        <p:grpSp>
          <p:nvGrpSpPr>
            <p:cNvPr id="61463" name="Group 7"/>
            <p:cNvGrpSpPr>
              <a:grpSpLocks/>
            </p:cNvGrpSpPr>
            <p:nvPr/>
          </p:nvGrpSpPr>
          <p:grpSpPr bwMode="auto">
            <a:xfrm>
              <a:off x="288" y="720"/>
              <a:ext cx="2688" cy="1008"/>
              <a:chOff x="0" y="2208"/>
              <a:chExt cx="2688" cy="1008"/>
            </a:xfrm>
          </p:grpSpPr>
          <p:sp>
            <p:nvSpPr>
              <p:cNvPr id="61465" name="Text Box 8"/>
              <p:cNvSpPr txBox="1">
                <a:spLocks noChangeArrowheads="1"/>
              </p:cNvSpPr>
              <p:nvPr/>
            </p:nvSpPr>
            <p:spPr bwMode="auto">
              <a:xfrm>
                <a:off x="1104" y="2496"/>
                <a:ext cx="124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Sign of bigger number</a:t>
                </a:r>
              </a:p>
            </p:txBody>
          </p:sp>
          <p:grpSp>
            <p:nvGrpSpPr>
              <p:cNvPr id="61466" name="Group 9"/>
              <p:cNvGrpSpPr>
                <a:grpSpLocks/>
              </p:cNvGrpSpPr>
              <p:nvPr/>
            </p:nvGrpSpPr>
            <p:grpSpPr bwMode="auto">
              <a:xfrm>
                <a:off x="0" y="2208"/>
                <a:ext cx="2688" cy="1008"/>
                <a:chOff x="0" y="2448"/>
                <a:chExt cx="2688" cy="1008"/>
              </a:xfrm>
            </p:grpSpPr>
            <p:sp>
              <p:nvSpPr>
                <p:cNvPr id="61467" name="Text Box 10"/>
                <p:cNvSpPr txBox="1">
                  <a:spLocks noChangeArrowheads="1"/>
                </p:cNvSpPr>
                <p:nvPr/>
              </p:nvSpPr>
              <p:spPr bwMode="auto">
                <a:xfrm>
                  <a:off x="0" y="2448"/>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latin typeface="Comic Sans MS" charset="0"/>
                    </a:rPr>
                    <a:t>(+) + (+) = (+)</a:t>
                  </a:r>
                </a:p>
              </p:txBody>
            </p:sp>
            <p:sp>
              <p:nvSpPr>
                <p:cNvPr id="61468" name="Text Box 11"/>
                <p:cNvSpPr txBox="1">
                  <a:spLocks noChangeArrowheads="1"/>
                </p:cNvSpPr>
                <p:nvPr/>
              </p:nvSpPr>
              <p:spPr bwMode="auto">
                <a:xfrm>
                  <a:off x="0" y="2688"/>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latin typeface="Comic Sans MS" charset="0"/>
                    </a:rPr>
                    <a:t>(+) + (-) = </a:t>
                  </a:r>
                </a:p>
              </p:txBody>
            </p:sp>
            <p:sp>
              <p:nvSpPr>
                <p:cNvPr id="61469" name="Text Box 12"/>
                <p:cNvSpPr txBox="1">
                  <a:spLocks noChangeArrowheads="1"/>
                </p:cNvSpPr>
                <p:nvPr/>
              </p:nvSpPr>
              <p:spPr bwMode="auto">
                <a:xfrm>
                  <a:off x="0" y="2928"/>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latin typeface="Comic Sans MS" charset="0"/>
                    </a:rPr>
                    <a:t>(-) + (+) = </a:t>
                  </a:r>
                </a:p>
              </p:txBody>
            </p:sp>
            <p:sp>
              <p:nvSpPr>
                <p:cNvPr id="61470" name="Text Box 13"/>
                <p:cNvSpPr txBox="1">
                  <a:spLocks noChangeArrowheads="1"/>
                </p:cNvSpPr>
                <p:nvPr/>
              </p:nvSpPr>
              <p:spPr bwMode="auto">
                <a:xfrm>
                  <a:off x="0" y="3168"/>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latin typeface="Comic Sans MS" charset="0"/>
                    </a:rPr>
                    <a:t>(-) + (-) = (-)</a:t>
                  </a:r>
                </a:p>
              </p:txBody>
            </p:sp>
            <p:sp>
              <p:nvSpPr>
                <p:cNvPr id="61471" name="Text Box 14"/>
                <p:cNvSpPr txBox="1">
                  <a:spLocks noChangeArrowheads="1"/>
                </p:cNvSpPr>
                <p:nvPr/>
              </p:nvSpPr>
              <p:spPr bwMode="auto">
                <a:xfrm>
                  <a:off x="768" y="2640"/>
                  <a:ext cx="192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4800">
                      <a:latin typeface="Comic Sans MS" charset="0"/>
                    </a:rPr>
                    <a:t>(        )</a:t>
                  </a:r>
                </a:p>
              </p:txBody>
            </p:sp>
          </p:grpSp>
        </p:grpSp>
        <p:sp>
          <p:nvSpPr>
            <p:cNvPr id="61464" name="Text Box 16"/>
            <p:cNvSpPr txBox="1">
              <a:spLocks noChangeArrowheads="1"/>
            </p:cNvSpPr>
            <p:nvPr/>
          </p:nvSpPr>
          <p:spPr bwMode="auto">
            <a:xfrm>
              <a:off x="192" y="480"/>
              <a:ext cx="1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b="1">
                  <a:latin typeface="Comic Sans MS" charset="0"/>
                </a:rPr>
                <a:t>ADDITION</a:t>
              </a:r>
            </a:p>
          </p:txBody>
        </p:sp>
      </p:grpSp>
      <p:grpSp>
        <p:nvGrpSpPr>
          <p:cNvPr id="5" name="Group 19"/>
          <p:cNvGrpSpPr>
            <a:grpSpLocks/>
          </p:cNvGrpSpPr>
          <p:nvPr/>
        </p:nvGrpSpPr>
        <p:grpSpPr bwMode="auto">
          <a:xfrm>
            <a:off x="4953000" y="685800"/>
            <a:ext cx="3048000" cy="1905000"/>
            <a:chOff x="3120" y="432"/>
            <a:chExt cx="1920" cy="1200"/>
          </a:xfrm>
        </p:grpSpPr>
        <p:grpSp>
          <p:nvGrpSpPr>
            <p:cNvPr id="61457" name="Group 2"/>
            <p:cNvGrpSpPr>
              <a:grpSpLocks/>
            </p:cNvGrpSpPr>
            <p:nvPr/>
          </p:nvGrpSpPr>
          <p:grpSpPr bwMode="auto">
            <a:xfrm>
              <a:off x="3408" y="624"/>
              <a:ext cx="1536" cy="1008"/>
              <a:chOff x="288" y="2640"/>
              <a:chExt cx="1536" cy="1008"/>
            </a:xfrm>
          </p:grpSpPr>
          <p:sp>
            <p:nvSpPr>
              <p:cNvPr id="61459" name="Text Box 3"/>
              <p:cNvSpPr txBox="1">
                <a:spLocks noChangeArrowheads="1"/>
              </p:cNvSpPr>
              <p:nvPr/>
            </p:nvSpPr>
            <p:spPr bwMode="auto">
              <a:xfrm>
                <a:off x="288" y="2640"/>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latin typeface="Comic Sans MS" charset="0"/>
                  </a:rPr>
                  <a:t>(+)(+) = (+)</a:t>
                </a:r>
              </a:p>
            </p:txBody>
          </p:sp>
          <p:sp>
            <p:nvSpPr>
              <p:cNvPr id="61460" name="Text Box 4"/>
              <p:cNvSpPr txBox="1">
                <a:spLocks noChangeArrowheads="1"/>
              </p:cNvSpPr>
              <p:nvPr/>
            </p:nvSpPr>
            <p:spPr bwMode="auto">
              <a:xfrm>
                <a:off x="288" y="2880"/>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latin typeface="Comic Sans MS" charset="0"/>
                  </a:rPr>
                  <a:t>(+)(-) = (-)</a:t>
                </a:r>
              </a:p>
            </p:txBody>
          </p:sp>
          <p:sp>
            <p:nvSpPr>
              <p:cNvPr id="61461" name="Text Box 5"/>
              <p:cNvSpPr txBox="1">
                <a:spLocks noChangeArrowheads="1"/>
              </p:cNvSpPr>
              <p:nvPr/>
            </p:nvSpPr>
            <p:spPr bwMode="auto">
              <a:xfrm>
                <a:off x="288" y="3120"/>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latin typeface="Comic Sans MS" charset="0"/>
                  </a:rPr>
                  <a:t>(-)(+) = (-)</a:t>
                </a:r>
              </a:p>
            </p:txBody>
          </p:sp>
          <p:sp>
            <p:nvSpPr>
              <p:cNvPr id="61462" name="Text Box 6"/>
              <p:cNvSpPr txBox="1">
                <a:spLocks noChangeArrowheads="1"/>
              </p:cNvSpPr>
              <p:nvPr/>
            </p:nvSpPr>
            <p:spPr bwMode="auto">
              <a:xfrm>
                <a:off x="288" y="3360"/>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a:latin typeface="Comic Sans MS" charset="0"/>
                  </a:rPr>
                  <a:t>(-)(-) = (+)</a:t>
                </a:r>
              </a:p>
            </p:txBody>
          </p:sp>
        </p:grpSp>
        <p:sp>
          <p:nvSpPr>
            <p:cNvPr id="61458" name="Text Box 17"/>
            <p:cNvSpPr txBox="1">
              <a:spLocks noChangeArrowheads="1"/>
            </p:cNvSpPr>
            <p:nvPr/>
          </p:nvSpPr>
          <p:spPr bwMode="auto">
            <a:xfrm>
              <a:off x="3120" y="432"/>
              <a:ext cx="192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b="1">
                  <a:latin typeface="Comic Sans MS" charset="0"/>
                </a:rPr>
                <a:t>MULTIPLICATION</a:t>
              </a:r>
            </a:p>
          </p:txBody>
        </p:sp>
      </p:grpSp>
      <p:sp>
        <p:nvSpPr>
          <p:cNvPr id="10260" name="Text Box 20"/>
          <p:cNvSpPr txBox="1">
            <a:spLocks noChangeArrowheads="1"/>
          </p:cNvSpPr>
          <p:nvPr/>
        </p:nvSpPr>
        <p:spPr bwMode="auto">
          <a:xfrm>
            <a:off x="685800" y="28956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8:	x</a:t>
            </a:r>
            <a:r>
              <a:rPr lang="en-US" baseline="30000">
                <a:latin typeface="Comic Sans MS" charset="0"/>
              </a:rPr>
              <a:t>2</a:t>
            </a:r>
            <a:r>
              <a:rPr lang="en-US">
                <a:latin typeface="Comic Sans MS" charset="0"/>
              </a:rPr>
              <a:t> - 5x - 6 </a:t>
            </a:r>
          </a:p>
        </p:txBody>
      </p:sp>
      <p:sp>
        <p:nvSpPr>
          <p:cNvPr id="10261" name="Text Box 21"/>
          <p:cNvSpPr txBox="1">
            <a:spLocks noChangeArrowheads="1"/>
          </p:cNvSpPr>
          <p:nvPr/>
        </p:nvSpPr>
        <p:spPr bwMode="auto">
          <a:xfrm>
            <a:off x="5486400" y="2971800"/>
            <a:ext cx="23622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-6:</a:t>
            </a:r>
          </a:p>
        </p:txBody>
      </p:sp>
      <p:sp>
        <p:nvSpPr>
          <p:cNvPr id="10262" name="Text Box 22"/>
          <p:cNvSpPr txBox="1">
            <a:spLocks noChangeArrowheads="1"/>
          </p:cNvSpPr>
          <p:nvPr/>
        </p:nvSpPr>
        <p:spPr bwMode="auto">
          <a:xfrm>
            <a:off x="7315200" y="3581400"/>
            <a:ext cx="16002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SUM = -5</a:t>
            </a:r>
          </a:p>
        </p:txBody>
      </p:sp>
      <p:grpSp>
        <p:nvGrpSpPr>
          <p:cNvPr id="7" name="Group 23"/>
          <p:cNvGrpSpPr>
            <a:grpSpLocks/>
          </p:cNvGrpSpPr>
          <p:nvPr/>
        </p:nvGrpSpPr>
        <p:grpSpPr bwMode="auto">
          <a:xfrm>
            <a:off x="5867400" y="3429000"/>
            <a:ext cx="1371600" cy="757238"/>
            <a:chOff x="4176" y="480"/>
            <a:chExt cx="864" cy="477"/>
          </a:xfrm>
        </p:grpSpPr>
        <p:grpSp>
          <p:nvGrpSpPr>
            <p:cNvPr id="61451" name="Group 24"/>
            <p:cNvGrpSpPr>
              <a:grpSpLocks/>
            </p:cNvGrpSpPr>
            <p:nvPr/>
          </p:nvGrpSpPr>
          <p:grpSpPr bwMode="auto">
            <a:xfrm>
              <a:off x="4176" y="480"/>
              <a:ext cx="864" cy="237"/>
              <a:chOff x="4128" y="1344"/>
              <a:chExt cx="864" cy="237"/>
            </a:xfrm>
          </p:grpSpPr>
          <p:sp>
            <p:nvSpPr>
              <p:cNvPr id="61455" name="Text Box 25"/>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+1</a:t>
                </a:r>
              </a:p>
            </p:txBody>
          </p:sp>
          <p:sp>
            <p:nvSpPr>
              <p:cNvPr id="61456" name="Text Box 26"/>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-6</a:t>
                </a:r>
              </a:p>
            </p:txBody>
          </p:sp>
        </p:grpSp>
        <p:grpSp>
          <p:nvGrpSpPr>
            <p:cNvPr id="61452" name="Group 27"/>
            <p:cNvGrpSpPr>
              <a:grpSpLocks/>
            </p:cNvGrpSpPr>
            <p:nvPr/>
          </p:nvGrpSpPr>
          <p:grpSpPr bwMode="auto">
            <a:xfrm>
              <a:off x="4176" y="720"/>
              <a:ext cx="864" cy="237"/>
              <a:chOff x="4128" y="1344"/>
              <a:chExt cx="864" cy="237"/>
            </a:xfrm>
          </p:grpSpPr>
          <p:sp>
            <p:nvSpPr>
              <p:cNvPr id="61453" name="Text Box 28"/>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61454" name="Text Box 29"/>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grpSp>
      </p:grpSp>
      <p:sp>
        <p:nvSpPr>
          <p:cNvPr id="10270" name="Text Box 30"/>
          <p:cNvSpPr txBox="1">
            <a:spLocks noChangeArrowheads="1"/>
          </p:cNvSpPr>
          <p:nvPr/>
        </p:nvSpPr>
        <p:spPr bwMode="auto">
          <a:xfrm>
            <a:off x="2362200" y="32004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(x + 1)(x - 6) </a:t>
            </a:r>
          </a:p>
        </p:txBody>
      </p:sp>
      <p:sp>
        <p:nvSpPr>
          <p:cNvPr id="10271" name="Text Box 31"/>
          <p:cNvSpPr txBox="1">
            <a:spLocks noChangeArrowheads="1"/>
          </p:cNvSpPr>
          <p:nvPr/>
        </p:nvSpPr>
        <p:spPr bwMode="auto">
          <a:xfrm>
            <a:off x="457200" y="3886200"/>
            <a:ext cx="56388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When both the product and sum are negative, the factors have opposite signs but this time the bigger factor will be negative.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10260"/>
                                        </p:tgtEl>
                                        <p:attrNameLst>
                                          <p:attrName>style.visibility</p:attrName>
                                        </p:attrNameLst>
                                      </p:cBhvr>
                                      <p:to>
                                        <p:strVal val="visible"/>
                                      </p:to>
                                    </p:set>
                                    <p:animEffect transition="in" filter="slide(fromLeft)">
                                      <p:cBhvr>
                                        <p:cTn id="17" dur="500"/>
                                        <p:tgtEl>
                                          <p:spTgt spid="1026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61"/>
                                        </p:tgtEl>
                                        <p:attrNameLst>
                                          <p:attrName>style.visibility</p:attrName>
                                        </p:attrNameLst>
                                      </p:cBhvr>
                                      <p:to>
                                        <p:strVal val="visible"/>
                                      </p:to>
                                    </p:set>
                                    <p:animEffect transition="in" filter="dissolve">
                                      <p:cBhvr>
                                        <p:cTn id="22" dur="500"/>
                                        <p:tgtEl>
                                          <p:spTgt spid="1026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lide(fromTop)">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10262"/>
                                        </p:tgtEl>
                                        <p:attrNameLst>
                                          <p:attrName>style.visibility</p:attrName>
                                        </p:attrNameLst>
                                      </p:cBhvr>
                                      <p:to>
                                        <p:strVal val="visible"/>
                                      </p:to>
                                    </p:set>
                                    <p:animEffect transition="in" filter="slide(fromRight)">
                                      <p:cBhvr>
                                        <p:cTn id="32" dur="500"/>
                                        <p:tgtEl>
                                          <p:spTgt spid="102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10270"/>
                                        </p:tgtEl>
                                        <p:attrNameLst>
                                          <p:attrName>style.visibility</p:attrName>
                                        </p:attrNameLst>
                                      </p:cBhvr>
                                      <p:to>
                                        <p:strVal val="visible"/>
                                      </p:to>
                                    </p:set>
                                    <p:animEffect transition="in" filter="slide(fromLeft)">
                                      <p:cBhvr>
                                        <p:cTn id="37" dur="500"/>
                                        <p:tgtEl>
                                          <p:spTgt spid="1027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271"/>
                                        </p:tgtEl>
                                        <p:attrNameLst>
                                          <p:attrName>style.visibility</p:attrName>
                                        </p:attrNameLst>
                                      </p:cBhvr>
                                      <p:to>
                                        <p:strVal val="visible"/>
                                      </p:to>
                                    </p:set>
                                    <p:animEffect transition="in" filter="dissolve">
                                      <p:cBhvr>
                                        <p:cTn id="42" dur="500"/>
                                        <p:tgtEl>
                                          <p:spTgt spid="10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0" grpId="0" autoUpdateAnimBg="0"/>
      <p:bldP spid="10261" grpId="0" animBg="1" autoUpdateAnimBg="0"/>
      <p:bldP spid="10262" grpId="0" animBg="1" autoUpdateAnimBg="0"/>
      <p:bldP spid="10270" grpId="0" autoUpdateAnimBg="0"/>
      <p:bldP spid="10271"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533400" y="4572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9:	x</a:t>
            </a:r>
            <a:r>
              <a:rPr lang="en-US" baseline="30000">
                <a:latin typeface="Comic Sans MS" charset="0"/>
              </a:rPr>
              <a:t>2</a:t>
            </a:r>
            <a:r>
              <a:rPr lang="en-US">
                <a:latin typeface="Comic Sans MS" charset="0"/>
              </a:rPr>
              <a:t> - 5x + 6 </a:t>
            </a:r>
          </a:p>
        </p:txBody>
      </p:sp>
      <p:sp>
        <p:nvSpPr>
          <p:cNvPr id="11267" name="Text Box 3"/>
          <p:cNvSpPr txBox="1">
            <a:spLocks noChangeArrowheads="1"/>
          </p:cNvSpPr>
          <p:nvPr/>
        </p:nvSpPr>
        <p:spPr bwMode="auto">
          <a:xfrm>
            <a:off x="5334000" y="533400"/>
            <a:ext cx="23622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Factors of 6:</a:t>
            </a:r>
          </a:p>
        </p:txBody>
      </p:sp>
      <p:sp>
        <p:nvSpPr>
          <p:cNvPr id="11268" name="Text Box 4"/>
          <p:cNvSpPr txBox="1">
            <a:spLocks noChangeArrowheads="1"/>
          </p:cNvSpPr>
          <p:nvPr/>
        </p:nvSpPr>
        <p:spPr bwMode="auto">
          <a:xfrm>
            <a:off x="7162800" y="1143000"/>
            <a:ext cx="16002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SUM = -5</a:t>
            </a:r>
          </a:p>
        </p:txBody>
      </p:sp>
      <p:grpSp>
        <p:nvGrpSpPr>
          <p:cNvPr id="2" name="Group 5"/>
          <p:cNvGrpSpPr>
            <a:grpSpLocks/>
          </p:cNvGrpSpPr>
          <p:nvPr/>
        </p:nvGrpSpPr>
        <p:grpSpPr bwMode="auto">
          <a:xfrm>
            <a:off x="5715000" y="990600"/>
            <a:ext cx="1371600" cy="757238"/>
            <a:chOff x="4176" y="480"/>
            <a:chExt cx="864" cy="477"/>
          </a:xfrm>
        </p:grpSpPr>
        <p:grpSp>
          <p:nvGrpSpPr>
            <p:cNvPr id="62508" name="Group 6"/>
            <p:cNvGrpSpPr>
              <a:grpSpLocks/>
            </p:cNvGrpSpPr>
            <p:nvPr/>
          </p:nvGrpSpPr>
          <p:grpSpPr bwMode="auto">
            <a:xfrm>
              <a:off x="4176" y="480"/>
              <a:ext cx="864" cy="237"/>
              <a:chOff x="4128" y="1344"/>
              <a:chExt cx="864" cy="237"/>
            </a:xfrm>
          </p:grpSpPr>
          <p:sp>
            <p:nvSpPr>
              <p:cNvPr id="62512" name="Text Box 7"/>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62513" name="Text Box 8"/>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grpSp>
        <p:grpSp>
          <p:nvGrpSpPr>
            <p:cNvPr id="62509" name="Group 9"/>
            <p:cNvGrpSpPr>
              <a:grpSpLocks/>
            </p:cNvGrpSpPr>
            <p:nvPr/>
          </p:nvGrpSpPr>
          <p:grpSpPr bwMode="auto">
            <a:xfrm>
              <a:off x="4176" y="720"/>
              <a:ext cx="864" cy="237"/>
              <a:chOff x="4128" y="1344"/>
              <a:chExt cx="864" cy="237"/>
            </a:xfrm>
          </p:grpSpPr>
          <p:sp>
            <p:nvSpPr>
              <p:cNvPr id="62510" name="Text Box 10"/>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-2</a:t>
                </a:r>
              </a:p>
            </p:txBody>
          </p:sp>
          <p:sp>
            <p:nvSpPr>
              <p:cNvPr id="62511" name="Text Box 11"/>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-3</a:t>
                </a:r>
              </a:p>
            </p:txBody>
          </p:sp>
        </p:grpSp>
      </p:grpSp>
      <p:sp>
        <p:nvSpPr>
          <p:cNvPr id="11276" name="Text Box 12"/>
          <p:cNvSpPr txBox="1">
            <a:spLocks noChangeArrowheads="1"/>
          </p:cNvSpPr>
          <p:nvPr/>
        </p:nvSpPr>
        <p:spPr bwMode="auto">
          <a:xfrm>
            <a:off x="2209800" y="7620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(x - 2)(x - 3) </a:t>
            </a:r>
          </a:p>
        </p:txBody>
      </p:sp>
      <p:sp>
        <p:nvSpPr>
          <p:cNvPr id="11277" name="Text Box 13"/>
          <p:cNvSpPr txBox="1">
            <a:spLocks noChangeArrowheads="1"/>
          </p:cNvSpPr>
          <p:nvPr/>
        </p:nvSpPr>
        <p:spPr bwMode="auto">
          <a:xfrm>
            <a:off x="3200400" y="1905000"/>
            <a:ext cx="5638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When looking for factors of a positive  number when the sum is negative, both factors will be negative.</a:t>
            </a:r>
          </a:p>
        </p:txBody>
      </p:sp>
      <p:sp>
        <p:nvSpPr>
          <p:cNvPr id="11278" name="Text Box 14"/>
          <p:cNvSpPr txBox="1">
            <a:spLocks noChangeArrowheads="1"/>
          </p:cNvSpPr>
          <p:nvPr/>
        </p:nvSpPr>
        <p:spPr bwMode="auto">
          <a:xfrm>
            <a:off x="457200" y="34290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Example 10:	x</a:t>
            </a:r>
            <a:r>
              <a:rPr lang="en-US" baseline="30000">
                <a:latin typeface="Comic Sans MS" charset="0"/>
              </a:rPr>
              <a:t>2</a:t>
            </a:r>
            <a:r>
              <a:rPr lang="en-US">
                <a:latin typeface="Comic Sans MS" charset="0"/>
              </a:rPr>
              <a:t> - 5x - 36 </a:t>
            </a:r>
          </a:p>
        </p:txBody>
      </p:sp>
      <p:sp>
        <p:nvSpPr>
          <p:cNvPr id="11279" name="Text Box 15"/>
          <p:cNvSpPr txBox="1">
            <a:spLocks noChangeArrowheads="1"/>
          </p:cNvSpPr>
          <p:nvPr/>
        </p:nvSpPr>
        <p:spPr bwMode="auto">
          <a:xfrm>
            <a:off x="4724400" y="3276600"/>
            <a:ext cx="25146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a:latin typeface="Comic Sans MS" charset="0"/>
              </a:rPr>
              <a:t>Factors of -36:</a:t>
            </a:r>
          </a:p>
        </p:txBody>
      </p:sp>
      <p:grpSp>
        <p:nvGrpSpPr>
          <p:cNvPr id="5" name="Group 32"/>
          <p:cNvGrpSpPr>
            <a:grpSpLocks/>
          </p:cNvGrpSpPr>
          <p:nvPr/>
        </p:nvGrpSpPr>
        <p:grpSpPr bwMode="auto">
          <a:xfrm>
            <a:off x="5257800" y="3733800"/>
            <a:ext cx="1371600" cy="1900238"/>
            <a:chOff x="3936" y="2304"/>
            <a:chExt cx="864" cy="1197"/>
          </a:xfrm>
        </p:grpSpPr>
        <p:grpSp>
          <p:nvGrpSpPr>
            <p:cNvPr id="62493" name="Group 17"/>
            <p:cNvGrpSpPr>
              <a:grpSpLocks/>
            </p:cNvGrpSpPr>
            <p:nvPr/>
          </p:nvGrpSpPr>
          <p:grpSpPr bwMode="auto">
            <a:xfrm>
              <a:off x="3936" y="2304"/>
              <a:ext cx="864" cy="237"/>
              <a:chOff x="4128" y="1344"/>
              <a:chExt cx="864" cy="237"/>
            </a:xfrm>
          </p:grpSpPr>
          <p:sp>
            <p:nvSpPr>
              <p:cNvPr id="62506" name="Text Box 18"/>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62507" name="Text Box 19"/>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-36</a:t>
                </a:r>
              </a:p>
            </p:txBody>
          </p:sp>
        </p:grpSp>
        <p:grpSp>
          <p:nvGrpSpPr>
            <p:cNvPr id="62494" name="Group 20"/>
            <p:cNvGrpSpPr>
              <a:grpSpLocks/>
            </p:cNvGrpSpPr>
            <p:nvPr/>
          </p:nvGrpSpPr>
          <p:grpSpPr bwMode="auto">
            <a:xfrm>
              <a:off x="3936" y="2544"/>
              <a:ext cx="864" cy="237"/>
              <a:chOff x="4128" y="1344"/>
              <a:chExt cx="864" cy="237"/>
            </a:xfrm>
          </p:grpSpPr>
          <p:sp>
            <p:nvSpPr>
              <p:cNvPr id="62504" name="Text Box 21"/>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62505" name="Text Box 22"/>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-18</a:t>
                </a:r>
              </a:p>
            </p:txBody>
          </p:sp>
        </p:grpSp>
        <p:grpSp>
          <p:nvGrpSpPr>
            <p:cNvPr id="62495" name="Group 23"/>
            <p:cNvGrpSpPr>
              <a:grpSpLocks/>
            </p:cNvGrpSpPr>
            <p:nvPr/>
          </p:nvGrpSpPr>
          <p:grpSpPr bwMode="auto">
            <a:xfrm>
              <a:off x="3936" y="2784"/>
              <a:ext cx="864" cy="237"/>
              <a:chOff x="4128" y="1344"/>
              <a:chExt cx="864" cy="237"/>
            </a:xfrm>
          </p:grpSpPr>
          <p:sp>
            <p:nvSpPr>
              <p:cNvPr id="62502" name="Text Box 24"/>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sp>
            <p:nvSpPr>
              <p:cNvPr id="62503" name="Text Box 25"/>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-12</a:t>
                </a:r>
              </a:p>
            </p:txBody>
          </p:sp>
        </p:grpSp>
        <p:grpSp>
          <p:nvGrpSpPr>
            <p:cNvPr id="62496" name="Group 26"/>
            <p:cNvGrpSpPr>
              <a:grpSpLocks/>
            </p:cNvGrpSpPr>
            <p:nvPr/>
          </p:nvGrpSpPr>
          <p:grpSpPr bwMode="auto">
            <a:xfrm>
              <a:off x="3936" y="3024"/>
              <a:ext cx="864" cy="237"/>
              <a:chOff x="4128" y="1344"/>
              <a:chExt cx="864" cy="237"/>
            </a:xfrm>
          </p:grpSpPr>
          <p:sp>
            <p:nvSpPr>
              <p:cNvPr id="62500" name="Text Box 27"/>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4</a:t>
                </a:r>
              </a:p>
            </p:txBody>
          </p:sp>
          <p:sp>
            <p:nvSpPr>
              <p:cNvPr id="62501" name="Text Box 28"/>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-9</a:t>
                </a:r>
              </a:p>
            </p:txBody>
          </p:sp>
        </p:grpSp>
        <p:grpSp>
          <p:nvGrpSpPr>
            <p:cNvPr id="62497" name="Group 29"/>
            <p:cNvGrpSpPr>
              <a:grpSpLocks/>
            </p:cNvGrpSpPr>
            <p:nvPr/>
          </p:nvGrpSpPr>
          <p:grpSpPr bwMode="auto">
            <a:xfrm>
              <a:off x="3936" y="3264"/>
              <a:ext cx="864" cy="237"/>
              <a:chOff x="4128" y="1344"/>
              <a:chExt cx="864" cy="237"/>
            </a:xfrm>
          </p:grpSpPr>
          <p:sp>
            <p:nvSpPr>
              <p:cNvPr id="62498" name="Text Box 30"/>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sp>
            <p:nvSpPr>
              <p:cNvPr id="62499" name="Text Box 31"/>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grpSp>
      </p:grpSp>
      <p:sp>
        <p:nvSpPr>
          <p:cNvPr id="11297" name="Text Box 33"/>
          <p:cNvSpPr txBox="1">
            <a:spLocks noChangeArrowheads="1"/>
          </p:cNvSpPr>
          <p:nvPr/>
        </p:nvSpPr>
        <p:spPr bwMode="auto">
          <a:xfrm>
            <a:off x="7010400" y="4343400"/>
            <a:ext cx="16002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solidFill>
                  <a:srgbClr val="FF0000"/>
                </a:solidFill>
                <a:latin typeface="Comic Sans MS" charset="0"/>
              </a:rPr>
              <a:t>SUM = -5</a:t>
            </a:r>
          </a:p>
        </p:txBody>
      </p:sp>
      <p:grpSp>
        <p:nvGrpSpPr>
          <p:cNvPr id="11" name="Group 51"/>
          <p:cNvGrpSpPr>
            <a:grpSpLocks/>
          </p:cNvGrpSpPr>
          <p:nvPr/>
        </p:nvGrpSpPr>
        <p:grpSpPr bwMode="auto">
          <a:xfrm>
            <a:off x="5257800" y="3733800"/>
            <a:ext cx="1371600" cy="1900238"/>
            <a:chOff x="3936" y="2304"/>
            <a:chExt cx="864" cy="1197"/>
          </a:xfrm>
        </p:grpSpPr>
        <p:grpSp>
          <p:nvGrpSpPr>
            <p:cNvPr id="62478" name="Group 52"/>
            <p:cNvGrpSpPr>
              <a:grpSpLocks/>
            </p:cNvGrpSpPr>
            <p:nvPr/>
          </p:nvGrpSpPr>
          <p:grpSpPr bwMode="auto">
            <a:xfrm>
              <a:off x="3936" y="2304"/>
              <a:ext cx="864" cy="237"/>
              <a:chOff x="4128" y="1344"/>
              <a:chExt cx="864" cy="237"/>
            </a:xfrm>
          </p:grpSpPr>
          <p:sp>
            <p:nvSpPr>
              <p:cNvPr id="62491" name="Text Box 53"/>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a:t>
                </a:r>
              </a:p>
            </p:txBody>
          </p:sp>
          <p:sp>
            <p:nvSpPr>
              <p:cNvPr id="62492" name="Text Box 54"/>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-36</a:t>
                </a:r>
              </a:p>
            </p:txBody>
          </p:sp>
        </p:grpSp>
        <p:grpSp>
          <p:nvGrpSpPr>
            <p:cNvPr id="62479" name="Group 55"/>
            <p:cNvGrpSpPr>
              <a:grpSpLocks/>
            </p:cNvGrpSpPr>
            <p:nvPr/>
          </p:nvGrpSpPr>
          <p:grpSpPr bwMode="auto">
            <a:xfrm>
              <a:off x="3936" y="2544"/>
              <a:ext cx="864" cy="237"/>
              <a:chOff x="4128" y="1344"/>
              <a:chExt cx="864" cy="237"/>
            </a:xfrm>
          </p:grpSpPr>
          <p:sp>
            <p:nvSpPr>
              <p:cNvPr id="62489" name="Text Box 56"/>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2</a:t>
                </a:r>
              </a:p>
            </p:txBody>
          </p:sp>
          <p:sp>
            <p:nvSpPr>
              <p:cNvPr id="62490" name="Text Box 57"/>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-18</a:t>
                </a:r>
              </a:p>
            </p:txBody>
          </p:sp>
        </p:grpSp>
        <p:grpSp>
          <p:nvGrpSpPr>
            <p:cNvPr id="62480" name="Group 58"/>
            <p:cNvGrpSpPr>
              <a:grpSpLocks/>
            </p:cNvGrpSpPr>
            <p:nvPr/>
          </p:nvGrpSpPr>
          <p:grpSpPr bwMode="auto">
            <a:xfrm>
              <a:off x="3936" y="2784"/>
              <a:ext cx="864" cy="237"/>
              <a:chOff x="4128" y="1344"/>
              <a:chExt cx="864" cy="237"/>
            </a:xfrm>
          </p:grpSpPr>
          <p:sp>
            <p:nvSpPr>
              <p:cNvPr id="62487" name="Text Box 59"/>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3</a:t>
                </a:r>
              </a:p>
            </p:txBody>
          </p:sp>
          <p:sp>
            <p:nvSpPr>
              <p:cNvPr id="62488" name="Text Box 60"/>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-12</a:t>
                </a:r>
              </a:p>
            </p:txBody>
          </p:sp>
        </p:grpSp>
        <p:grpSp>
          <p:nvGrpSpPr>
            <p:cNvPr id="62481" name="Group 61"/>
            <p:cNvGrpSpPr>
              <a:grpSpLocks/>
            </p:cNvGrpSpPr>
            <p:nvPr/>
          </p:nvGrpSpPr>
          <p:grpSpPr bwMode="auto">
            <a:xfrm>
              <a:off x="3936" y="3024"/>
              <a:ext cx="864" cy="237"/>
              <a:chOff x="4128" y="1344"/>
              <a:chExt cx="864" cy="237"/>
            </a:xfrm>
          </p:grpSpPr>
          <p:sp>
            <p:nvSpPr>
              <p:cNvPr id="62485" name="Text Box 62"/>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4</a:t>
                </a:r>
              </a:p>
            </p:txBody>
          </p:sp>
          <p:sp>
            <p:nvSpPr>
              <p:cNvPr id="62486" name="Text Box 63"/>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solidFill>
                      <a:srgbClr val="FF0000"/>
                    </a:solidFill>
                    <a:latin typeface="Comic Sans MS" charset="0"/>
                  </a:rPr>
                  <a:t>-9</a:t>
                </a:r>
              </a:p>
            </p:txBody>
          </p:sp>
        </p:grpSp>
        <p:grpSp>
          <p:nvGrpSpPr>
            <p:cNvPr id="62482" name="Group 64"/>
            <p:cNvGrpSpPr>
              <a:grpSpLocks/>
            </p:cNvGrpSpPr>
            <p:nvPr/>
          </p:nvGrpSpPr>
          <p:grpSpPr bwMode="auto">
            <a:xfrm>
              <a:off x="3936" y="3264"/>
              <a:ext cx="864" cy="237"/>
              <a:chOff x="4128" y="1344"/>
              <a:chExt cx="864" cy="237"/>
            </a:xfrm>
          </p:grpSpPr>
          <p:sp>
            <p:nvSpPr>
              <p:cNvPr id="62483" name="Text Box 65"/>
              <p:cNvSpPr txBox="1">
                <a:spLocks noChangeArrowheads="1"/>
              </p:cNvSpPr>
              <p:nvPr/>
            </p:nvSpPr>
            <p:spPr bwMode="auto">
              <a:xfrm>
                <a:off x="4128"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sp>
            <p:nvSpPr>
              <p:cNvPr id="62484" name="Text Box 66"/>
              <p:cNvSpPr txBox="1">
                <a:spLocks noChangeArrowheads="1"/>
              </p:cNvSpPr>
              <p:nvPr/>
            </p:nvSpPr>
            <p:spPr bwMode="auto">
              <a:xfrm>
                <a:off x="4560" y="1344"/>
                <a:ext cx="43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50000"/>
                  </a:spcBef>
                </a:pPr>
                <a:r>
                  <a:rPr lang="en-US" sz="1800" b="1">
                    <a:latin typeface="Comic Sans MS" charset="0"/>
                  </a:rPr>
                  <a:t>-6</a:t>
                </a:r>
              </a:p>
            </p:txBody>
          </p:sp>
        </p:grpSp>
      </p:grpSp>
      <p:sp>
        <p:nvSpPr>
          <p:cNvPr id="11331" name="Text Box 67"/>
          <p:cNvSpPr txBox="1">
            <a:spLocks noChangeArrowheads="1"/>
          </p:cNvSpPr>
          <p:nvPr/>
        </p:nvSpPr>
        <p:spPr bwMode="auto">
          <a:xfrm>
            <a:off x="1981200" y="38100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a:latin typeface="Comic Sans MS" charset="0"/>
              </a:rPr>
              <a:t>= (x + 4)(x - 9)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dissolve">
                                      <p:cBhvr>
                                        <p:cTn id="7" dur="500"/>
                                        <p:tgtEl>
                                          <p:spTgt spid="112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To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11268"/>
                                        </p:tgtEl>
                                        <p:attrNameLst>
                                          <p:attrName>style.visibility</p:attrName>
                                        </p:attrNameLst>
                                      </p:cBhvr>
                                      <p:to>
                                        <p:strVal val="visible"/>
                                      </p:to>
                                    </p:set>
                                    <p:animEffect transition="in" filter="slide(fromRight)">
                                      <p:cBhvr>
                                        <p:cTn id="17" dur="500"/>
                                        <p:tgtEl>
                                          <p:spTgt spid="112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11276"/>
                                        </p:tgtEl>
                                        <p:attrNameLst>
                                          <p:attrName>style.visibility</p:attrName>
                                        </p:attrNameLst>
                                      </p:cBhvr>
                                      <p:to>
                                        <p:strVal val="visible"/>
                                      </p:to>
                                    </p:set>
                                    <p:animEffect transition="in" filter="slide(fromLeft)">
                                      <p:cBhvr>
                                        <p:cTn id="22" dur="500"/>
                                        <p:tgtEl>
                                          <p:spTgt spid="1127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77"/>
                                        </p:tgtEl>
                                        <p:attrNameLst>
                                          <p:attrName>style.visibility</p:attrName>
                                        </p:attrNameLst>
                                      </p:cBhvr>
                                      <p:to>
                                        <p:strVal val="visible"/>
                                      </p:to>
                                    </p:set>
                                    <p:animEffect transition="in" filter="dissolve">
                                      <p:cBhvr>
                                        <p:cTn id="27" dur="500"/>
                                        <p:tgtEl>
                                          <p:spTgt spid="1127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11278"/>
                                        </p:tgtEl>
                                        <p:attrNameLst>
                                          <p:attrName>style.visibility</p:attrName>
                                        </p:attrNameLst>
                                      </p:cBhvr>
                                      <p:to>
                                        <p:strVal val="visible"/>
                                      </p:to>
                                    </p:set>
                                    <p:animEffect transition="in" filter="slide(fromLeft)">
                                      <p:cBhvr>
                                        <p:cTn id="32" dur="500"/>
                                        <p:tgtEl>
                                          <p:spTgt spid="1127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279"/>
                                        </p:tgtEl>
                                        <p:attrNameLst>
                                          <p:attrName>style.visibility</p:attrName>
                                        </p:attrNameLst>
                                      </p:cBhvr>
                                      <p:to>
                                        <p:strVal val="visible"/>
                                      </p:to>
                                    </p:set>
                                    <p:animEffect transition="in" filter="dissolve">
                                      <p:cBhvr>
                                        <p:cTn id="37" dur="500"/>
                                        <p:tgtEl>
                                          <p:spTgt spid="1127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1"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slide(fromTop)">
                                      <p:cBhvr>
                                        <p:cTn id="42" dur="500"/>
                                        <p:tgtEl>
                                          <p:spTgt spid="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2" fill="hold" grpId="0" nodeType="clickEffect">
                                  <p:stCondLst>
                                    <p:cond delay="0"/>
                                  </p:stCondLst>
                                  <p:childTnLst>
                                    <p:set>
                                      <p:cBhvr>
                                        <p:cTn id="46" dur="1" fill="hold">
                                          <p:stCondLst>
                                            <p:cond delay="0"/>
                                          </p:stCondLst>
                                        </p:cTn>
                                        <p:tgtEl>
                                          <p:spTgt spid="11297"/>
                                        </p:tgtEl>
                                        <p:attrNameLst>
                                          <p:attrName>style.visibility</p:attrName>
                                        </p:attrNameLst>
                                      </p:cBhvr>
                                      <p:to>
                                        <p:strVal val="visible"/>
                                      </p:to>
                                    </p:set>
                                    <p:animEffect transition="in" filter="slide(fromRight)">
                                      <p:cBhvr>
                                        <p:cTn id="47" dur="500"/>
                                        <p:tgtEl>
                                          <p:spTgt spid="1129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499"/>
                                          </p:stCondLst>
                                        </p:cTn>
                                        <p:tgtEl>
                                          <p:spTgt spid="11"/>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8" fill="hold" grpId="0" nodeType="clickEffect">
                                  <p:stCondLst>
                                    <p:cond delay="0"/>
                                  </p:stCondLst>
                                  <p:childTnLst>
                                    <p:set>
                                      <p:cBhvr>
                                        <p:cTn id="55" dur="1" fill="hold">
                                          <p:stCondLst>
                                            <p:cond delay="0"/>
                                          </p:stCondLst>
                                        </p:cTn>
                                        <p:tgtEl>
                                          <p:spTgt spid="11331"/>
                                        </p:tgtEl>
                                        <p:attrNameLst>
                                          <p:attrName>style.visibility</p:attrName>
                                        </p:attrNameLst>
                                      </p:cBhvr>
                                      <p:to>
                                        <p:strVal val="visible"/>
                                      </p:to>
                                    </p:set>
                                    <p:animEffect transition="in" filter="slide(fromLeft)">
                                      <p:cBhvr>
                                        <p:cTn id="56" dur="500"/>
                                        <p:tgtEl>
                                          <p:spTgt spid="11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autoUpdateAnimBg="0"/>
      <p:bldP spid="11268" grpId="0" animBg="1" autoUpdateAnimBg="0"/>
      <p:bldP spid="11276" grpId="0" autoUpdateAnimBg="0"/>
      <p:bldP spid="11277" grpId="0" autoUpdateAnimBg="0"/>
      <p:bldP spid="11278" grpId="0" autoUpdateAnimBg="0"/>
      <p:bldP spid="11279" grpId="0" animBg="1" autoUpdateAnimBg="0"/>
      <p:bldP spid="11297" grpId="0" animBg="1" autoUpdateAnimBg="0"/>
      <p:bldP spid="11331"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04800" y="0"/>
            <a:ext cx="8153400" cy="1447800"/>
          </a:xfrm>
          <a:noFill/>
        </p:spPr>
        <p:txBody>
          <a:bodyPr lIns="90487" tIns="44450" rIns="90487" bIns="44450"/>
          <a:lstStyle/>
          <a:p>
            <a:pPr marL="838200" indent="-838200" eaLnBrk="1" hangingPunct="1"/>
            <a:r>
              <a:rPr lang="en-US" smtClean="0"/>
              <a:t>    </a:t>
            </a:r>
            <a:r>
              <a:rPr lang="en-US" sz="4000" smtClean="0"/>
              <a:t>Here we go! 1) Factor </a:t>
            </a:r>
            <a:r>
              <a:rPr lang="en-US" sz="4000" smtClean="0">
                <a:solidFill>
                  <a:schemeClr val="tx1"/>
                </a:solidFill>
              </a:rPr>
              <a:t>y</a:t>
            </a:r>
            <a:r>
              <a:rPr lang="en-US" sz="4000" baseline="30000" smtClean="0">
                <a:solidFill>
                  <a:schemeClr val="tx1"/>
                </a:solidFill>
              </a:rPr>
              <a:t>2</a:t>
            </a:r>
            <a:r>
              <a:rPr lang="en-US" sz="4000" smtClean="0">
                <a:solidFill>
                  <a:schemeClr val="tx1"/>
                </a:solidFill>
              </a:rPr>
              <a:t> + 6y + 8</a:t>
            </a:r>
            <a:br>
              <a:rPr lang="en-US" sz="4000" smtClean="0">
                <a:solidFill>
                  <a:schemeClr val="tx1"/>
                </a:solidFill>
              </a:rPr>
            </a:br>
            <a:r>
              <a:rPr lang="en-US" sz="4000" smtClean="0">
                <a:solidFill>
                  <a:schemeClr val="tx1"/>
                </a:solidFill>
              </a:rPr>
              <a:t>Use your factoring chart.</a:t>
            </a:r>
          </a:p>
        </p:txBody>
      </p:sp>
      <p:sp>
        <p:nvSpPr>
          <p:cNvPr id="7171" name="Rectangle 3"/>
          <p:cNvSpPr>
            <a:spLocks noGrp="1" noChangeArrowheads="1"/>
          </p:cNvSpPr>
          <p:nvPr>
            <p:ph idx="1"/>
          </p:nvPr>
        </p:nvSpPr>
        <p:spPr>
          <a:xfrm>
            <a:off x="228600" y="1447800"/>
            <a:ext cx="7848600" cy="2514600"/>
          </a:xfrm>
          <a:noFill/>
        </p:spPr>
        <p:txBody>
          <a:bodyPr lIns="90487" tIns="44450" rIns="90487" bIns="44450"/>
          <a:lstStyle/>
          <a:p>
            <a:pPr eaLnBrk="1" hangingPunct="1">
              <a:buFontTx/>
              <a:buNone/>
            </a:pPr>
            <a:r>
              <a:rPr lang="en-US" smtClean="0"/>
              <a:t>Do we have a GCF?</a:t>
            </a:r>
          </a:p>
          <a:p>
            <a:pPr eaLnBrk="1" hangingPunct="1">
              <a:buFontTx/>
              <a:buNone/>
            </a:pPr>
            <a:r>
              <a:rPr lang="en-US" smtClean="0"/>
              <a:t>Is it a Diff. of Squares problem?</a:t>
            </a:r>
          </a:p>
          <a:p>
            <a:pPr eaLnBrk="1" hangingPunct="1">
              <a:buFontTx/>
              <a:buNone/>
            </a:pPr>
            <a:r>
              <a:rPr lang="en-US" smtClean="0"/>
              <a:t>Now we will learn Trinomials! You will set up a table with the following information.</a:t>
            </a:r>
          </a:p>
        </p:txBody>
      </p:sp>
      <p:sp>
        <p:nvSpPr>
          <p:cNvPr id="7175" name="Line 7"/>
          <p:cNvSpPr>
            <a:spLocks noChangeShapeType="1"/>
          </p:cNvSpPr>
          <p:nvPr/>
        </p:nvSpPr>
        <p:spPr bwMode="auto">
          <a:xfrm>
            <a:off x="1143000" y="4572000"/>
            <a:ext cx="678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6" name="Line 8"/>
          <p:cNvSpPr>
            <a:spLocks noChangeShapeType="1"/>
          </p:cNvSpPr>
          <p:nvPr/>
        </p:nvSpPr>
        <p:spPr bwMode="auto">
          <a:xfrm>
            <a:off x="4572000" y="3886200"/>
            <a:ext cx="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Text Box 9"/>
          <p:cNvSpPr txBox="1">
            <a:spLocks noChangeArrowheads="1"/>
          </p:cNvSpPr>
          <p:nvPr/>
        </p:nvSpPr>
        <p:spPr bwMode="auto">
          <a:xfrm>
            <a:off x="3657600" y="1390650"/>
            <a:ext cx="1352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r>
              <a:rPr lang="en-US" sz="3600" b="1">
                <a:solidFill>
                  <a:srgbClr val="3333CC"/>
                </a:solidFill>
              </a:rPr>
              <a:t>Nope!</a:t>
            </a:r>
          </a:p>
        </p:txBody>
      </p:sp>
      <p:sp>
        <p:nvSpPr>
          <p:cNvPr id="7178" name="Text Box 10"/>
          <p:cNvSpPr txBox="1">
            <a:spLocks noChangeArrowheads="1"/>
          </p:cNvSpPr>
          <p:nvPr/>
        </p:nvSpPr>
        <p:spPr bwMode="auto">
          <a:xfrm>
            <a:off x="5181600" y="1752600"/>
            <a:ext cx="3524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r>
              <a:rPr lang="en-US" sz="3600" b="1" dirty="0">
                <a:solidFill>
                  <a:srgbClr val="3333CC"/>
                </a:solidFill>
              </a:rPr>
              <a:t>No way! 3 terms!</a:t>
            </a:r>
          </a:p>
        </p:txBody>
      </p:sp>
      <p:sp>
        <p:nvSpPr>
          <p:cNvPr id="7179" name="Text Box 11"/>
          <p:cNvSpPr txBox="1">
            <a:spLocks noChangeArrowheads="1"/>
          </p:cNvSpPr>
          <p:nvPr/>
        </p:nvSpPr>
        <p:spPr bwMode="auto">
          <a:xfrm>
            <a:off x="1295400" y="3733800"/>
            <a:ext cx="3048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t>Product of the first and last coefficients</a:t>
            </a:r>
          </a:p>
        </p:txBody>
      </p:sp>
      <p:sp>
        <p:nvSpPr>
          <p:cNvPr id="7180" name="Text Box 12"/>
          <p:cNvSpPr txBox="1">
            <a:spLocks noChangeArrowheads="1"/>
          </p:cNvSpPr>
          <p:nvPr/>
        </p:nvSpPr>
        <p:spPr bwMode="auto">
          <a:xfrm>
            <a:off x="4724400" y="3733800"/>
            <a:ext cx="3048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a:t>Middle</a:t>
            </a:r>
            <a:br>
              <a:rPr lang="en-US"/>
            </a:br>
            <a:r>
              <a:rPr lang="en-US"/>
              <a:t>coefficient</a:t>
            </a:r>
          </a:p>
        </p:txBody>
      </p:sp>
      <p:sp>
        <p:nvSpPr>
          <p:cNvPr id="7181" name="Text Box 13"/>
          <p:cNvSpPr txBox="1">
            <a:spLocks noChangeArrowheads="1"/>
          </p:cNvSpPr>
          <p:nvPr/>
        </p:nvSpPr>
        <p:spPr bwMode="auto">
          <a:xfrm>
            <a:off x="304800" y="5334000"/>
            <a:ext cx="8534400"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sz="3000"/>
              <a:t>The goal is to find two factors in the first column that add up to the middle term in the second column.</a:t>
            </a:r>
          </a:p>
          <a:p>
            <a:pPr algn="ctr" eaLnBrk="1" hangingPunct="1"/>
            <a:r>
              <a:rPr lang="en-US" sz="3000"/>
              <a:t>We’ll work it out in the next few slides. </a:t>
            </a:r>
          </a:p>
        </p:txBody>
      </p:sp>
    </p:spTree>
    <p:custDataLst>
      <p:tags r:id="rId1"/>
    </p:custDataLst>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dow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177"/>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7171">
                                            <p:txEl>
                                              <p:pRg st="1" end="1"/>
                                            </p:txEl>
                                          </p:spTgt>
                                        </p:tgtEl>
                                        <p:attrNameLst>
                                          <p:attrName>style.visibility</p:attrName>
                                        </p:attrNameLst>
                                      </p:cBhvr>
                                      <p:to>
                                        <p:strVal val="visible"/>
                                      </p:to>
                                    </p:set>
                                    <p:animEffect transition="in" filter="wipe(down)">
                                      <p:cBhvr>
                                        <p:cTn id="16" dur="500"/>
                                        <p:tgtEl>
                                          <p:spTgt spid="717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7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Effect transition="in" filter="wipe(down)">
                                      <p:cBhvr>
                                        <p:cTn id="25" dur="500"/>
                                        <p:tgtEl>
                                          <p:spTgt spid="7171">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7179"/>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718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7176"/>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7175"/>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71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P spid="7175" grpId="0" animBg="1"/>
      <p:bldP spid="7176" grpId="0" animBg="1"/>
      <p:bldP spid="7177" grpId="0"/>
      <p:bldP spid="7178" grpId="0"/>
      <p:bldP spid="7179" grpId="0"/>
      <p:bldP spid="7180" grpId="0"/>
      <p:bldP spid="7181"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1033915"/>
            <a:ext cx="7772400" cy="1555298"/>
          </a:xfrm>
          <a:noFill/>
        </p:spPr>
        <p:txBody>
          <a:bodyPr lIns="90487" tIns="44450" rIns="90487" bIns="44450">
            <a:spAutoFit/>
          </a:bodyPr>
          <a:lstStyle/>
          <a:p>
            <a:pPr eaLnBrk="1" hangingPunct="1"/>
            <a:r>
              <a:rPr lang="en-US" sz="4800" dirty="0" smtClean="0"/>
              <a:t>Here are some hints to help you choose your </a:t>
            </a:r>
            <a:r>
              <a:rPr lang="en-US" sz="4800" dirty="0" smtClean="0"/>
              <a:t>factors.</a:t>
            </a:r>
            <a:endParaRPr lang="en-US" sz="4800" dirty="0" smtClean="0"/>
          </a:p>
        </p:txBody>
      </p:sp>
      <p:sp>
        <p:nvSpPr>
          <p:cNvPr id="12291" name="Rectangle 3"/>
          <p:cNvSpPr>
            <a:spLocks noGrp="1" noChangeArrowheads="1"/>
          </p:cNvSpPr>
          <p:nvPr>
            <p:ph idx="1"/>
          </p:nvPr>
        </p:nvSpPr>
        <p:spPr>
          <a:xfrm>
            <a:off x="152400" y="2819400"/>
            <a:ext cx="8839200" cy="3581400"/>
          </a:xfrm>
          <a:noFill/>
        </p:spPr>
        <p:txBody>
          <a:bodyPr lIns="90487" tIns="44450" rIns="90487" bIns="44450"/>
          <a:lstStyle/>
          <a:p>
            <a:pPr algn="ctr" eaLnBrk="1" hangingPunct="1">
              <a:buFontTx/>
              <a:buNone/>
            </a:pPr>
            <a:r>
              <a:rPr lang="en-US" sz="3600" smtClean="0"/>
              <a:t>1)  When the last term is positive, the factors will have the same sign as the middle term.</a:t>
            </a:r>
          </a:p>
          <a:p>
            <a:pPr algn="ctr" eaLnBrk="1" hangingPunct="1">
              <a:buFontTx/>
              <a:buNone/>
            </a:pPr>
            <a:r>
              <a:rPr lang="en-US" sz="3600" smtClean="0"/>
              <a:t>2)  When the last term is negative, the factors will have different signs.</a:t>
            </a:r>
          </a:p>
        </p:txBody>
      </p:sp>
    </p:spTree>
    <p:custDataLst>
      <p:tags r:id="rId1"/>
    </p:custDataLst>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down)">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wipe(down)">
                                      <p:cBhvr>
                                        <p:cTn id="12"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152400" y="533400"/>
            <a:ext cx="8915400" cy="1447800"/>
          </a:xfrm>
          <a:noFill/>
        </p:spPr>
        <p:txBody>
          <a:bodyPr lIns="90487" tIns="44450" rIns="90487" bIns="44450"/>
          <a:lstStyle/>
          <a:p>
            <a:pPr eaLnBrk="1" hangingPunct="1"/>
            <a:r>
              <a:rPr lang="en-US" sz="4000" dirty="0" smtClean="0"/>
              <a:t>2)  Factor 5x</a:t>
            </a:r>
            <a:r>
              <a:rPr lang="en-US" sz="4000" baseline="30000" dirty="0" smtClean="0"/>
              <a:t>2</a:t>
            </a:r>
            <a:r>
              <a:rPr lang="en-US" sz="4000" dirty="0" smtClean="0"/>
              <a:t> - 17x + 14</a:t>
            </a:r>
            <a:r>
              <a:rPr lang="en-US" sz="4000" dirty="0" smtClean="0">
                <a:solidFill>
                  <a:schemeClr val="tx1"/>
                </a:solidFill>
              </a:rPr>
              <a:t> </a:t>
            </a:r>
            <a:br>
              <a:rPr lang="en-US" sz="4000" dirty="0" smtClean="0">
                <a:solidFill>
                  <a:schemeClr val="tx1"/>
                </a:solidFill>
              </a:rPr>
            </a:br>
            <a:r>
              <a:rPr lang="en-US" sz="4000" dirty="0" smtClean="0">
                <a:solidFill>
                  <a:schemeClr val="tx1"/>
                </a:solidFill>
              </a:rPr>
              <a:t>Create your </a:t>
            </a:r>
            <a:r>
              <a:rPr lang="en-US" sz="4000" dirty="0" smtClean="0">
                <a:solidFill>
                  <a:schemeClr val="tx1"/>
                </a:solidFill>
              </a:rPr>
              <a:t>table</a:t>
            </a:r>
            <a:r>
              <a:rPr lang="en-US" sz="4000" dirty="0" smtClean="0">
                <a:solidFill>
                  <a:schemeClr val="tx1"/>
                </a:solidFill>
              </a:rPr>
              <a:t>.</a:t>
            </a:r>
          </a:p>
        </p:txBody>
      </p:sp>
      <p:sp>
        <p:nvSpPr>
          <p:cNvPr id="31756" name="Rectangle 12"/>
          <p:cNvSpPr>
            <a:spLocks noGrp="1" noChangeArrowheads="1"/>
          </p:cNvSpPr>
          <p:nvPr>
            <p:ph type="subTitle" idx="1"/>
          </p:nvPr>
        </p:nvSpPr>
        <p:spPr>
          <a:xfrm>
            <a:off x="3200400" y="2971800"/>
            <a:ext cx="2286000" cy="1828800"/>
          </a:xfrm>
          <a:noFill/>
        </p:spPr>
        <p:txBody>
          <a:bodyPr/>
          <a:lstStyle/>
          <a:p>
            <a:pPr algn="l" eaLnBrk="1" hangingPunct="1"/>
            <a:r>
              <a:rPr lang="en-US" smtClean="0"/>
              <a:t>-1, -70</a:t>
            </a:r>
          </a:p>
          <a:p>
            <a:pPr algn="l" eaLnBrk="1" hangingPunct="1"/>
            <a:r>
              <a:rPr lang="en-US" smtClean="0"/>
              <a:t>-2, -35</a:t>
            </a:r>
          </a:p>
          <a:p>
            <a:pPr algn="l" eaLnBrk="1" hangingPunct="1"/>
            <a:r>
              <a:rPr lang="en-US" smtClean="0"/>
              <a:t>-7, -10</a:t>
            </a:r>
          </a:p>
        </p:txBody>
      </p:sp>
      <p:sp>
        <p:nvSpPr>
          <p:cNvPr id="31747" name="Line 3"/>
          <p:cNvSpPr>
            <a:spLocks noChangeShapeType="1"/>
          </p:cNvSpPr>
          <p:nvPr/>
        </p:nvSpPr>
        <p:spPr bwMode="auto">
          <a:xfrm>
            <a:off x="4648200" y="1981200"/>
            <a:ext cx="0" cy="2743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48" name="Line 4"/>
          <p:cNvSpPr>
            <a:spLocks noChangeShapeType="1"/>
          </p:cNvSpPr>
          <p:nvPr/>
        </p:nvSpPr>
        <p:spPr bwMode="auto">
          <a:xfrm>
            <a:off x="3124200" y="2971800"/>
            <a:ext cx="3048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49" name="Rectangle 5"/>
          <p:cNvSpPr>
            <a:spLocks noChangeArrowheads="1"/>
          </p:cNvSpPr>
          <p:nvPr/>
        </p:nvSpPr>
        <p:spPr bwMode="auto">
          <a:xfrm>
            <a:off x="3124200" y="1981200"/>
            <a:ext cx="4038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p>
            <a:pPr marL="342900" indent="-342900">
              <a:spcBef>
                <a:spcPct val="20000"/>
              </a:spcBef>
            </a:pPr>
            <a:r>
              <a:rPr lang="en-US" sz="3000" b="1">
                <a:solidFill>
                  <a:schemeClr val="hlink"/>
                </a:solidFill>
              </a:rPr>
              <a:t>M</a:t>
            </a:r>
            <a:r>
              <a:rPr lang="en-US" sz="3000"/>
              <a:t>ultiply	</a:t>
            </a:r>
            <a:r>
              <a:rPr lang="en-US" sz="3000" b="1">
                <a:solidFill>
                  <a:schemeClr val="hlink"/>
                </a:solidFill>
              </a:rPr>
              <a:t>A</a:t>
            </a:r>
            <a:r>
              <a:rPr lang="en-US" sz="3000"/>
              <a:t>dd</a:t>
            </a:r>
            <a:br>
              <a:rPr lang="en-US" sz="3000"/>
            </a:br>
            <a:r>
              <a:rPr lang="en-US" sz="3000"/>
              <a:t>+70	 -17</a:t>
            </a:r>
          </a:p>
        </p:txBody>
      </p:sp>
      <p:grpSp>
        <p:nvGrpSpPr>
          <p:cNvPr id="2" name="Group 6"/>
          <p:cNvGrpSpPr>
            <a:grpSpLocks/>
          </p:cNvGrpSpPr>
          <p:nvPr/>
        </p:nvGrpSpPr>
        <p:grpSpPr bwMode="auto">
          <a:xfrm>
            <a:off x="304800" y="2057400"/>
            <a:ext cx="1600200" cy="1266825"/>
            <a:chOff x="192" y="1152"/>
            <a:chExt cx="1008" cy="720"/>
          </a:xfrm>
        </p:grpSpPr>
        <p:sp>
          <p:nvSpPr>
            <p:cNvPr id="78870" name="AutoShape 7"/>
            <p:cNvSpPr>
              <a:spLocks noChangeArrowheads="1"/>
            </p:cNvSpPr>
            <p:nvPr/>
          </p:nvSpPr>
          <p:spPr bwMode="auto">
            <a:xfrm>
              <a:off x="192" y="1152"/>
              <a:ext cx="1008" cy="720"/>
            </a:xfrm>
            <a:prstGeom prst="wedgeRectCallout">
              <a:avLst>
                <a:gd name="adj1" fmla="val 126588"/>
                <a:gd name="adj2" fmla="val 4861"/>
              </a:avLst>
            </a:prstGeom>
            <a:solidFill>
              <a:schemeClr val="accent1"/>
            </a:solidFill>
            <a:ln w="9525">
              <a:solidFill>
                <a:schemeClr val="tx1"/>
              </a:solidFill>
              <a:miter lim="800000"/>
              <a:headEnd/>
              <a:tailEnd/>
            </a:ln>
          </p:spPr>
          <p:txBody>
            <a:bodyPr/>
            <a:lstStyle/>
            <a:p>
              <a:pPr algn="ctr"/>
              <a:endParaRPr lang="en-US"/>
            </a:p>
          </p:txBody>
        </p:sp>
        <p:sp>
          <p:nvSpPr>
            <p:cNvPr id="78871" name="Text Box 8"/>
            <p:cNvSpPr txBox="1">
              <a:spLocks noChangeArrowheads="1"/>
            </p:cNvSpPr>
            <p:nvPr/>
          </p:nvSpPr>
          <p:spPr bwMode="auto">
            <a:xfrm>
              <a:off x="192" y="1200"/>
              <a:ext cx="1008"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sz="1800" b="1">
                  <a:solidFill>
                    <a:srgbClr val="000066"/>
                  </a:solidFill>
                </a:rPr>
                <a:t>Product of the first and last coefficients</a:t>
              </a:r>
            </a:p>
          </p:txBody>
        </p:sp>
      </p:grpSp>
      <p:grpSp>
        <p:nvGrpSpPr>
          <p:cNvPr id="3" name="Group 9"/>
          <p:cNvGrpSpPr>
            <a:grpSpLocks/>
          </p:cNvGrpSpPr>
          <p:nvPr/>
        </p:nvGrpSpPr>
        <p:grpSpPr bwMode="auto">
          <a:xfrm>
            <a:off x="7162800" y="2057400"/>
            <a:ext cx="1600200" cy="1143000"/>
            <a:chOff x="4512" y="1152"/>
            <a:chExt cx="1008" cy="720"/>
          </a:xfrm>
        </p:grpSpPr>
        <p:sp>
          <p:nvSpPr>
            <p:cNvPr id="78868" name="AutoShape 10"/>
            <p:cNvSpPr>
              <a:spLocks noChangeArrowheads="1"/>
            </p:cNvSpPr>
            <p:nvPr/>
          </p:nvSpPr>
          <p:spPr bwMode="auto">
            <a:xfrm>
              <a:off x="4512" y="1152"/>
              <a:ext cx="1008" cy="720"/>
            </a:xfrm>
            <a:prstGeom prst="wedgeRectCallout">
              <a:avLst>
                <a:gd name="adj1" fmla="val -126588"/>
                <a:gd name="adj2" fmla="val 4306"/>
              </a:avLst>
            </a:prstGeom>
            <a:solidFill>
              <a:schemeClr val="accent1"/>
            </a:solidFill>
            <a:ln w="9525">
              <a:solidFill>
                <a:schemeClr val="tx1"/>
              </a:solidFill>
              <a:miter lim="800000"/>
              <a:headEnd/>
              <a:tailEnd/>
            </a:ln>
          </p:spPr>
          <p:txBody>
            <a:bodyPr/>
            <a:lstStyle/>
            <a:p>
              <a:pPr algn="ctr"/>
              <a:endParaRPr lang="en-US"/>
            </a:p>
          </p:txBody>
        </p:sp>
        <p:sp>
          <p:nvSpPr>
            <p:cNvPr id="78869" name="Text Box 11"/>
            <p:cNvSpPr txBox="1">
              <a:spLocks noChangeArrowheads="1"/>
            </p:cNvSpPr>
            <p:nvPr/>
          </p:nvSpPr>
          <p:spPr bwMode="auto">
            <a:xfrm>
              <a:off x="4512" y="1276"/>
              <a:ext cx="100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sz="1800" b="1">
                  <a:solidFill>
                    <a:srgbClr val="000066"/>
                  </a:solidFill>
                </a:rPr>
                <a:t>Middle</a:t>
              </a:r>
              <a:br>
                <a:rPr lang="en-US" sz="1800" b="1">
                  <a:solidFill>
                    <a:srgbClr val="000066"/>
                  </a:solidFill>
                </a:rPr>
              </a:br>
              <a:r>
                <a:rPr lang="en-US" sz="1800" b="1">
                  <a:solidFill>
                    <a:srgbClr val="000066"/>
                  </a:solidFill>
                </a:rPr>
                <a:t>coefficient</a:t>
              </a:r>
            </a:p>
          </p:txBody>
        </p:sp>
      </p:grpSp>
      <p:sp>
        <p:nvSpPr>
          <p:cNvPr id="31757" name="Rectangle 13"/>
          <p:cNvSpPr>
            <a:spLocks noChangeArrowheads="1"/>
          </p:cNvSpPr>
          <p:nvPr/>
        </p:nvSpPr>
        <p:spPr bwMode="auto">
          <a:xfrm>
            <a:off x="4800600" y="2971800"/>
            <a:ext cx="1447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spcBef>
                <a:spcPct val="20000"/>
              </a:spcBef>
            </a:pPr>
            <a:r>
              <a:rPr lang="en-US" sz="3200"/>
              <a:t>-71</a:t>
            </a:r>
          </a:p>
          <a:p>
            <a:pPr>
              <a:spcBef>
                <a:spcPct val="20000"/>
              </a:spcBef>
            </a:pPr>
            <a:r>
              <a:rPr lang="en-US" sz="3200"/>
              <a:t>-37</a:t>
            </a:r>
          </a:p>
          <a:p>
            <a:pPr>
              <a:spcBef>
                <a:spcPct val="20000"/>
              </a:spcBef>
            </a:pPr>
            <a:r>
              <a:rPr lang="en-US" sz="3200">
                <a:solidFill>
                  <a:schemeClr val="hlink"/>
                </a:solidFill>
              </a:rPr>
              <a:t>-17</a:t>
            </a:r>
          </a:p>
        </p:txBody>
      </p:sp>
      <p:sp>
        <p:nvSpPr>
          <p:cNvPr id="31758" name="AutoShape 14"/>
          <p:cNvSpPr>
            <a:spLocks noChangeArrowheads="1"/>
          </p:cNvSpPr>
          <p:nvPr/>
        </p:nvSpPr>
        <p:spPr bwMode="auto">
          <a:xfrm>
            <a:off x="228600" y="3657600"/>
            <a:ext cx="1600200" cy="1828800"/>
          </a:xfrm>
          <a:prstGeom prst="wedgeRectCallout">
            <a:avLst>
              <a:gd name="adj1" fmla="val 118653"/>
              <a:gd name="adj2" fmla="val -21699"/>
            </a:avLst>
          </a:prstGeom>
          <a:solidFill>
            <a:schemeClr val="accent1"/>
          </a:solidFill>
          <a:ln w="9525">
            <a:solidFill>
              <a:schemeClr val="tx1"/>
            </a:solidFill>
            <a:miter lim="800000"/>
            <a:headEnd/>
            <a:tailEnd/>
          </a:ln>
        </p:spPr>
        <p:txBody>
          <a:bodyPr/>
          <a:lstStyle/>
          <a:p>
            <a:pPr algn="ctr"/>
            <a:endParaRPr lang="en-US"/>
          </a:p>
        </p:txBody>
      </p:sp>
      <p:sp>
        <p:nvSpPr>
          <p:cNvPr id="31759" name="Text Box 15"/>
          <p:cNvSpPr txBox="1">
            <a:spLocks noChangeArrowheads="1"/>
          </p:cNvSpPr>
          <p:nvPr/>
        </p:nvSpPr>
        <p:spPr bwMode="auto">
          <a:xfrm>
            <a:off x="228600" y="3687763"/>
            <a:ext cx="16002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sz="1800" b="1">
                <a:solidFill>
                  <a:srgbClr val="000066"/>
                </a:solidFill>
              </a:rPr>
              <a:t>Signs need to be the same as the middle sign since the product is positive.</a:t>
            </a:r>
          </a:p>
        </p:txBody>
      </p:sp>
      <p:sp>
        <p:nvSpPr>
          <p:cNvPr id="31760" name="AutoShape 16"/>
          <p:cNvSpPr>
            <a:spLocks noChangeArrowheads="1"/>
          </p:cNvSpPr>
          <p:nvPr/>
        </p:nvSpPr>
        <p:spPr bwMode="auto">
          <a:xfrm>
            <a:off x="5486400" y="4267200"/>
            <a:ext cx="1143000" cy="304800"/>
          </a:xfrm>
          <a:prstGeom prst="leftArrow">
            <a:avLst>
              <a:gd name="adj1" fmla="val 50000"/>
              <a:gd name="adj2" fmla="val 93750"/>
            </a:avLst>
          </a:prstGeom>
          <a:solidFill>
            <a:schemeClr val="hlink"/>
          </a:solidFill>
          <a:ln w="9525">
            <a:solidFill>
              <a:schemeClr val="tx1"/>
            </a:solidFill>
            <a:miter lim="800000"/>
            <a:headEnd/>
            <a:tailEnd/>
          </a:ln>
        </p:spPr>
        <p:txBody>
          <a:bodyPr wrap="none" anchor="ctr"/>
          <a:lstStyle/>
          <a:p>
            <a:endParaRPr lang="en-US"/>
          </a:p>
        </p:txBody>
      </p:sp>
      <p:sp>
        <p:nvSpPr>
          <p:cNvPr id="31761" name="Rectangle 17"/>
          <p:cNvSpPr>
            <a:spLocks noChangeArrowheads="1"/>
          </p:cNvSpPr>
          <p:nvPr/>
        </p:nvSpPr>
        <p:spPr bwMode="auto">
          <a:xfrm>
            <a:off x="914400" y="4953000"/>
            <a:ext cx="7391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gn="ctr">
              <a:spcBef>
                <a:spcPct val="20000"/>
              </a:spcBef>
            </a:pPr>
            <a:r>
              <a:rPr lang="en-US" sz="3200"/>
              <a:t>Replace the middle term.</a:t>
            </a:r>
          </a:p>
          <a:p>
            <a:pPr algn="ctr">
              <a:spcBef>
                <a:spcPct val="20000"/>
              </a:spcBef>
            </a:pPr>
            <a:r>
              <a:rPr lang="en-US" sz="3200"/>
              <a:t>5x</a:t>
            </a:r>
            <a:r>
              <a:rPr lang="en-US" sz="3200" baseline="30000"/>
              <a:t>2</a:t>
            </a:r>
            <a:r>
              <a:rPr lang="en-US" sz="3200"/>
              <a:t> </a:t>
            </a:r>
            <a:r>
              <a:rPr lang="en-US" sz="3200">
                <a:solidFill>
                  <a:schemeClr val="hlink"/>
                </a:solidFill>
              </a:rPr>
              <a:t>– 7x – 10x</a:t>
            </a:r>
            <a:r>
              <a:rPr lang="en-US" sz="3200"/>
              <a:t> + 14</a:t>
            </a:r>
          </a:p>
          <a:p>
            <a:pPr algn="ctr">
              <a:spcBef>
                <a:spcPct val="20000"/>
              </a:spcBef>
            </a:pPr>
            <a:r>
              <a:rPr lang="en-US" sz="3200"/>
              <a:t>Group the terms.</a:t>
            </a:r>
          </a:p>
        </p:txBody>
      </p:sp>
      <p:grpSp>
        <p:nvGrpSpPr>
          <p:cNvPr id="78862" name="Group 18"/>
          <p:cNvGrpSpPr>
            <a:grpSpLocks/>
          </p:cNvGrpSpPr>
          <p:nvPr/>
        </p:nvGrpSpPr>
        <p:grpSpPr bwMode="auto">
          <a:xfrm>
            <a:off x="4343400" y="304800"/>
            <a:ext cx="2514600" cy="304800"/>
            <a:chOff x="2832" y="144"/>
            <a:chExt cx="1488" cy="192"/>
          </a:xfrm>
        </p:grpSpPr>
        <p:sp>
          <p:nvSpPr>
            <p:cNvPr id="78863" name="Line 19"/>
            <p:cNvSpPr>
              <a:spLocks noChangeShapeType="1"/>
            </p:cNvSpPr>
            <p:nvPr/>
          </p:nvSpPr>
          <p:spPr bwMode="auto">
            <a:xfrm>
              <a:off x="4320" y="144"/>
              <a:ext cx="0" cy="192"/>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64" name="Line 20"/>
            <p:cNvSpPr>
              <a:spLocks noChangeShapeType="1"/>
            </p:cNvSpPr>
            <p:nvPr/>
          </p:nvSpPr>
          <p:spPr bwMode="auto">
            <a:xfrm>
              <a:off x="2832" y="144"/>
              <a:ext cx="0" cy="192"/>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65" name="Line 21"/>
            <p:cNvSpPr>
              <a:spLocks noChangeShapeType="1"/>
            </p:cNvSpPr>
            <p:nvPr/>
          </p:nvSpPr>
          <p:spPr bwMode="auto">
            <a:xfrm>
              <a:off x="2832" y="144"/>
              <a:ext cx="148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ustDataLst>
      <p:tags r:id="rId1"/>
    </p:custDataLst>
  </p:cSld>
  <p:clrMapOvr>
    <a:masterClrMapping/>
  </p:clrMapOvr>
  <p:transition spd="med">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animEffect transition="in" filter="wipe(down)">
                                      <p:cBhvr>
                                        <p:cTn id="7" dur="500"/>
                                        <p:tgtEl>
                                          <p:spTgt spid="31749">
                                            <p:txEl>
                                              <p:pRg st="0" end="0"/>
                                            </p:txEl>
                                          </p:spTgt>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1748"/>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174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1759"/>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1758"/>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756">
                                            <p:txEl>
                                              <p:pRg st="0" end="0"/>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756">
                                            <p:txEl>
                                              <p:pRg st="1" end="1"/>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1756">
                                            <p:txEl>
                                              <p:pRg st="2" end="2"/>
                                            </p:txEl>
                                          </p:spTgt>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1757"/>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1760"/>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1761">
                                            <p:txEl>
                                              <p:pRg st="0" end="0"/>
                                            </p:txEl>
                                          </p:spTgt>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1761">
                                            <p:txEl>
                                              <p:pRg st="1" end="1"/>
                                            </p:txEl>
                                          </p:spTgt>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17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6" grpId="0" build="p"/>
      <p:bldP spid="31747" grpId="0" animBg="1"/>
      <p:bldP spid="31748" grpId="0" animBg="1"/>
      <p:bldP spid="31749" grpId="0" build="p" autoUpdateAnimBg="0"/>
      <p:bldP spid="31757" grpId="0"/>
      <p:bldP spid="31758" grpId="0" animBg="1"/>
      <p:bldP spid="31759" grpId="0"/>
      <p:bldP spid="31760" grpId="0" animBg="1"/>
      <p:bldP spid="31761"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971800" y="1676400"/>
            <a:ext cx="1417638" cy="463550"/>
          </a:xfrm>
          <a:prstGeom prst="rect">
            <a:avLst/>
          </a:prstGeom>
          <a:solidFill>
            <a:srgbClr val="FFFF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3795" name="Rectangle 3"/>
          <p:cNvSpPr>
            <a:spLocks noChangeArrowheads="1"/>
          </p:cNvSpPr>
          <p:nvPr/>
        </p:nvSpPr>
        <p:spPr bwMode="auto">
          <a:xfrm>
            <a:off x="4953000" y="1676400"/>
            <a:ext cx="1416050" cy="457200"/>
          </a:xfrm>
          <a:prstGeom prst="rect">
            <a:avLst/>
          </a:prstGeom>
          <a:solidFill>
            <a:srgbClr val="FFFF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80900" name="Rectangle 4"/>
          <p:cNvSpPr>
            <a:spLocks noGrp="1" noChangeArrowheads="1"/>
          </p:cNvSpPr>
          <p:nvPr>
            <p:ph type="ctrTitle"/>
          </p:nvPr>
        </p:nvSpPr>
        <p:spPr>
          <a:xfrm>
            <a:off x="0" y="228600"/>
            <a:ext cx="8991600" cy="762000"/>
          </a:xfrm>
          <a:noFill/>
        </p:spPr>
        <p:txBody>
          <a:bodyPr lIns="90487" tIns="44450" rIns="90487" bIns="44450"/>
          <a:lstStyle/>
          <a:p>
            <a:pPr eaLnBrk="1" hangingPunct="1"/>
            <a:r>
              <a:rPr lang="en-US" sz="3600" smtClean="0"/>
              <a:t>(5x</a:t>
            </a:r>
            <a:r>
              <a:rPr lang="en-US" sz="3600" baseline="30000" smtClean="0"/>
              <a:t>2</a:t>
            </a:r>
            <a:r>
              <a:rPr lang="en-US" sz="3600" smtClean="0"/>
              <a:t> </a:t>
            </a:r>
            <a:r>
              <a:rPr lang="en-US" sz="3600" smtClean="0">
                <a:solidFill>
                  <a:schemeClr val="tx1"/>
                </a:solidFill>
              </a:rPr>
              <a:t>– 7x) (– 10x</a:t>
            </a:r>
            <a:r>
              <a:rPr lang="en-US" sz="3600" smtClean="0"/>
              <a:t> + 14)</a:t>
            </a:r>
          </a:p>
        </p:txBody>
      </p:sp>
      <p:sp>
        <p:nvSpPr>
          <p:cNvPr id="33797" name="Rectangle 5"/>
          <p:cNvSpPr>
            <a:spLocks noGrp="1" noChangeArrowheads="1"/>
          </p:cNvSpPr>
          <p:nvPr>
            <p:ph type="subTitle" idx="1"/>
          </p:nvPr>
        </p:nvSpPr>
        <p:spPr>
          <a:xfrm>
            <a:off x="0" y="914400"/>
            <a:ext cx="9144000" cy="4648200"/>
          </a:xfrm>
        </p:spPr>
        <p:txBody>
          <a:bodyPr/>
          <a:lstStyle/>
          <a:p>
            <a:pPr eaLnBrk="1" hangingPunct="1"/>
            <a:r>
              <a:rPr lang="en-US" sz="3600" dirty="0" smtClean="0"/>
              <a:t>Factor out the GCF</a:t>
            </a:r>
          </a:p>
          <a:p>
            <a:pPr eaLnBrk="1" hangingPunct="1"/>
            <a:r>
              <a:rPr lang="en-US" sz="3600" dirty="0" smtClean="0">
                <a:solidFill>
                  <a:schemeClr val="hlink"/>
                </a:solidFill>
              </a:rPr>
              <a:t>x</a:t>
            </a:r>
            <a:r>
              <a:rPr lang="en-US" sz="3600" dirty="0" smtClean="0"/>
              <a:t>(5x – 7) </a:t>
            </a:r>
            <a:r>
              <a:rPr lang="en-US" sz="3600" dirty="0" smtClean="0">
                <a:solidFill>
                  <a:schemeClr val="hlink"/>
                </a:solidFill>
              </a:rPr>
              <a:t>-2</a:t>
            </a:r>
            <a:r>
              <a:rPr lang="en-US" sz="3600" dirty="0" smtClean="0"/>
              <a:t>(5x – 7)</a:t>
            </a:r>
          </a:p>
          <a:p>
            <a:pPr eaLnBrk="1" hangingPunct="1"/>
            <a:r>
              <a:rPr lang="en-US" sz="3600" dirty="0" smtClean="0"/>
              <a:t>The parentheses are the same! </a:t>
            </a:r>
            <a:endParaRPr lang="en-US" sz="3600" dirty="0" smtClean="0"/>
          </a:p>
          <a:p>
            <a:pPr eaLnBrk="1" hangingPunct="1"/>
            <a:r>
              <a:rPr lang="en-US" sz="3600" b="1" dirty="0" smtClean="0">
                <a:solidFill>
                  <a:schemeClr val="hlink"/>
                </a:solidFill>
              </a:rPr>
              <a:t>(</a:t>
            </a:r>
            <a:r>
              <a:rPr lang="en-US" sz="3600" b="1" dirty="0" smtClean="0">
                <a:solidFill>
                  <a:schemeClr val="hlink"/>
                </a:solidFill>
              </a:rPr>
              <a:t>x – 2)(5x – 7)</a:t>
            </a:r>
          </a:p>
          <a:p>
            <a:pPr eaLnBrk="1" hangingPunct="1"/>
            <a:r>
              <a:rPr lang="en-US" sz="3600" dirty="0" smtClean="0"/>
              <a:t>Hopefully, these will continue to get easier the more you do them.</a:t>
            </a:r>
          </a:p>
        </p:txBody>
      </p:sp>
    </p:spTree>
    <p:custDataLst>
      <p:tags r:id="rId1"/>
    </p:custDataLst>
  </p:cSld>
  <p:clrMapOvr>
    <a:masterClrMapping/>
  </p:clrMapOvr>
  <p:transition spd="med">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79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79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7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nimBg="1"/>
      <p:bldP spid="33795" grpId="0" animBg="1"/>
      <p:bldP spid="3379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PQuestion"/>
          <p:cNvSpPr>
            <a:spLocks noGrp="1" noChangeArrowheads="1"/>
          </p:cNvSpPr>
          <p:nvPr>
            <p:ph type="title"/>
          </p:nvPr>
        </p:nvSpPr>
        <p:spPr/>
        <p:txBody>
          <a:bodyPr/>
          <a:lstStyle/>
          <a:p>
            <a:pPr eaLnBrk="1" hangingPunct="1"/>
            <a:r>
              <a:rPr lang="en-US" smtClean="0"/>
              <a:t>Factor x</a:t>
            </a:r>
            <a:r>
              <a:rPr lang="en-US" baseline="30000" smtClean="0"/>
              <a:t>2</a:t>
            </a:r>
            <a:r>
              <a:rPr lang="en-US" smtClean="0"/>
              <a:t> + 3x + 2</a:t>
            </a:r>
          </a:p>
        </p:txBody>
      </p:sp>
      <p:sp>
        <p:nvSpPr>
          <p:cNvPr id="82948" name="TPAnswers"/>
          <p:cNvSpPr>
            <a:spLocks noGrp="1" noChangeArrowheads="1"/>
          </p:cNvSpPr>
          <p:nvPr>
            <p:ph idx="1"/>
            <p:custDataLst>
              <p:tags r:id="rId2"/>
            </p:custDataLst>
          </p:nvPr>
        </p:nvSpPr>
        <p:spPr>
          <a:xfrm>
            <a:off x="457200" y="1600200"/>
            <a:ext cx="4114800" cy="4114800"/>
          </a:xfrm>
        </p:spPr>
        <p:txBody>
          <a:bodyPr/>
          <a:lstStyle/>
          <a:p>
            <a:pPr marL="609600" indent="-609600" eaLnBrk="1" hangingPunct="1">
              <a:buFontTx/>
              <a:buAutoNum type="arabicPeriod"/>
            </a:pPr>
            <a:r>
              <a:rPr lang="en-US" smtClean="0"/>
              <a:t>(x + 2)(x + 1)</a:t>
            </a:r>
          </a:p>
          <a:p>
            <a:pPr marL="609600" indent="-609600" eaLnBrk="1" hangingPunct="1">
              <a:buFontTx/>
              <a:buAutoNum type="arabicPeriod"/>
            </a:pPr>
            <a:r>
              <a:rPr lang="en-US" smtClean="0"/>
              <a:t>(x – 2)(x + 1)</a:t>
            </a:r>
          </a:p>
          <a:p>
            <a:pPr marL="609600" indent="-609600" eaLnBrk="1" hangingPunct="1">
              <a:buFontTx/>
              <a:buAutoNum type="arabicPeriod"/>
            </a:pPr>
            <a:r>
              <a:rPr lang="en-US" smtClean="0"/>
              <a:t>(x + 2)(x – 1)</a:t>
            </a:r>
          </a:p>
          <a:p>
            <a:pPr marL="609600" indent="-609600" eaLnBrk="1" hangingPunct="1">
              <a:buFontTx/>
              <a:buAutoNum type="arabicPeriod"/>
            </a:pPr>
            <a:r>
              <a:rPr lang="en-US" smtClean="0"/>
              <a:t>(x – 2)(x – 1)</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PQuestion"/>
          <p:cNvSpPr>
            <a:spLocks noGrp="1" noChangeArrowheads="1"/>
          </p:cNvSpPr>
          <p:nvPr>
            <p:ph type="title"/>
          </p:nvPr>
        </p:nvSpPr>
        <p:spPr/>
        <p:txBody>
          <a:bodyPr/>
          <a:lstStyle/>
          <a:p>
            <a:pPr eaLnBrk="1" hangingPunct="1"/>
            <a:r>
              <a:rPr lang="en-US" smtClean="0"/>
              <a:t>Factor 2x</a:t>
            </a:r>
            <a:r>
              <a:rPr lang="en-US" baseline="30000" smtClean="0"/>
              <a:t>2</a:t>
            </a:r>
            <a:r>
              <a:rPr lang="en-US" smtClean="0"/>
              <a:t> + 9x + 10</a:t>
            </a:r>
          </a:p>
        </p:txBody>
      </p:sp>
      <p:sp>
        <p:nvSpPr>
          <p:cNvPr id="83972" name="TPAnswers"/>
          <p:cNvSpPr>
            <a:spLocks noGrp="1" noChangeArrowheads="1"/>
          </p:cNvSpPr>
          <p:nvPr>
            <p:ph idx="1"/>
            <p:custDataLst>
              <p:tags r:id="rId2"/>
            </p:custDataLst>
          </p:nvPr>
        </p:nvSpPr>
        <p:spPr>
          <a:xfrm>
            <a:off x="457200" y="1600200"/>
            <a:ext cx="4114800" cy="4114800"/>
          </a:xfrm>
        </p:spPr>
        <p:txBody>
          <a:bodyPr/>
          <a:lstStyle/>
          <a:p>
            <a:pPr marL="609600" indent="-609600" eaLnBrk="1" hangingPunct="1">
              <a:buFontTx/>
              <a:buAutoNum type="arabicPeriod"/>
            </a:pPr>
            <a:r>
              <a:rPr lang="en-US" smtClean="0"/>
              <a:t>(2x + 10)(x + 1)</a:t>
            </a:r>
          </a:p>
          <a:p>
            <a:pPr marL="609600" indent="-609600" eaLnBrk="1" hangingPunct="1">
              <a:buFontTx/>
              <a:buAutoNum type="arabicPeriod"/>
            </a:pPr>
            <a:r>
              <a:rPr lang="en-US" smtClean="0"/>
              <a:t>(2x + 5)(x + 2)</a:t>
            </a:r>
          </a:p>
          <a:p>
            <a:pPr marL="609600" indent="-609600" eaLnBrk="1" hangingPunct="1">
              <a:buFontTx/>
              <a:buAutoNum type="arabicPeriod"/>
            </a:pPr>
            <a:r>
              <a:rPr lang="en-US" smtClean="0"/>
              <a:t>(2x + 2)(x + 5)</a:t>
            </a:r>
          </a:p>
          <a:p>
            <a:pPr marL="609600" indent="-609600" eaLnBrk="1" hangingPunct="1">
              <a:buFontTx/>
              <a:buAutoNum type="arabicPeriod"/>
            </a:pPr>
            <a:r>
              <a:rPr lang="en-US" smtClean="0"/>
              <a:t>(2x + 1)(x + 10)</a:t>
            </a: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PQuestion"/>
          <p:cNvSpPr>
            <a:spLocks noGrp="1" noChangeArrowheads="1"/>
          </p:cNvSpPr>
          <p:nvPr>
            <p:ph type="title"/>
          </p:nvPr>
        </p:nvSpPr>
        <p:spPr/>
        <p:txBody>
          <a:bodyPr/>
          <a:lstStyle/>
          <a:p>
            <a:pPr eaLnBrk="1" hangingPunct="1"/>
            <a:r>
              <a:rPr lang="en-US" smtClean="0"/>
              <a:t>Factor 6y</a:t>
            </a:r>
            <a:r>
              <a:rPr lang="en-US" baseline="30000" smtClean="0"/>
              <a:t>2</a:t>
            </a:r>
            <a:r>
              <a:rPr lang="en-US" smtClean="0"/>
              <a:t> – 13y – 5</a:t>
            </a:r>
          </a:p>
        </p:txBody>
      </p:sp>
      <p:sp>
        <p:nvSpPr>
          <p:cNvPr id="84996" name="TPAnswers"/>
          <p:cNvSpPr>
            <a:spLocks noGrp="1" noChangeArrowheads="1"/>
          </p:cNvSpPr>
          <p:nvPr>
            <p:ph idx="1"/>
            <p:custDataLst>
              <p:tags r:id="rId2"/>
            </p:custDataLst>
          </p:nvPr>
        </p:nvSpPr>
        <p:spPr>
          <a:xfrm>
            <a:off x="457200" y="1600200"/>
            <a:ext cx="4572000" cy="4114800"/>
          </a:xfrm>
        </p:spPr>
        <p:txBody>
          <a:bodyPr/>
          <a:lstStyle/>
          <a:p>
            <a:pPr marL="609600" indent="-609600" eaLnBrk="1" hangingPunct="1">
              <a:buFontTx/>
              <a:buAutoNum type="arabicPeriod"/>
            </a:pPr>
            <a:r>
              <a:rPr lang="en-US" smtClean="0"/>
              <a:t>(6y</a:t>
            </a:r>
            <a:r>
              <a:rPr lang="en-US" baseline="30000" smtClean="0"/>
              <a:t>2</a:t>
            </a:r>
            <a:r>
              <a:rPr lang="en-US" smtClean="0"/>
              <a:t> – 15y)(+2y – 5)</a:t>
            </a:r>
          </a:p>
          <a:p>
            <a:pPr marL="609600" indent="-609600" eaLnBrk="1" hangingPunct="1">
              <a:buFontTx/>
              <a:buAutoNum type="arabicPeriod"/>
            </a:pPr>
            <a:r>
              <a:rPr lang="en-US" smtClean="0"/>
              <a:t>(2y – 1)(3y – 5)</a:t>
            </a:r>
          </a:p>
          <a:p>
            <a:pPr marL="609600" indent="-609600" eaLnBrk="1" hangingPunct="1">
              <a:buFontTx/>
              <a:buAutoNum type="arabicPeriod"/>
            </a:pPr>
            <a:r>
              <a:rPr lang="en-US" smtClean="0"/>
              <a:t>(2y + 1)(3y – 5)</a:t>
            </a:r>
          </a:p>
          <a:p>
            <a:pPr marL="609600" indent="-609600" eaLnBrk="1" hangingPunct="1">
              <a:buFontTx/>
              <a:buAutoNum type="arabicPeriod"/>
            </a:pPr>
            <a:r>
              <a:rPr lang="en-US" smtClean="0"/>
              <a:t>(2y – 5)(3y + 1)</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1323975" y="1216025"/>
            <a:ext cx="713105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r>
              <a:rPr lang="en-US" sz="9600" i="1"/>
              <a:t>GCF Method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nvGraphicFramePr>
        <p:xfrm>
          <a:off x="381000" y="1066800"/>
          <a:ext cx="2728913" cy="839788"/>
        </p:xfrm>
        <a:graphic>
          <a:graphicData uri="http://schemas.openxmlformats.org/presentationml/2006/ole">
            <mc:AlternateContent xmlns:mc="http://schemas.openxmlformats.org/markup-compatibility/2006">
              <mc:Choice xmlns:v="urn:schemas-microsoft-com:vml" Requires="v">
                <p:oleObj spid="_x0000_s20495" name="Equation" r:id="rId3" imgW="660240" imgH="203040" progId="Equation.DSMT4">
                  <p:embed/>
                </p:oleObj>
              </mc:Choice>
              <mc:Fallback>
                <p:oleObj name="Equation" r:id="rId3" imgW="660240" imgH="2030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066800"/>
                        <a:ext cx="2728913"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nvGraphicFramePr>
        <p:xfrm>
          <a:off x="457200" y="2057400"/>
          <a:ext cx="2781300" cy="839788"/>
        </p:xfrm>
        <a:graphic>
          <a:graphicData uri="http://schemas.openxmlformats.org/presentationml/2006/ole">
            <mc:AlternateContent xmlns:mc="http://schemas.openxmlformats.org/markup-compatibility/2006">
              <mc:Choice xmlns:v="urn:schemas-microsoft-com:vml" Requires="v">
                <p:oleObj spid="_x0000_s20496" name="Equation" r:id="rId5" imgW="672840" imgH="203040" progId="Equation.DSMT4">
                  <p:embed/>
                </p:oleObj>
              </mc:Choice>
              <mc:Fallback>
                <p:oleObj name="Equation" r:id="rId5" imgW="672840" imgH="20304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057400"/>
                        <a:ext cx="2781300" cy="8397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nvGraphicFramePr>
        <p:xfrm>
          <a:off x="4800600" y="1066800"/>
          <a:ext cx="3149600" cy="839788"/>
        </p:xfrm>
        <a:graphic>
          <a:graphicData uri="http://schemas.openxmlformats.org/presentationml/2006/ole">
            <mc:AlternateContent xmlns:mc="http://schemas.openxmlformats.org/markup-compatibility/2006">
              <mc:Choice xmlns:v="urn:schemas-microsoft-com:vml" Requires="v">
                <p:oleObj spid="_x0000_s20497" name="Equation" r:id="rId7" imgW="761760" imgH="203040" progId="Equation.DSMT4">
                  <p:embed/>
                </p:oleObj>
              </mc:Choice>
              <mc:Fallback>
                <p:oleObj name="Equation" r:id="rId7" imgW="761760" imgH="20304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0600" y="1066800"/>
                        <a:ext cx="31496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nvGraphicFramePr>
        <p:xfrm>
          <a:off x="4876800" y="1981200"/>
          <a:ext cx="2940050" cy="839788"/>
        </p:xfrm>
        <a:graphic>
          <a:graphicData uri="http://schemas.openxmlformats.org/presentationml/2006/ole">
            <mc:AlternateContent xmlns:mc="http://schemas.openxmlformats.org/markup-compatibility/2006">
              <mc:Choice xmlns:v="urn:schemas-microsoft-com:vml" Requires="v">
                <p:oleObj spid="_x0000_s20498" name="Equation" r:id="rId9" imgW="711000" imgH="203040" progId="Equation.DSMT4">
                  <p:embed/>
                </p:oleObj>
              </mc:Choice>
              <mc:Fallback>
                <p:oleObj name="Equation" r:id="rId9" imgW="711000" imgH="203040" progId="Equation.DSMT4">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76800" y="1981200"/>
                        <a:ext cx="2940050" cy="8397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nvGraphicFramePr>
        <p:xfrm>
          <a:off x="609600" y="2971800"/>
          <a:ext cx="2362200" cy="839788"/>
        </p:xfrm>
        <a:graphic>
          <a:graphicData uri="http://schemas.openxmlformats.org/presentationml/2006/ole">
            <mc:AlternateContent xmlns:mc="http://schemas.openxmlformats.org/markup-compatibility/2006">
              <mc:Choice xmlns:v="urn:schemas-microsoft-com:vml" Requires="v">
                <p:oleObj spid="_x0000_s20499" name="Equation" r:id="rId11" imgW="571320" imgH="203040" progId="Equation.DSMT4">
                  <p:embed/>
                </p:oleObj>
              </mc:Choice>
              <mc:Fallback>
                <p:oleObj name="Equation" r:id="rId11" imgW="571320" imgH="203040" progId="Equation.DSMT4">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 y="2971800"/>
                        <a:ext cx="23622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nvGraphicFramePr>
        <p:xfrm>
          <a:off x="685800" y="3886200"/>
          <a:ext cx="2308225" cy="839788"/>
        </p:xfrm>
        <a:graphic>
          <a:graphicData uri="http://schemas.openxmlformats.org/presentationml/2006/ole">
            <mc:AlternateContent xmlns:mc="http://schemas.openxmlformats.org/markup-compatibility/2006">
              <mc:Choice xmlns:v="urn:schemas-microsoft-com:vml" Requires="v">
                <p:oleObj spid="_x0000_s20500" name="Equation" r:id="rId13" imgW="558720" imgH="203040" progId="Equation.DSMT4">
                  <p:embed/>
                </p:oleObj>
              </mc:Choice>
              <mc:Fallback>
                <p:oleObj name="Equation" r:id="rId13" imgW="558720" imgH="203040" progId="Equation.DSMT4">
                  <p:embed/>
                  <p:pic>
                    <p:nvPicPr>
                      <p:cNvPr id="0"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5800" y="3886200"/>
                        <a:ext cx="2308225" cy="8397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nvGraphicFramePr>
        <p:xfrm>
          <a:off x="4419600" y="2819400"/>
          <a:ext cx="3883025" cy="839788"/>
        </p:xfrm>
        <a:graphic>
          <a:graphicData uri="http://schemas.openxmlformats.org/presentationml/2006/ole">
            <mc:AlternateContent xmlns:mc="http://schemas.openxmlformats.org/markup-compatibility/2006">
              <mc:Choice xmlns:v="urn:schemas-microsoft-com:vml" Requires="v">
                <p:oleObj spid="_x0000_s20501" name="Equation" r:id="rId15" imgW="939600" imgH="203040" progId="Equation.DSMT4">
                  <p:embed/>
                </p:oleObj>
              </mc:Choice>
              <mc:Fallback>
                <p:oleObj name="Equation" r:id="rId15" imgW="939600" imgH="203040" progId="Equation.DSMT4">
                  <p:embed/>
                  <p:pic>
                    <p:nvPicPr>
                      <p:cNvPr id="0" name="Object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19600" y="2819400"/>
                        <a:ext cx="3883025"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nvGraphicFramePr>
        <p:xfrm>
          <a:off x="5562600" y="3810000"/>
          <a:ext cx="1836738" cy="839788"/>
        </p:xfrm>
        <a:graphic>
          <a:graphicData uri="http://schemas.openxmlformats.org/presentationml/2006/ole">
            <mc:AlternateContent xmlns:mc="http://schemas.openxmlformats.org/markup-compatibility/2006">
              <mc:Choice xmlns:v="urn:schemas-microsoft-com:vml" Requires="v">
                <p:oleObj spid="_x0000_s20502" name="Equation" r:id="rId17" imgW="444240" imgH="203040" progId="Equation.DSMT4">
                  <p:embed/>
                </p:oleObj>
              </mc:Choice>
              <mc:Fallback>
                <p:oleObj name="Equation" r:id="rId17" imgW="444240" imgH="203040" progId="Equation.DSMT4">
                  <p:embed/>
                  <p:pic>
                    <p:nvPicPr>
                      <p:cNvPr id="0" name="Object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562600" y="3810000"/>
                        <a:ext cx="1836738" cy="8397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nvGraphicFramePr>
        <p:xfrm>
          <a:off x="152400" y="4648200"/>
          <a:ext cx="4197350" cy="944563"/>
        </p:xfrm>
        <a:graphic>
          <a:graphicData uri="http://schemas.openxmlformats.org/presentationml/2006/ole">
            <mc:AlternateContent xmlns:mc="http://schemas.openxmlformats.org/markup-compatibility/2006">
              <mc:Choice xmlns:v="urn:schemas-microsoft-com:vml" Requires="v">
                <p:oleObj spid="_x0000_s20503" name="Equation" r:id="rId19" imgW="1015920" imgH="228600" progId="Equation.DSMT4">
                  <p:embed/>
                </p:oleObj>
              </mc:Choice>
              <mc:Fallback>
                <p:oleObj name="Equation" r:id="rId19" imgW="1015920" imgH="228600" progId="Equation.DSMT4">
                  <p:embed/>
                  <p:pic>
                    <p:nvPicPr>
                      <p:cNvPr id="0" name="Object 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52400" y="4648200"/>
                        <a:ext cx="419735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nvGraphicFramePr>
        <p:xfrm>
          <a:off x="127000" y="5813425"/>
          <a:ext cx="4249738" cy="839788"/>
        </p:xfrm>
        <a:graphic>
          <a:graphicData uri="http://schemas.openxmlformats.org/presentationml/2006/ole">
            <mc:AlternateContent xmlns:mc="http://schemas.openxmlformats.org/markup-compatibility/2006">
              <mc:Choice xmlns:v="urn:schemas-microsoft-com:vml" Requires="v">
                <p:oleObj spid="_x0000_s20504" name="Equation" r:id="rId21" imgW="1028520" imgH="203040" progId="Equation.DSMT4">
                  <p:embed/>
                </p:oleObj>
              </mc:Choice>
              <mc:Fallback>
                <p:oleObj name="Equation" r:id="rId21" imgW="1028520" imgH="203040" progId="Equation.DSMT4">
                  <p:embed/>
                  <p:pic>
                    <p:nvPicPr>
                      <p:cNvPr id="0" name="Object 1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27000" y="5813425"/>
                        <a:ext cx="4249738" cy="8397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nvGraphicFramePr>
        <p:xfrm>
          <a:off x="4800600" y="4800600"/>
          <a:ext cx="4040188" cy="839788"/>
        </p:xfrm>
        <a:graphic>
          <a:graphicData uri="http://schemas.openxmlformats.org/presentationml/2006/ole">
            <mc:AlternateContent xmlns:mc="http://schemas.openxmlformats.org/markup-compatibility/2006">
              <mc:Choice xmlns:v="urn:schemas-microsoft-com:vml" Requires="v">
                <p:oleObj spid="_x0000_s20505" name="Equation" r:id="rId23" imgW="977760" imgH="203040" progId="Equation.DSMT4">
                  <p:embed/>
                </p:oleObj>
              </mc:Choice>
              <mc:Fallback>
                <p:oleObj name="Equation" r:id="rId23" imgW="977760" imgH="203040" progId="Equation.DSMT4">
                  <p:embed/>
                  <p:pic>
                    <p:nvPicPr>
                      <p:cNvPr id="0" name="Object 1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800600" y="4800600"/>
                        <a:ext cx="4040188"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12"/>
          <p:cNvGraphicFramePr>
            <a:graphicFrameLocks noChangeAspect="1"/>
          </p:cNvGraphicFramePr>
          <p:nvPr/>
        </p:nvGraphicFramePr>
        <p:xfrm>
          <a:off x="5608638" y="5789613"/>
          <a:ext cx="2571750" cy="839787"/>
        </p:xfrm>
        <a:graphic>
          <a:graphicData uri="http://schemas.openxmlformats.org/presentationml/2006/ole">
            <mc:AlternateContent xmlns:mc="http://schemas.openxmlformats.org/markup-compatibility/2006">
              <mc:Choice xmlns:v="urn:schemas-microsoft-com:vml" Requires="v">
                <p:oleObj spid="_x0000_s20506" name="Equation" r:id="rId25" imgW="622080" imgH="203040" progId="Equation.DSMT4">
                  <p:embed/>
                </p:oleObj>
              </mc:Choice>
              <mc:Fallback>
                <p:oleObj name="Equation" r:id="rId25" imgW="622080" imgH="203040" progId="Equation.DSMT4">
                  <p:embed/>
                  <p:pic>
                    <p:nvPicPr>
                      <p:cNvPr id="0" name="Object 12"/>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608638" y="5789613"/>
                        <a:ext cx="2571750" cy="83978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94" name="TextBox 13"/>
          <p:cNvSpPr txBox="1">
            <a:spLocks noChangeArrowheads="1"/>
          </p:cNvSpPr>
          <p:nvPr/>
        </p:nvSpPr>
        <p:spPr bwMode="auto">
          <a:xfrm>
            <a:off x="377825" y="188913"/>
            <a:ext cx="4806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r>
              <a:rPr lang="en-US"/>
              <a:t>Warm-UP -  Distribute each 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
          <p:cNvSpPr txBox="1">
            <a:spLocks noChangeArrowheads="1"/>
          </p:cNvSpPr>
          <p:nvPr/>
        </p:nvSpPr>
        <p:spPr bwMode="auto">
          <a:xfrm>
            <a:off x="228600" y="762000"/>
            <a:ext cx="8482013"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r>
              <a:rPr lang="en-US" sz="6600"/>
              <a:t>GCF Method is just</a:t>
            </a:r>
          </a:p>
          <a:p>
            <a:pPr eaLnBrk="1" hangingPunct="1"/>
            <a:endParaRPr lang="en-US" sz="6600"/>
          </a:p>
          <a:p>
            <a:pPr eaLnBrk="1" hangingPunct="1"/>
            <a:r>
              <a:rPr lang="en-US" sz="6600"/>
              <a:t>distributing backwards!!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2362200"/>
            <a:ext cx="9144000" cy="1143000"/>
          </a:xfrm>
        </p:spPr>
        <p:txBody>
          <a:bodyPr>
            <a:noAutofit/>
          </a:bodyPr>
          <a:lstStyle/>
          <a:p>
            <a:pPr eaLnBrk="1" hangingPunct="1">
              <a:defRPr/>
            </a:pPr>
            <a:r>
              <a:rPr lang="en-US" sz="2000" b="1" u="sng" dirty="0" smtClean="0">
                <a:solidFill>
                  <a:srgbClr val="FF0000"/>
                </a:solidFill>
                <a:latin typeface="Tahoma" pitchFamily="34" charset="0"/>
                <a:ea typeface="+mj-ea"/>
                <a:cs typeface="Tahoma" pitchFamily="34" charset="0"/>
              </a:rPr>
              <a:t>Factor out</a:t>
            </a:r>
            <a:r>
              <a:rPr lang="en-US" sz="2000" b="1" dirty="0" smtClean="0">
                <a:solidFill>
                  <a:schemeClr val="tx1"/>
                </a:solidFill>
                <a:latin typeface="Tahoma" pitchFamily="34" charset="0"/>
                <a:ea typeface="+mj-ea"/>
                <a:cs typeface="Tahoma" pitchFamily="34" charset="0"/>
              </a:rPr>
              <a:t> the GCF for each polynomial:</a:t>
            </a:r>
            <a:r>
              <a:rPr lang="en-US" sz="2000" b="1" dirty="0" smtClean="0">
                <a:solidFill>
                  <a:srgbClr val="C00000"/>
                </a:solidFill>
                <a:latin typeface="Tahoma" pitchFamily="34" charset="0"/>
                <a:ea typeface="+mj-ea"/>
                <a:cs typeface="Tahoma" pitchFamily="34" charset="0"/>
              </a:rPr>
              <a:t/>
            </a:r>
            <a:br>
              <a:rPr lang="en-US" sz="2000" b="1" dirty="0" smtClean="0">
                <a:solidFill>
                  <a:srgbClr val="C00000"/>
                </a:solidFill>
                <a:latin typeface="Tahoma" pitchFamily="34" charset="0"/>
                <a:ea typeface="+mj-ea"/>
                <a:cs typeface="Tahoma" pitchFamily="34" charset="0"/>
              </a:rPr>
            </a:br>
            <a:r>
              <a:rPr lang="en-US" sz="2000" b="1" u="sng" dirty="0" smtClean="0">
                <a:solidFill>
                  <a:schemeClr val="accent1">
                    <a:lumMod val="50000"/>
                  </a:schemeClr>
                </a:solidFill>
                <a:latin typeface="Tahoma" pitchFamily="34" charset="0"/>
                <a:ea typeface="+mj-ea"/>
                <a:cs typeface="Tahoma" pitchFamily="34" charset="0"/>
              </a:rPr>
              <a:t>Factor out</a:t>
            </a:r>
            <a:r>
              <a:rPr lang="en-US" sz="2000" b="1" dirty="0" smtClean="0">
                <a:solidFill>
                  <a:schemeClr val="accent1">
                    <a:lumMod val="50000"/>
                  </a:schemeClr>
                </a:solidFill>
                <a:latin typeface="Tahoma" pitchFamily="34" charset="0"/>
                <a:ea typeface="+mj-ea"/>
                <a:cs typeface="Tahoma" pitchFamily="34" charset="0"/>
              </a:rPr>
              <a:t> means you need the GCF times the </a:t>
            </a:r>
            <a:r>
              <a:rPr lang="en-US" sz="2000" b="1" dirty="0" smtClean="0">
                <a:solidFill>
                  <a:schemeClr val="accent1">
                    <a:lumMod val="50000"/>
                  </a:schemeClr>
                </a:solidFill>
                <a:latin typeface="Tahoma" pitchFamily="34" charset="0"/>
                <a:ea typeface="+mj-ea"/>
                <a:cs typeface="Tahoma" pitchFamily="34" charset="0"/>
              </a:rPr>
              <a:t>remaining parts</a:t>
            </a:r>
            <a:r>
              <a:rPr lang="en-US" sz="2000" b="1" dirty="0" smtClean="0">
                <a:solidFill>
                  <a:schemeClr val="accent1">
                    <a:lumMod val="50000"/>
                  </a:schemeClr>
                </a:solidFill>
                <a:latin typeface="Tahoma" pitchFamily="34" charset="0"/>
                <a:ea typeface="+mj-ea"/>
                <a:cs typeface="Tahoma" pitchFamily="34" charset="0"/>
              </a:rPr>
              <a:t>.</a:t>
            </a:r>
            <a:br>
              <a:rPr lang="en-US" sz="2000" b="1" dirty="0" smtClean="0">
                <a:solidFill>
                  <a:schemeClr val="accent1">
                    <a:lumMod val="50000"/>
                  </a:schemeClr>
                </a:solidFill>
                <a:latin typeface="Tahoma" pitchFamily="34" charset="0"/>
                <a:ea typeface="+mj-ea"/>
                <a:cs typeface="Tahoma" pitchFamily="34" charset="0"/>
              </a:rPr>
            </a:br>
            <a:endParaRPr lang="en-US" sz="2000" b="1" dirty="0" smtClean="0">
              <a:solidFill>
                <a:schemeClr val="accent1">
                  <a:lumMod val="50000"/>
                </a:schemeClr>
              </a:solidFill>
              <a:latin typeface="Tahoma" pitchFamily="34" charset="0"/>
              <a:ea typeface="+mj-ea"/>
              <a:cs typeface="Tahoma" pitchFamily="34" charset="0"/>
            </a:endParaRPr>
          </a:p>
        </p:txBody>
      </p:sp>
      <p:sp>
        <p:nvSpPr>
          <p:cNvPr id="98307" name="Rectangle 3"/>
          <p:cNvSpPr>
            <a:spLocks noGrp="1" noChangeArrowheads="1"/>
          </p:cNvSpPr>
          <p:nvPr>
            <p:ph type="body" idx="4294967295"/>
          </p:nvPr>
        </p:nvSpPr>
        <p:spPr>
          <a:xfrm>
            <a:off x="914400" y="3200400"/>
            <a:ext cx="8229600" cy="2925763"/>
          </a:xfrm>
        </p:spPr>
        <p:txBody>
          <a:bodyPr/>
          <a:lstStyle/>
          <a:p>
            <a:pPr marL="609600" indent="-609600" eaLnBrk="1" hangingPunct="1">
              <a:buFontTx/>
              <a:buNone/>
            </a:pPr>
            <a:r>
              <a:rPr lang="en-US" dirty="0" smtClean="0"/>
              <a:t>a)	2x + 4y		</a:t>
            </a:r>
          </a:p>
          <a:p>
            <a:pPr marL="609600" indent="-609600" eaLnBrk="1" hangingPunct="1">
              <a:buFontTx/>
              <a:buAutoNum type="alphaLcParenR" startAt="2"/>
            </a:pPr>
            <a:r>
              <a:rPr lang="en-US" dirty="0" smtClean="0"/>
              <a:t>5a – 5b		</a:t>
            </a:r>
          </a:p>
          <a:p>
            <a:pPr marL="609600" indent="-609600" eaLnBrk="1" hangingPunct="1">
              <a:buFontTx/>
              <a:buAutoNum type="alphaLcParenR" startAt="2"/>
            </a:pPr>
            <a:r>
              <a:rPr lang="en-US" dirty="0" smtClean="0"/>
              <a:t>18x – 6y</a:t>
            </a:r>
            <a:r>
              <a:rPr lang="en-US" dirty="0" smtClean="0">
                <a:solidFill>
                  <a:srgbClr val="FF0000"/>
                </a:solidFill>
              </a:rPr>
              <a:t>		</a:t>
            </a:r>
            <a:endParaRPr lang="en-US" dirty="0" smtClean="0"/>
          </a:p>
          <a:p>
            <a:pPr marL="609600" indent="-609600" eaLnBrk="1" hangingPunct="1">
              <a:buFontTx/>
              <a:buAutoNum type="alphaLcParenR" startAt="2"/>
            </a:pPr>
            <a:r>
              <a:rPr lang="en-US" dirty="0" smtClean="0"/>
              <a:t>2m + 6mn		</a:t>
            </a:r>
          </a:p>
          <a:p>
            <a:pPr marL="609600" indent="-609600" eaLnBrk="1" hangingPunct="1">
              <a:buFontTx/>
              <a:buAutoNum type="alphaLcParenR" startAt="2"/>
            </a:pPr>
            <a:r>
              <a:rPr lang="en-US" dirty="0" smtClean="0"/>
              <a:t>5x</a:t>
            </a:r>
            <a:r>
              <a:rPr lang="en-US" baseline="30000" dirty="0" smtClean="0"/>
              <a:t>2</a:t>
            </a:r>
            <a:r>
              <a:rPr lang="en-US" dirty="0" smtClean="0"/>
              <a:t>y – 10xy	</a:t>
            </a:r>
          </a:p>
        </p:txBody>
      </p:sp>
      <p:sp>
        <p:nvSpPr>
          <p:cNvPr id="98308" name="Text Box 4"/>
          <p:cNvSpPr txBox="1">
            <a:spLocks noChangeArrowheads="1"/>
          </p:cNvSpPr>
          <p:nvPr/>
        </p:nvSpPr>
        <p:spPr bwMode="auto">
          <a:xfrm>
            <a:off x="4076700" y="32004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dirty="0">
                <a:solidFill>
                  <a:srgbClr val="6600CC"/>
                </a:solidFill>
                <a:latin typeface="Arial" charset="0"/>
              </a:rPr>
              <a:t>2(x + 2y)</a:t>
            </a:r>
          </a:p>
        </p:txBody>
      </p:sp>
      <p:sp>
        <p:nvSpPr>
          <p:cNvPr id="98309" name="Text Box 5"/>
          <p:cNvSpPr txBox="1">
            <a:spLocks noChangeArrowheads="1"/>
          </p:cNvSpPr>
          <p:nvPr/>
        </p:nvSpPr>
        <p:spPr bwMode="auto">
          <a:xfrm>
            <a:off x="4114800" y="40386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dirty="0">
                <a:solidFill>
                  <a:srgbClr val="6600CC"/>
                </a:solidFill>
                <a:latin typeface="Arial" charset="0"/>
              </a:rPr>
              <a:t>6(3x – y)</a:t>
            </a:r>
          </a:p>
        </p:txBody>
      </p:sp>
      <p:sp>
        <p:nvSpPr>
          <p:cNvPr id="98310" name="Text Box 6"/>
          <p:cNvSpPr txBox="1">
            <a:spLocks noChangeArrowheads="1"/>
          </p:cNvSpPr>
          <p:nvPr/>
        </p:nvSpPr>
        <p:spPr bwMode="auto">
          <a:xfrm>
            <a:off x="4076700" y="36576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dirty="0">
                <a:solidFill>
                  <a:srgbClr val="6600CC"/>
                </a:solidFill>
                <a:latin typeface="Arial" charset="0"/>
              </a:rPr>
              <a:t>5(a – b)</a:t>
            </a:r>
          </a:p>
        </p:txBody>
      </p:sp>
      <p:sp>
        <p:nvSpPr>
          <p:cNvPr id="98311" name="Text Box 7"/>
          <p:cNvSpPr txBox="1">
            <a:spLocks noChangeArrowheads="1"/>
          </p:cNvSpPr>
          <p:nvPr/>
        </p:nvSpPr>
        <p:spPr bwMode="auto">
          <a:xfrm>
            <a:off x="4038600" y="4953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dirty="0">
                <a:solidFill>
                  <a:srgbClr val="6600CC"/>
                </a:solidFill>
                <a:latin typeface="Arial" charset="0"/>
              </a:rPr>
              <a:t>5xy(x - 2)</a:t>
            </a:r>
          </a:p>
        </p:txBody>
      </p:sp>
      <p:sp>
        <p:nvSpPr>
          <p:cNvPr id="98312" name="Text Box 8"/>
          <p:cNvSpPr txBox="1">
            <a:spLocks noChangeArrowheads="1"/>
          </p:cNvSpPr>
          <p:nvPr/>
        </p:nvSpPr>
        <p:spPr bwMode="auto">
          <a:xfrm>
            <a:off x="4038600" y="44958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spcBef>
                <a:spcPct val="50000"/>
              </a:spcBef>
            </a:pPr>
            <a:r>
              <a:rPr lang="en-US" b="1" dirty="0">
                <a:solidFill>
                  <a:srgbClr val="6600CC"/>
                </a:solidFill>
                <a:latin typeface="Arial" charset="0"/>
              </a:rPr>
              <a:t>2m(1 + 3n)</a:t>
            </a:r>
          </a:p>
        </p:txBody>
      </p:sp>
      <p:sp>
        <p:nvSpPr>
          <p:cNvPr id="28681" name="Rectangle 2"/>
          <p:cNvSpPr>
            <a:spLocks noChangeArrowheads="1"/>
          </p:cNvSpPr>
          <p:nvPr/>
        </p:nvSpPr>
        <p:spPr bwMode="auto">
          <a:xfrm>
            <a:off x="0" y="4071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b="1" dirty="0">
                <a:latin typeface="Tahoma" charset="0"/>
              </a:rPr>
              <a:t>Greatest Common Factors</a:t>
            </a:r>
            <a:br>
              <a:rPr lang="en-US" sz="4000" b="1" dirty="0">
                <a:latin typeface="Tahoma" charset="0"/>
              </a:rPr>
            </a:br>
            <a:r>
              <a:rPr lang="en-US" sz="4000" b="1" dirty="0">
                <a:latin typeface="Tahoma" charset="0"/>
              </a:rPr>
              <a:t>aka GCF’s</a:t>
            </a:r>
          </a:p>
        </p:txBody>
      </p:sp>
      <p:sp>
        <p:nvSpPr>
          <p:cNvPr id="10" name="Rectangle 2"/>
          <p:cNvSpPr txBox="1">
            <a:spLocks noChangeArrowheads="1"/>
          </p:cNvSpPr>
          <p:nvPr/>
        </p:nvSpPr>
        <p:spPr bwMode="auto">
          <a:xfrm>
            <a:off x="4953000" y="3581400"/>
            <a:ext cx="4572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r>
              <a:rPr lang="en-US" sz="2800" b="1" u="sng">
                <a:solidFill>
                  <a:schemeClr val="accent2"/>
                </a:solidFill>
                <a:latin typeface="Tahoma" charset="0"/>
                <a:cs typeface="Tahoma" charset="0"/>
              </a:rPr>
              <a:t>How can you check?  </a:t>
            </a:r>
          </a:p>
          <a:p>
            <a:pPr algn="ctr" eaLnBrk="1" hangingPunct="1"/>
            <a:endParaRPr lang="en-US" sz="2800" b="1">
              <a:solidFill>
                <a:schemeClr val="accent2"/>
              </a:solidFill>
              <a:latin typeface="Tahoma" charset="0"/>
              <a:cs typeface="Tahoma"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blinds(horizontal)">
                                      <p:cBhvr>
                                        <p:cTn id="7" dur="500"/>
                                        <p:tgtEl>
                                          <p:spTgt spid="983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98308"/>
                                        </p:tgtEl>
                                        <p:attrNameLst>
                                          <p:attrName>style.visibility</p:attrName>
                                        </p:attrNameLst>
                                      </p:cBhvr>
                                      <p:to>
                                        <p:strVal val="visible"/>
                                      </p:to>
                                    </p:set>
                                    <p:anim calcmode="lin" valueType="num">
                                      <p:cBhvr additive="base">
                                        <p:cTn id="12" dur="1000" fill="hold"/>
                                        <p:tgtEl>
                                          <p:spTgt spid="98308"/>
                                        </p:tgtEl>
                                        <p:attrNameLst>
                                          <p:attrName>ppt_x</p:attrName>
                                        </p:attrNameLst>
                                      </p:cBhvr>
                                      <p:tavLst>
                                        <p:tav tm="0">
                                          <p:val>
                                            <p:strVal val="#ppt_x"/>
                                          </p:val>
                                        </p:tav>
                                        <p:tav tm="100000">
                                          <p:val>
                                            <p:strVal val="#ppt_x"/>
                                          </p:val>
                                        </p:tav>
                                      </p:tavLst>
                                    </p:anim>
                                    <p:anim calcmode="lin" valueType="num">
                                      <p:cBhvr additive="base">
                                        <p:cTn id="13" dur="1000" fill="hold"/>
                                        <p:tgtEl>
                                          <p:spTgt spid="98308"/>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98307">
                                            <p:txEl>
                                              <p:pRg st="1" end="1"/>
                                            </p:txEl>
                                          </p:spTgt>
                                        </p:tgtEl>
                                        <p:attrNameLst>
                                          <p:attrName>style.visibility</p:attrName>
                                        </p:attrNameLst>
                                      </p:cBhvr>
                                      <p:to>
                                        <p:strVal val="visible"/>
                                      </p:to>
                                    </p:set>
                                    <p:animEffect transition="in" filter="blinds(horizontal)">
                                      <p:cBhvr>
                                        <p:cTn id="18" dur="500"/>
                                        <p:tgtEl>
                                          <p:spTgt spid="98307">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98310">
                                            <p:txEl>
                                              <p:pRg st="0" end="0"/>
                                            </p:txEl>
                                          </p:spTgt>
                                        </p:tgtEl>
                                        <p:attrNameLst>
                                          <p:attrName>style.visibility</p:attrName>
                                        </p:attrNameLst>
                                      </p:cBhvr>
                                      <p:to>
                                        <p:strVal val="visible"/>
                                      </p:to>
                                    </p:set>
                                    <p:anim calcmode="lin" valueType="num">
                                      <p:cBhvr additive="base">
                                        <p:cTn id="23" dur="1000" fill="hold"/>
                                        <p:tgtEl>
                                          <p:spTgt spid="98310">
                                            <p:txEl>
                                              <p:pRg st="0" end="0"/>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983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nodeType="clickEffect">
                                  <p:stCondLst>
                                    <p:cond delay="0"/>
                                  </p:stCondLst>
                                  <p:childTnLst>
                                    <p:set>
                                      <p:cBhvr>
                                        <p:cTn id="28" dur="1" fill="hold">
                                          <p:stCondLst>
                                            <p:cond delay="0"/>
                                          </p:stCondLst>
                                        </p:cTn>
                                        <p:tgtEl>
                                          <p:spTgt spid="98307">
                                            <p:txEl>
                                              <p:pRg st="2" end="2"/>
                                            </p:txEl>
                                          </p:spTgt>
                                        </p:tgtEl>
                                        <p:attrNameLst>
                                          <p:attrName>style.visibility</p:attrName>
                                        </p:attrNameLst>
                                      </p:cBhvr>
                                      <p:to>
                                        <p:strVal val="visible"/>
                                      </p:to>
                                    </p:set>
                                    <p:animEffect transition="in" filter="blinds(horizontal)">
                                      <p:cBhvr>
                                        <p:cTn id="29" dur="500"/>
                                        <p:tgtEl>
                                          <p:spTgt spid="98307">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98309"/>
                                        </p:tgtEl>
                                        <p:attrNameLst>
                                          <p:attrName>style.visibility</p:attrName>
                                        </p:attrNameLst>
                                      </p:cBhvr>
                                      <p:to>
                                        <p:strVal val="visible"/>
                                      </p:to>
                                    </p:set>
                                    <p:anim calcmode="lin" valueType="num">
                                      <p:cBhvr additive="base">
                                        <p:cTn id="34" dur="1000" fill="hold"/>
                                        <p:tgtEl>
                                          <p:spTgt spid="98309"/>
                                        </p:tgtEl>
                                        <p:attrNameLst>
                                          <p:attrName>ppt_x</p:attrName>
                                        </p:attrNameLst>
                                      </p:cBhvr>
                                      <p:tavLst>
                                        <p:tav tm="0">
                                          <p:val>
                                            <p:strVal val="#ppt_x"/>
                                          </p:val>
                                        </p:tav>
                                        <p:tav tm="100000">
                                          <p:val>
                                            <p:strVal val="#ppt_x"/>
                                          </p:val>
                                        </p:tav>
                                      </p:tavLst>
                                    </p:anim>
                                    <p:anim calcmode="lin" valueType="num">
                                      <p:cBhvr additive="base">
                                        <p:cTn id="35" dur="1000" fill="hold"/>
                                        <p:tgtEl>
                                          <p:spTgt spid="98309"/>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nodeType="clickEffect">
                                  <p:stCondLst>
                                    <p:cond delay="0"/>
                                  </p:stCondLst>
                                  <p:childTnLst>
                                    <p:set>
                                      <p:cBhvr>
                                        <p:cTn id="39" dur="1" fill="hold">
                                          <p:stCondLst>
                                            <p:cond delay="0"/>
                                          </p:stCondLst>
                                        </p:cTn>
                                        <p:tgtEl>
                                          <p:spTgt spid="98307">
                                            <p:txEl>
                                              <p:pRg st="3" end="3"/>
                                            </p:txEl>
                                          </p:spTgt>
                                        </p:tgtEl>
                                        <p:attrNameLst>
                                          <p:attrName>style.visibility</p:attrName>
                                        </p:attrNameLst>
                                      </p:cBhvr>
                                      <p:to>
                                        <p:strVal val="visible"/>
                                      </p:to>
                                    </p:set>
                                    <p:animEffect transition="in" filter="blinds(horizontal)">
                                      <p:cBhvr>
                                        <p:cTn id="40" dur="500"/>
                                        <p:tgtEl>
                                          <p:spTgt spid="98307">
                                            <p:txEl>
                                              <p:pRg st="3" end="3"/>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98312"/>
                                        </p:tgtEl>
                                        <p:attrNameLst>
                                          <p:attrName>style.visibility</p:attrName>
                                        </p:attrNameLst>
                                      </p:cBhvr>
                                      <p:to>
                                        <p:strVal val="visible"/>
                                      </p:to>
                                    </p:set>
                                    <p:anim calcmode="lin" valueType="num">
                                      <p:cBhvr additive="base">
                                        <p:cTn id="45" dur="1000" fill="hold"/>
                                        <p:tgtEl>
                                          <p:spTgt spid="98312"/>
                                        </p:tgtEl>
                                        <p:attrNameLst>
                                          <p:attrName>ppt_x</p:attrName>
                                        </p:attrNameLst>
                                      </p:cBhvr>
                                      <p:tavLst>
                                        <p:tav tm="0">
                                          <p:val>
                                            <p:strVal val="#ppt_x"/>
                                          </p:val>
                                        </p:tav>
                                        <p:tav tm="100000">
                                          <p:val>
                                            <p:strVal val="#ppt_x"/>
                                          </p:val>
                                        </p:tav>
                                      </p:tavLst>
                                    </p:anim>
                                    <p:anim calcmode="lin" valueType="num">
                                      <p:cBhvr additive="base">
                                        <p:cTn id="46" dur="1000" fill="hold"/>
                                        <p:tgtEl>
                                          <p:spTgt spid="98312"/>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nodeType="clickEffect">
                                  <p:stCondLst>
                                    <p:cond delay="0"/>
                                  </p:stCondLst>
                                  <p:childTnLst>
                                    <p:set>
                                      <p:cBhvr>
                                        <p:cTn id="50" dur="1" fill="hold">
                                          <p:stCondLst>
                                            <p:cond delay="0"/>
                                          </p:stCondLst>
                                        </p:cTn>
                                        <p:tgtEl>
                                          <p:spTgt spid="98307">
                                            <p:txEl>
                                              <p:pRg st="4" end="4"/>
                                            </p:txEl>
                                          </p:spTgt>
                                        </p:tgtEl>
                                        <p:attrNameLst>
                                          <p:attrName>style.visibility</p:attrName>
                                        </p:attrNameLst>
                                      </p:cBhvr>
                                      <p:to>
                                        <p:strVal val="visible"/>
                                      </p:to>
                                    </p:set>
                                    <p:animEffect transition="in" filter="blinds(horizontal)">
                                      <p:cBhvr>
                                        <p:cTn id="51" dur="500"/>
                                        <p:tgtEl>
                                          <p:spTgt spid="98307">
                                            <p:txEl>
                                              <p:pRg st="4" end="4"/>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98311"/>
                                        </p:tgtEl>
                                        <p:attrNameLst>
                                          <p:attrName>style.visibility</p:attrName>
                                        </p:attrNameLst>
                                      </p:cBhvr>
                                      <p:to>
                                        <p:strVal val="visible"/>
                                      </p:to>
                                    </p:set>
                                    <p:anim calcmode="lin" valueType="num">
                                      <p:cBhvr additive="base">
                                        <p:cTn id="56" dur="1000" fill="hold"/>
                                        <p:tgtEl>
                                          <p:spTgt spid="98311"/>
                                        </p:tgtEl>
                                        <p:attrNameLst>
                                          <p:attrName>ppt_x</p:attrName>
                                        </p:attrNameLst>
                                      </p:cBhvr>
                                      <p:tavLst>
                                        <p:tav tm="0">
                                          <p:val>
                                            <p:strVal val="#ppt_x"/>
                                          </p:val>
                                        </p:tav>
                                        <p:tav tm="100000">
                                          <p:val>
                                            <p:strVal val="#ppt_x"/>
                                          </p:val>
                                        </p:tav>
                                      </p:tavLst>
                                    </p:anim>
                                    <p:anim calcmode="lin" valueType="num">
                                      <p:cBhvr additive="base">
                                        <p:cTn id="57" dur="1000" fill="hold"/>
                                        <p:tgtEl>
                                          <p:spTgt spid="98311"/>
                                        </p:tgtEl>
                                        <p:attrNameLst>
                                          <p:attrName>ppt_y</p:attrName>
                                        </p:attrNameLst>
                                      </p:cBhvr>
                                      <p:tavLst>
                                        <p:tav tm="0">
                                          <p:val>
                                            <p:strVal val="1+#ppt_h/2"/>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additive="base">
                                        <p:cTn id="62" dur="500" fill="hold"/>
                                        <p:tgtEl>
                                          <p:spTgt spid="10"/>
                                        </p:tgtEl>
                                        <p:attrNameLst>
                                          <p:attrName>ppt_x</p:attrName>
                                        </p:attrNameLst>
                                      </p:cBhvr>
                                      <p:tavLst>
                                        <p:tav tm="0">
                                          <p:val>
                                            <p:strVal val="#ppt_x"/>
                                          </p:val>
                                        </p:tav>
                                        <p:tav tm="100000">
                                          <p:val>
                                            <p:strVal val="#ppt_x"/>
                                          </p:val>
                                        </p:tav>
                                      </p:tavLst>
                                    </p:anim>
                                    <p:anim calcmode="lin" valueType="num">
                                      <p:cBhvr additive="base">
                                        <p:cTn id="6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9" grpId="0"/>
      <p:bldP spid="98311" grpId="0"/>
      <p:bldP spid="98312"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79" name="Rectangle 19"/>
          <p:cNvSpPr>
            <a:spLocks noChangeArrowheads="1"/>
          </p:cNvSpPr>
          <p:nvPr/>
        </p:nvSpPr>
        <p:spPr bwMode="auto">
          <a:xfrm>
            <a:off x="2743200" y="4038600"/>
            <a:ext cx="1143000" cy="609600"/>
          </a:xfrm>
          <a:prstGeom prst="rect">
            <a:avLst/>
          </a:prstGeom>
          <a:solidFill>
            <a:srgbClr val="FFFF00">
              <a:alpha val="4588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a:solidFill>
                <a:srgbClr val="FFFF00"/>
              </a:solidFill>
            </a:endParaRPr>
          </a:p>
        </p:txBody>
      </p:sp>
      <p:sp>
        <p:nvSpPr>
          <p:cNvPr id="15378" name="Rectangle 18"/>
          <p:cNvSpPr>
            <a:spLocks noChangeArrowheads="1"/>
          </p:cNvSpPr>
          <p:nvPr/>
        </p:nvSpPr>
        <p:spPr bwMode="auto">
          <a:xfrm>
            <a:off x="1828800" y="4038600"/>
            <a:ext cx="914400" cy="609600"/>
          </a:xfrm>
          <a:prstGeom prst="rect">
            <a:avLst/>
          </a:prstGeom>
          <a:solidFill>
            <a:srgbClr val="FFFF00">
              <a:alpha val="4588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a:solidFill>
                <a:srgbClr val="FFFF00"/>
              </a:solidFill>
            </a:endParaRPr>
          </a:p>
        </p:txBody>
      </p:sp>
      <p:sp>
        <p:nvSpPr>
          <p:cNvPr id="22534" name="Rectangle 2"/>
          <p:cNvSpPr>
            <a:spLocks noGrp="1" noChangeArrowheads="1"/>
          </p:cNvSpPr>
          <p:nvPr>
            <p:ph type="title"/>
          </p:nvPr>
        </p:nvSpPr>
        <p:spPr>
          <a:xfrm>
            <a:off x="152400" y="152400"/>
            <a:ext cx="8991600" cy="1143000"/>
          </a:xfrm>
          <a:noFill/>
        </p:spPr>
        <p:txBody>
          <a:bodyPr lIns="90487" tIns="44450" rIns="90487" bIns="44450">
            <a:normAutofit/>
          </a:bodyPr>
          <a:lstStyle/>
          <a:p>
            <a:pPr eaLnBrk="1" hangingPunct="1"/>
            <a:r>
              <a:rPr lang="en-US" sz="3600" dirty="0" smtClean="0"/>
              <a:t>Review:  What is the GCF of </a:t>
            </a:r>
            <a:r>
              <a:rPr lang="en-US" sz="3600" dirty="0" smtClean="0"/>
              <a:t>25a</a:t>
            </a:r>
            <a:r>
              <a:rPr lang="en-US" sz="3600" baseline="30000" dirty="0" smtClean="0"/>
              <a:t>2</a:t>
            </a:r>
            <a:r>
              <a:rPr lang="en-US" sz="3600" dirty="0" smtClean="0"/>
              <a:t> </a:t>
            </a:r>
            <a:r>
              <a:rPr lang="en-US" sz="3600" dirty="0" smtClean="0"/>
              <a:t>and 15a?</a:t>
            </a:r>
          </a:p>
        </p:txBody>
      </p:sp>
      <p:sp>
        <p:nvSpPr>
          <p:cNvPr id="15363" name="Rectangle 3"/>
          <p:cNvSpPr>
            <a:spLocks noGrp="1" noChangeArrowheads="1"/>
          </p:cNvSpPr>
          <p:nvPr>
            <p:ph type="body" sz="half" idx="1"/>
          </p:nvPr>
        </p:nvSpPr>
        <p:spPr>
          <a:xfrm>
            <a:off x="685800" y="1371600"/>
            <a:ext cx="7924800" cy="5486400"/>
          </a:xfrm>
          <a:noFill/>
        </p:spPr>
        <p:txBody>
          <a:bodyPr lIns="90487" tIns="44450" rIns="90487" bIns="44450">
            <a:normAutofit lnSpcReduction="10000"/>
          </a:bodyPr>
          <a:lstStyle/>
          <a:p>
            <a:pPr marL="609600" indent="-609600" algn="ctr" eaLnBrk="1" hangingPunct="1">
              <a:buFontTx/>
              <a:buNone/>
            </a:pPr>
            <a:r>
              <a:rPr lang="en-US" sz="3600" b="1" smtClean="0">
                <a:solidFill>
                  <a:schemeClr val="hlink"/>
                </a:solidFill>
              </a:rPr>
              <a:t>5a</a:t>
            </a:r>
          </a:p>
          <a:p>
            <a:pPr marL="609600" indent="-609600" algn="ctr" eaLnBrk="1" hangingPunct="1">
              <a:buFontTx/>
              <a:buNone/>
            </a:pPr>
            <a:r>
              <a:rPr lang="en-US" sz="3600" smtClean="0"/>
              <a:t>Let’s go one step further…</a:t>
            </a:r>
          </a:p>
          <a:p>
            <a:pPr marL="609600" indent="-609600" algn="ctr" eaLnBrk="1" hangingPunct="1">
              <a:buFontTx/>
              <a:buNone/>
            </a:pPr>
            <a:r>
              <a:rPr lang="en-US" sz="3600" smtClean="0"/>
              <a:t>1) </a:t>
            </a:r>
            <a:r>
              <a:rPr lang="en-US" sz="3600" b="1" smtClean="0">
                <a:solidFill>
                  <a:srgbClr val="022998"/>
                </a:solidFill>
              </a:rPr>
              <a:t>FACTOR</a:t>
            </a:r>
            <a:r>
              <a:rPr lang="en-US" sz="3600" smtClean="0"/>
              <a:t>  25a</a:t>
            </a:r>
            <a:r>
              <a:rPr lang="en-US" sz="3600" baseline="30000" smtClean="0"/>
              <a:t>2</a:t>
            </a:r>
            <a:r>
              <a:rPr lang="en-US" sz="3600" smtClean="0"/>
              <a:t> + 15a.</a:t>
            </a:r>
          </a:p>
          <a:p>
            <a:pPr marL="609600" indent="-609600" algn="ctr" eaLnBrk="1" hangingPunct="1">
              <a:buFontTx/>
              <a:buNone/>
            </a:pPr>
            <a:r>
              <a:rPr lang="en-US" sz="3600" smtClean="0"/>
              <a:t>Find the GCF and divide each term</a:t>
            </a:r>
          </a:p>
          <a:p>
            <a:pPr marL="609600" indent="-609600" algn="ctr" eaLnBrk="1" hangingPunct="1">
              <a:buFontTx/>
              <a:buNone/>
            </a:pPr>
            <a:r>
              <a:rPr lang="en-US" sz="3600" smtClean="0"/>
              <a:t>25a</a:t>
            </a:r>
            <a:r>
              <a:rPr lang="en-US" sz="3600" baseline="30000" smtClean="0"/>
              <a:t>2</a:t>
            </a:r>
            <a:r>
              <a:rPr lang="en-US" sz="3600" smtClean="0"/>
              <a:t> + 15a = </a:t>
            </a:r>
            <a:r>
              <a:rPr lang="en-US" sz="3600" smtClean="0">
                <a:solidFill>
                  <a:schemeClr val="hlink"/>
                </a:solidFill>
              </a:rPr>
              <a:t>5a</a:t>
            </a:r>
            <a:r>
              <a:rPr lang="en-US" sz="3600" smtClean="0"/>
              <a:t>( ___  +  ___ )</a:t>
            </a:r>
          </a:p>
          <a:p>
            <a:pPr marL="609600" indent="-609600" algn="ctr" eaLnBrk="1" hangingPunct="1">
              <a:buFontTx/>
              <a:buNone/>
            </a:pPr>
            <a:endParaRPr lang="en-US" sz="3600" smtClean="0"/>
          </a:p>
          <a:p>
            <a:pPr marL="609600" indent="-609600" algn="ctr" eaLnBrk="1" hangingPunct="1">
              <a:buFontTx/>
              <a:buNone/>
            </a:pPr>
            <a:endParaRPr lang="en-US" sz="3600" smtClean="0"/>
          </a:p>
          <a:p>
            <a:pPr marL="609600" indent="-609600" algn="ctr" eaLnBrk="1" hangingPunct="1">
              <a:buFontTx/>
              <a:buNone/>
            </a:pPr>
            <a:r>
              <a:rPr lang="en-US" sz="3600" smtClean="0"/>
              <a:t>Check your answer by distributing.</a:t>
            </a:r>
          </a:p>
        </p:txBody>
      </p:sp>
      <p:graphicFrame>
        <p:nvGraphicFramePr>
          <p:cNvPr id="15365" name="Object 5"/>
          <p:cNvGraphicFramePr>
            <a:graphicFrameLocks noGrp="1" noChangeAspect="1"/>
          </p:cNvGraphicFramePr>
          <p:nvPr>
            <p:ph sz="half" idx="2"/>
          </p:nvPr>
        </p:nvGraphicFramePr>
        <p:xfrm>
          <a:off x="4987925" y="4876800"/>
          <a:ext cx="803275" cy="914400"/>
        </p:xfrm>
        <a:graphic>
          <a:graphicData uri="http://schemas.openxmlformats.org/presentationml/2006/ole">
            <mc:AlternateContent xmlns:mc="http://schemas.openxmlformats.org/markup-compatibility/2006">
              <mc:Choice xmlns:v="urn:schemas-microsoft-com:vml" Requires="v">
                <p:oleObj spid="_x0000_s22546" name="Equation" r:id="rId4" imgW="368300" imgH="419100" progId="Equation.DSMT4">
                  <p:embed/>
                </p:oleObj>
              </mc:Choice>
              <mc:Fallback>
                <p:oleObj name="Equation" r:id="rId4" imgW="368300" imgH="4191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7925" y="4876800"/>
                        <a:ext cx="803275"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7" name="Object 7"/>
          <p:cNvGraphicFramePr>
            <a:graphicFrameLocks noChangeAspect="1"/>
          </p:cNvGraphicFramePr>
          <p:nvPr/>
        </p:nvGraphicFramePr>
        <p:xfrm>
          <a:off x="6526213" y="4932363"/>
          <a:ext cx="636587" cy="858837"/>
        </p:xfrm>
        <a:graphic>
          <a:graphicData uri="http://schemas.openxmlformats.org/presentationml/2006/ole">
            <mc:AlternateContent xmlns:mc="http://schemas.openxmlformats.org/markup-compatibility/2006">
              <mc:Choice xmlns:v="urn:schemas-microsoft-com:vml" Requires="v">
                <p:oleObj spid="_x0000_s22547" name="Equation" r:id="rId6" imgW="291973" imgH="393529" progId="Equation.DSMT4">
                  <p:embed/>
                </p:oleObj>
              </mc:Choice>
              <mc:Fallback>
                <p:oleObj name="Equation" r:id="rId6" imgW="291973" imgH="393529"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26213" y="4932363"/>
                        <a:ext cx="636587" cy="858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8" name="Rectangle 8"/>
          <p:cNvSpPr>
            <a:spLocks noChangeArrowheads="1"/>
          </p:cNvSpPr>
          <p:nvPr/>
        </p:nvSpPr>
        <p:spPr bwMode="auto">
          <a:xfrm>
            <a:off x="5022850" y="4006850"/>
            <a:ext cx="615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chemeClr val="hlink"/>
                </a:solidFill>
              </a:rPr>
              <a:t>5a</a:t>
            </a:r>
          </a:p>
        </p:txBody>
      </p:sp>
      <p:sp>
        <p:nvSpPr>
          <p:cNvPr id="15369" name="Rectangle 9"/>
          <p:cNvSpPr>
            <a:spLocks noChangeArrowheads="1"/>
          </p:cNvSpPr>
          <p:nvPr/>
        </p:nvSpPr>
        <p:spPr bwMode="auto">
          <a:xfrm>
            <a:off x="6597650" y="4006850"/>
            <a:ext cx="412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chemeClr val="hlink"/>
                </a:solidFill>
              </a:rPr>
              <a:t>3</a:t>
            </a:r>
          </a:p>
        </p:txBody>
      </p:sp>
      <p:sp>
        <p:nvSpPr>
          <p:cNvPr id="15370" name="Line 10"/>
          <p:cNvSpPr>
            <a:spLocks noChangeShapeType="1"/>
          </p:cNvSpPr>
          <p:nvPr/>
        </p:nvSpPr>
        <p:spPr bwMode="auto">
          <a:xfrm flipV="1">
            <a:off x="53340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1" name="Line 11"/>
          <p:cNvSpPr>
            <a:spLocks noChangeShapeType="1"/>
          </p:cNvSpPr>
          <p:nvPr/>
        </p:nvSpPr>
        <p:spPr bwMode="auto">
          <a:xfrm flipV="1">
            <a:off x="68580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 name="Group 14"/>
          <p:cNvGrpSpPr>
            <a:grpSpLocks/>
          </p:cNvGrpSpPr>
          <p:nvPr/>
        </p:nvGrpSpPr>
        <p:grpSpPr bwMode="auto">
          <a:xfrm>
            <a:off x="4572000" y="3976688"/>
            <a:ext cx="762000" cy="138112"/>
            <a:chOff x="4704" y="1920"/>
            <a:chExt cx="624" cy="96"/>
          </a:xfrm>
        </p:grpSpPr>
        <p:sp>
          <p:nvSpPr>
            <p:cNvPr id="22544" name="Arc 12"/>
            <p:cNvSpPr>
              <a:spLocks/>
            </p:cNvSpPr>
            <p:nvPr/>
          </p:nvSpPr>
          <p:spPr bwMode="auto">
            <a:xfrm>
              <a:off x="4992" y="1920"/>
              <a:ext cx="336" cy="96"/>
            </a:xfrm>
            <a:custGeom>
              <a:avLst/>
              <a:gdLst>
                <a:gd name="T0" fmla="*/ 0 w 21600"/>
                <a:gd name="T1" fmla="*/ 0 h 21600"/>
                <a:gd name="T2" fmla="*/ 5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45" name="Arc 13"/>
            <p:cNvSpPr>
              <a:spLocks/>
            </p:cNvSpPr>
            <p:nvPr/>
          </p:nvSpPr>
          <p:spPr bwMode="auto">
            <a:xfrm flipH="1">
              <a:off x="4704" y="1920"/>
              <a:ext cx="336" cy="96"/>
            </a:xfrm>
            <a:custGeom>
              <a:avLst/>
              <a:gdLst>
                <a:gd name="T0" fmla="*/ 0 w 21600"/>
                <a:gd name="T1" fmla="*/ 0 h 21600"/>
                <a:gd name="T2" fmla="*/ 5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3" name="Group 15"/>
          <p:cNvGrpSpPr>
            <a:grpSpLocks/>
          </p:cNvGrpSpPr>
          <p:nvPr/>
        </p:nvGrpSpPr>
        <p:grpSpPr bwMode="auto">
          <a:xfrm>
            <a:off x="4572000" y="3919538"/>
            <a:ext cx="2209800" cy="195262"/>
            <a:chOff x="4704" y="1920"/>
            <a:chExt cx="624" cy="96"/>
          </a:xfrm>
        </p:grpSpPr>
        <p:sp>
          <p:nvSpPr>
            <p:cNvPr id="22542" name="Arc 16"/>
            <p:cNvSpPr>
              <a:spLocks/>
            </p:cNvSpPr>
            <p:nvPr/>
          </p:nvSpPr>
          <p:spPr bwMode="auto">
            <a:xfrm>
              <a:off x="4992" y="1920"/>
              <a:ext cx="336" cy="96"/>
            </a:xfrm>
            <a:custGeom>
              <a:avLst/>
              <a:gdLst>
                <a:gd name="T0" fmla="*/ 0 w 21600"/>
                <a:gd name="T1" fmla="*/ 0 h 21600"/>
                <a:gd name="T2" fmla="*/ 5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43" name="Arc 17"/>
            <p:cNvSpPr>
              <a:spLocks/>
            </p:cNvSpPr>
            <p:nvPr/>
          </p:nvSpPr>
          <p:spPr bwMode="auto">
            <a:xfrm flipH="1">
              <a:off x="4704" y="1920"/>
              <a:ext cx="336" cy="96"/>
            </a:xfrm>
            <a:custGeom>
              <a:avLst/>
              <a:gdLst>
                <a:gd name="T0" fmla="*/ 0 w 21600"/>
                <a:gd name="T1" fmla="*/ 0 h 21600"/>
                <a:gd name="T2" fmla="*/ 5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custDataLst>
      <p:tags r:id="rId2"/>
    </p:custDataLst>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5363">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p:cTn id="13" dur="500" fill="hold"/>
                                        <p:tgtEl>
                                          <p:spTgt spid="15363">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15363">
                                            <p:txEl>
                                              <p:pRg st="1" end="1"/>
                                            </p:txEl>
                                          </p:spTgt>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p:cTn id="19" dur="500" fill="hold"/>
                                        <p:tgtEl>
                                          <p:spTgt spid="15363">
                                            <p:txEl>
                                              <p:pRg st="2" end="2"/>
                                            </p:txEl>
                                          </p:spTgt>
                                        </p:tgtEl>
                                        <p:attrNameLst>
                                          <p:attrName>ppt_w</p:attrName>
                                        </p:attrNameLst>
                                      </p:cBhvr>
                                      <p:tavLst>
                                        <p:tav tm="0">
                                          <p:val>
                                            <p:strVal val="2/3*#ppt_w"/>
                                          </p:val>
                                        </p:tav>
                                        <p:tav tm="100000">
                                          <p:val>
                                            <p:strVal val="#ppt_w"/>
                                          </p:val>
                                        </p:tav>
                                      </p:tavLst>
                                    </p:anim>
                                    <p:anim calcmode="lin" valueType="num">
                                      <p:cBhvr>
                                        <p:cTn id="20" dur="500" fill="hold"/>
                                        <p:tgtEl>
                                          <p:spTgt spid="15363">
                                            <p:txEl>
                                              <p:pRg st="2" end="2"/>
                                            </p:txEl>
                                          </p:spTgt>
                                        </p:tgtEl>
                                        <p:attrNameLst>
                                          <p:attrName>ppt_h</p:attrName>
                                        </p:attrNameLst>
                                      </p:cBhvr>
                                      <p:tavLst>
                                        <p:tav tm="0">
                                          <p:val>
                                            <p:strVal val="2/3*#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272" fill="hold" grpId="0" nodeType="clickEffect">
                                  <p:stCondLst>
                                    <p:cond delay="0"/>
                                  </p:stCondLst>
                                  <p:childTnLst>
                                    <p:set>
                                      <p:cBhvr>
                                        <p:cTn id="24" dur="1" fill="hold">
                                          <p:stCondLst>
                                            <p:cond delay="0"/>
                                          </p:stCondLst>
                                        </p:cTn>
                                        <p:tgtEl>
                                          <p:spTgt spid="15363">
                                            <p:txEl>
                                              <p:pRg st="3" end="3"/>
                                            </p:txEl>
                                          </p:spTgt>
                                        </p:tgtEl>
                                        <p:attrNameLst>
                                          <p:attrName>style.visibility</p:attrName>
                                        </p:attrNameLst>
                                      </p:cBhvr>
                                      <p:to>
                                        <p:strVal val="visible"/>
                                      </p:to>
                                    </p:set>
                                    <p:anim calcmode="lin" valueType="num">
                                      <p:cBhvr>
                                        <p:cTn id="25" dur="500" fill="hold"/>
                                        <p:tgtEl>
                                          <p:spTgt spid="15363">
                                            <p:txEl>
                                              <p:pRg st="3" end="3"/>
                                            </p:txEl>
                                          </p:spTgt>
                                        </p:tgtEl>
                                        <p:attrNameLst>
                                          <p:attrName>ppt_w</p:attrName>
                                        </p:attrNameLst>
                                      </p:cBhvr>
                                      <p:tavLst>
                                        <p:tav tm="0">
                                          <p:val>
                                            <p:strVal val="2/3*#ppt_w"/>
                                          </p:val>
                                        </p:tav>
                                        <p:tav tm="100000">
                                          <p:val>
                                            <p:strVal val="#ppt_w"/>
                                          </p:val>
                                        </p:tav>
                                      </p:tavLst>
                                    </p:anim>
                                    <p:anim calcmode="lin" valueType="num">
                                      <p:cBhvr>
                                        <p:cTn id="26" dur="500" fill="hold"/>
                                        <p:tgtEl>
                                          <p:spTgt spid="15363">
                                            <p:txEl>
                                              <p:pRg st="3" end="3"/>
                                            </p:txEl>
                                          </p:spTgt>
                                        </p:tgtEl>
                                        <p:attrNameLst>
                                          <p:attrName>ppt_h</p:attrName>
                                        </p:attrNameLst>
                                      </p:cBhvr>
                                      <p:tavLst>
                                        <p:tav tm="0">
                                          <p:val>
                                            <p:strVal val="2/3*#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272" fill="hold" grpId="0" nodeType="clickEffect">
                                  <p:stCondLst>
                                    <p:cond delay="0"/>
                                  </p:stCondLst>
                                  <p:childTnLst>
                                    <p:set>
                                      <p:cBhvr>
                                        <p:cTn id="30" dur="1" fill="hold">
                                          <p:stCondLst>
                                            <p:cond delay="0"/>
                                          </p:stCondLst>
                                        </p:cTn>
                                        <p:tgtEl>
                                          <p:spTgt spid="15363">
                                            <p:txEl>
                                              <p:pRg st="4" end="4"/>
                                            </p:txEl>
                                          </p:spTgt>
                                        </p:tgtEl>
                                        <p:attrNameLst>
                                          <p:attrName>style.visibility</p:attrName>
                                        </p:attrNameLst>
                                      </p:cBhvr>
                                      <p:to>
                                        <p:strVal val="visible"/>
                                      </p:to>
                                    </p:set>
                                    <p:anim calcmode="lin" valueType="num">
                                      <p:cBhvr>
                                        <p:cTn id="31" dur="500" fill="hold"/>
                                        <p:tgtEl>
                                          <p:spTgt spid="15363">
                                            <p:txEl>
                                              <p:pRg st="4" end="4"/>
                                            </p:txEl>
                                          </p:spTgt>
                                        </p:tgtEl>
                                        <p:attrNameLst>
                                          <p:attrName>ppt_w</p:attrName>
                                        </p:attrNameLst>
                                      </p:cBhvr>
                                      <p:tavLst>
                                        <p:tav tm="0">
                                          <p:val>
                                            <p:strVal val="2/3*#ppt_w"/>
                                          </p:val>
                                        </p:tav>
                                        <p:tav tm="100000">
                                          <p:val>
                                            <p:strVal val="#ppt_w"/>
                                          </p:val>
                                        </p:tav>
                                      </p:tavLst>
                                    </p:anim>
                                    <p:anim calcmode="lin" valueType="num">
                                      <p:cBhvr>
                                        <p:cTn id="32" dur="500" fill="hold"/>
                                        <p:tgtEl>
                                          <p:spTgt spid="15363">
                                            <p:txEl>
                                              <p:pRg st="4" end="4"/>
                                            </p:txEl>
                                          </p:spTgt>
                                        </p:tgtEl>
                                        <p:attrNameLst>
                                          <p:attrName>ppt_h</p:attrName>
                                        </p:attrNameLst>
                                      </p:cBhvr>
                                      <p:tavLst>
                                        <p:tav tm="0">
                                          <p:val>
                                            <p:strVal val="2/3*#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536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37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36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536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371"/>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5369"/>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3" presetClass="entr" presetSubtype="272" fill="hold" grpId="0" nodeType="clickEffect">
                                  <p:stCondLst>
                                    <p:cond delay="0"/>
                                  </p:stCondLst>
                                  <p:childTnLst>
                                    <p:set>
                                      <p:cBhvr>
                                        <p:cTn id="56" dur="1" fill="hold">
                                          <p:stCondLst>
                                            <p:cond delay="0"/>
                                          </p:stCondLst>
                                        </p:cTn>
                                        <p:tgtEl>
                                          <p:spTgt spid="15363">
                                            <p:txEl>
                                              <p:pRg st="7" end="7"/>
                                            </p:txEl>
                                          </p:spTgt>
                                        </p:tgtEl>
                                        <p:attrNameLst>
                                          <p:attrName>style.visibility</p:attrName>
                                        </p:attrNameLst>
                                      </p:cBhvr>
                                      <p:to>
                                        <p:strVal val="visible"/>
                                      </p:to>
                                    </p:set>
                                    <p:anim calcmode="lin" valueType="num">
                                      <p:cBhvr>
                                        <p:cTn id="57" dur="500" fill="hold"/>
                                        <p:tgtEl>
                                          <p:spTgt spid="15363">
                                            <p:txEl>
                                              <p:pRg st="7" end="7"/>
                                            </p:txEl>
                                          </p:spTgt>
                                        </p:tgtEl>
                                        <p:attrNameLst>
                                          <p:attrName>ppt_w</p:attrName>
                                        </p:attrNameLst>
                                      </p:cBhvr>
                                      <p:tavLst>
                                        <p:tav tm="0">
                                          <p:val>
                                            <p:strVal val="2/3*#ppt_w"/>
                                          </p:val>
                                        </p:tav>
                                        <p:tav tm="100000">
                                          <p:val>
                                            <p:strVal val="#ppt_w"/>
                                          </p:val>
                                        </p:tav>
                                      </p:tavLst>
                                    </p:anim>
                                    <p:anim calcmode="lin" valueType="num">
                                      <p:cBhvr>
                                        <p:cTn id="58" dur="500" fill="hold"/>
                                        <p:tgtEl>
                                          <p:spTgt spid="15363">
                                            <p:txEl>
                                              <p:pRg st="7" end="7"/>
                                            </p:txEl>
                                          </p:spTgt>
                                        </p:tgtEl>
                                        <p:attrNameLst>
                                          <p:attrName>ppt_h</p:attrName>
                                        </p:attrNameLst>
                                      </p:cBhvr>
                                      <p:tavLst>
                                        <p:tav tm="0">
                                          <p:val>
                                            <p:strVal val="2/3*#ppt_h"/>
                                          </p:val>
                                        </p:tav>
                                        <p:tav tm="100000">
                                          <p:val>
                                            <p:strVal val="#ppt_h"/>
                                          </p:val>
                                        </p:tav>
                                      </p:tavLst>
                                    </p:anim>
                                  </p:childTnLst>
                                </p:cTn>
                              </p:par>
                            </p:childTnLst>
                          </p:cTn>
                        </p:par>
                        <p:par>
                          <p:cTn id="59" fill="hold" nodeType="afterGroup">
                            <p:stCondLst>
                              <p:cond delay="500"/>
                            </p:stCondLst>
                            <p:childTnLst>
                              <p:par>
                                <p:cTn id="60" presetID="1" presetClass="entr" presetSubtype="0" fill="hold" nodeType="afterEffect">
                                  <p:stCondLst>
                                    <p:cond delay="1000"/>
                                  </p:stCondLst>
                                  <p:childTnLst>
                                    <p:set>
                                      <p:cBhvr>
                                        <p:cTn id="61" dur="1" fill="hold">
                                          <p:stCondLst>
                                            <p:cond delay="0"/>
                                          </p:stCondLst>
                                        </p:cTn>
                                        <p:tgtEl>
                                          <p:spTgt spid="2"/>
                                        </p:tgtEl>
                                        <p:attrNameLst>
                                          <p:attrName>style.visibility</p:attrName>
                                        </p:attrNameLst>
                                      </p:cBhvr>
                                      <p:to>
                                        <p:strVal val="visible"/>
                                      </p:to>
                                    </p:set>
                                  </p:childTnLst>
                                </p:cTn>
                              </p:par>
                              <p:par>
                                <p:cTn id="62" presetID="1" presetClass="entr" presetSubtype="0" fill="hold" grpId="0" nodeType="withEffect">
                                  <p:stCondLst>
                                    <p:cond delay="1000"/>
                                  </p:stCondLst>
                                  <p:childTnLst>
                                    <p:set>
                                      <p:cBhvr>
                                        <p:cTn id="63" dur="1" fill="hold">
                                          <p:stCondLst>
                                            <p:cond delay="0"/>
                                          </p:stCondLst>
                                        </p:cTn>
                                        <p:tgtEl>
                                          <p:spTgt spid="15378"/>
                                        </p:tgtEl>
                                        <p:attrNameLst>
                                          <p:attrName>style.visibility</p:attrName>
                                        </p:attrNameLst>
                                      </p:cBhvr>
                                      <p:to>
                                        <p:strVal val="visible"/>
                                      </p:to>
                                    </p:set>
                                  </p:childTnLst>
                                </p:cTn>
                              </p:par>
                            </p:childTnLst>
                          </p:cTn>
                        </p:par>
                        <p:par>
                          <p:cTn id="64" fill="hold" nodeType="afterGroup">
                            <p:stCondLst>
                              <p:cond delay="1500"/>
                            </p:stCondLst>
                            <p:childTnLst>
                              <p:par>
                                <p:cTn id="65" presetID="1" presetClass="entr" presetSubtype="0" fill="hold" nodeType="afterEffect">
                                  <p:stCondLst>
                                    <p:cond delay="1000"/>
                                  </p:stCondLst>
                                  <p:childTnLst>
                                    <p:set>
                                      <p:cBhvr>
                                        <p:cTn id="66" dur="1" fill="hold">
                                          <p:stCondLst>
                                            <p:cond delay="0"/>
                                          </p:stCondLst>
                                        </p:cTn>
                                        <p:tgtEl>
                                          <p:spTgt spid="3"/>
                                        </p:tgtEl>
                                        <p:attrNameLst>
                                          <p:attrName>style.visibility</p:attrName>
                                        </p:attrNameLst>
                                      </p:cBhvr>
                                      <p:to>
                                        <p:strVal val="visible"/>
                                      </p:to>
                                    </p:set>
                                  </p:childTnLst>
                                </p:cTn>
                              </p:par>
                              <p:par>
                                <p:cTn id="67" presetID="1" presetClass="entr" presetSubtype="0" fill="hold" grpId="0" nodeType="withEffect">
                                  <p:stCondLst>
                                    <p:cond delay="1000"/>
                                  </p:stCondLst>
                                  <p:childTnLst>
                                    <p:set>
                                      <p:cBhvr>
                                        <p:cTn id="68" dur="1" fill="hold">
                                          <p:stCondLst>
                                            <p:cond delay="0"/>
                                          </p:stCondLst>
                                        </p:cTn>
                                        <p:tgtEl>
                                          <p:spTgt spid="153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9" grpId="0" animBg="1"/>
      <p:bldP spid="15378" grpId="0" animBg="1"/>
      <p:bldP spid="15363" grpId="0" build="p" autoUpdateAnimBg="0"/>
      <p:bldP spid="15368" grpId="0"/>
      <p:bldP spid="15369" grpId="0"/>
      <p:bldP spid="15370" grpId="0" animBg="1"/>
      <p:bldP spid="1537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06" name="Rectangle 22"/>
          <p:cNvSpPr>
            <a:spLocks noChangeArrowheads="1"/>
          </p:cNvSpPr>
          <p:nvPr/>
        </p:nvSpPr>
        <p:spPr bwMode="auto">
          <a:xfrm>
            <a:off x="4267200" y="3124200"/>
            <a:ext cx="3581400" cy="685800"/>
          </a:xfrm>
          <a:prstGeom prst="rect">
            <a:avLst/>
          </a:prstGeom>
          <a:solidFill>
            <a:srgbClr val="FFFF00">
              <a:alpha val="3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3557" name="Rectangle 2"/>
          <p:cNvSpPr>
            <a:spLocks noGrp="1" noChangeArrowheads="1"/>
          </p:cNvSpPr>
          <p:nvPr>
            <p:ph type="title"/>
          </p:nvPr>
        </p:nvSpPr>
        <p:spPr>
          <a:xfrm>
            <a:off x="685800" y="152400"/>
            <a:ext cx="7772400" cy="758825"/>
          </a:xfrm>
          <a:noFill/>
        </p:spPr>
        <p:txBody>
          <a:bodyPr lIns="90487" tIns="44450" rIns="90487" bIns="44450">
            <a:spAutoFit/>
          </a:bodyPr>
          <a:lstStyle/>
          <a:p>
            <a:pPr eaLnBrk="1" hangingPunct="1"/>
            <a:r>
              <a:rPr lang="en-US" smtClean="0"/>
              <a:t>2)  Factor 18x</a:t>
            </a:r>
            <a:r>
              <a:rPr lang="en-US" baseline="30000" smtClean="0"/>
              <a:t>2</a:t>
            </a:r>
            <a:r>
              <a:rPr lang="en-US" smtClean="0"/>
              <a:t> - 12x</a:t>
            </a:r>
            <a:r>
              <a:rPr lang="en-US" baseline="30000" smtClean="0"/>
              <a:t>3</a:t>
            </a:r>
            <a:r>
              <a:rPr lang="en-US" smtClean="0"/>
              <a:t>.</a:t>
            </a:r>
            <a:endParaRPr lang="en-US" baseline="30000" smtClean="0"/>
          </a:p>
        </p:txBody>
      </p:sp>
      <p:sp>
        <p:nvSpPr>
          <p:cNvPr id="16391" name="Rectangle 7"/>
          <p:cNvSpPr>
            <a:spLocks noGrp="1" noChangeArrowheads="1"/>
          </p:cNvSpPr>
          <p:nvPr>
            <p:ph idx="1"/>
          </p:nvPr>
        </p:nvSpPr>
        <p:spPr>
          <a:xfrm>
            <a:off x="685800" y="914400"/>
            <a:ext cx="7924800" cy="5486400"/>
          </a:xfrm>
          <a:noFill/>
        </p:spPr>
        <p:txBody>
          <a:bodyPr lIns="90487" tIns="44450" rIns="90487" bIns="44450">
            <a:normAutofit lnSpcReduction="10000"/>
          </a:bodyPr>
          <a:lstStyle/>
          <a:p>
            <a:pPr marL="609600" indent="-609600" algn="ctr" eaLnBrk="1" hangingPunct="1">
              <a:buFontTx/>
              <a:buNone/>
            </a:pPr>
            <a:r>
              <a:rPr lang="en-US" sz="4000" smtClean="0"/>
              <a:t>Find the GCF</a:t>
            </a:r>
          </a:p>
          <a:p>
            <a:pPr marL="609600" indent="-609600" algn="ctr" eaLnBrk="1" hangingPunct="1">
              <a:buFontTx/>
              <a:buNone/>
            </a:pPr>
            <a:r>
              <a:rPr lang="en-US" sz="4000" smtClean="0">
                <a:solidFill>
                  <a:schemeClr val="hlink"/>
                </a:solidFill>
              </a:rPr>
              <a:t>6x</a:t>
            </a:r>
            <a:r>
              <a:rPr lang="en-US" sz="4000" baseline="30000" smtClean="0">
                <a:solidFill>
                  <a:schemeClr val="hlink"/>
                </a:solidFill>
              </a:rPr>
              <a:t>2</a:t>
            </a:r>
          </a:p>
          <a:p>
            <a:pPr marL="609600" indent="-609600" algn="ctr" eaLnBrk="1" hangingPunct="1">
              <a:buFontTx/>
              <a:buNone/>
            </a:pPr>
            <a:r>
              <a:rPr lang="en-US" sz="4000" smtClean="0"/>
              <a:t>Divide each term by the GCF</a:t>
            </a:r>
          </a:p>
          <a:p>
            <a:pPr marL="609600" indent="-609600" algn="ctr" eaLnBrk="1" hangingPunct="1">
              <a:buFontTx/>
              <a:buNone/>
            </a:pPr>
            <a:r>
              <a:rPr lang="en-US" sz="4000" smtClean="0"/>
              <a:t>18x</a:t>
            </a:r>
            <a:r>
              <a:rPr lang="en-US" sz="4000" baseline="30000" smtClean="0"/>
              <a:t>2</a:t>
            </a:r>
            <a:r>
              <a:rPr lang="en-US" sz="4000" smtClean="0"/>
              <a:t> - 12x</a:t>
            </a:r>
            <a:r>
              <a:rPr lang="en-US" sz="4000" baseline="30000" smtClean="0"/>
              <a:t>3</a:t>
            </a:r>
            <a:r>
              <a:rPr lang="en-US" sz="4000" smtClean="0"/>
              <a:t> = </a:t>
            </a:r>
            <a:r>
              <a:rPr lang="en-US" sz="4000" smtClean="0">
                <a:solidFill>
                  <a:schemeClr val="hlink"/>
                </a:solidFill>
              </a:rPr>
              <a:t>6x</a:t>
            </a:r>
            <a:r>
              <a:rPr lang="en-US" sz="4000" baseline="30000" smtClean="0">
                <a:solidFill>
                  <a:schemeClr val="hlink"/>
                </a:solidFill>
              </a:rPr>
              <a:t>2</a:t>
            </a:r>
            <a:r>
              <a:rPr lang="en-US" sz="4000" smtClean="0"/>
              <a:t>( ___  -  ___ )</a:t>
            </a:r>
          </a:p>
          <a:p>
            <a:pPr marL="609600" indent="-609600" algn="ctr" eaLnBrk="1" hangingPunct="1">
              <a:buFontTx/>
              <a:buNone/>
            </a:pPr>
            <a:endParaRPr lang="en-US" sz="4000" smtClean="0"/>
          </a:p>
          <a:p>
            <a:pPr marL="609600" indent="-609600" algn="ctr" eaLnBrk="1" hangingPunct="1">
              <a:buFontTx/>
              <a:buNone/>
            </a:pPr>
            <a:endParaRPr lang="en-US" sz="4000" smtClean="0"/>
          </a:p>
          <a:p>
            <a:pPr marL="609600" indent="-609600" algn="ctr" eaLnBrk="1" hangingPunct="1">
              <a:buFontTx/>
              <a:buNone/>
            </a:pPr>
            <a:r>
              <a:rPr lang="en-US" sz="4000" smtClean="0"/>
              <a:t>Check your answer by distributing.</a:t>
            </a:r>
          </a:p>
        </p:txBody>
      </p:sp>
      <p:graphicFrame>
        <p:nvGraphicFramePr>
          <p:cNvPr id="16392" name="Object 8"/>
          <p:cNvGraphicFramePr>
            <a:graphicFrameLocks noChangeAspect="1"/>
          </p:cNvGraphicFramePr>
          <p:nvPr/>
        </p:nvGraphicFramePr>
        <p:xfrm>
          <a:off x="5346700" y="3943350"/>
          <a:ext cx="776288" cy="914400"/>
        </p:xfrm>
        <a:graphic>
          <a:graphicData uri="http://schemas.openxmlformats.org/presentationml/2006/ole">
            <mc:AlternateContent xmlns:mc="http://schemas.openxmlformats.org/markup-compatibility/2006">
              <mc:Choice xmlns:v="urn:schemas-microsoft-com:vml" Requires="v">
                <p:oleObj spid="_x0000_s23563" name="Equation" r:id="rId4" imgW="355446" imgH="418918" progId="Equation.DSMT4">
                  <p:embed/>
                </p:oleObj>
              </mc:Choice>
              <mc:Fallback>
                <p:oleObj name="Equation" r:id="rId4" imgW="355446" imgH="418918"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6700" y="3943350"/>
                        <a:ext cx="776288"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3" name="Object 9"/>
          <p:cNvGraphicFramePr>
            <a:graphicFrameLocks noChangeAspect="1"/>
          </p:cNvGraphicFramePr>
          <p:nvPr/>
        </p:nvGraphicFramePr>
        <p:xfrm>
          <a:off x="6858000" y="3943350"/>
          <a:ext cx="747713" cy="912813"/>
        </p:xfrm>
        <a:graphic>
          <a:graphicData uri="http://schemas.openxmlformats.org/presentationml/2006/ole">
            <mc:AlternateContent xmlns:mc="http://schemas.openxmlformats.org/markup-compatibility/2006">
              <mc:Choice xmlns:v="urn:schemas-microsoft-com:vml" Requires="v">
                <p:oleObj spid="_x0000_s23564" name="Equation" r:id="rId6" imgW="342751" imgH="418918" progId="Equation.DSMT4">
                  <p:embed/>
                </p:oleObj>
              </mc:Choice>
              <mc:Fallback>
                <p:oleObj name="Equation" r:id="rId6" imgW="342751" imgH="418918" progId="Equation.DSMT4">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0" y="3943350"/>
                        <a:ext cx="747713"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394" name="Rectangle 10"/>
          <p:cNvSpPr>
            <a:spLocks noChangeArrowheads="1"/>
          </p:cNvSpPr>
          <p:nvPr/>
        </p:nvSpPr>
        <p:spPr bwMode="auto">
          <a:xfrm>
            <a:off x="5486400" y="3124200"/>
            <a:ext cx="438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a:solidFill>
                  <a:schemeClr val="hlink"/>
                </a:solidFill>
              </a:rPr>
              <a:t>3</a:t>
            </a:r>
          </a:p>
        </p:txBody>
      </p:sp>
      <p:sp>
        <p:nvSpPr>
          <p:cNvPr id="16395" name="Rectangle 11"/>
          <p:cNvSpPr>
            <a:spLocks noChangeArrowheads="1"/>
          </p:cNvSpPr>
          <p:nvPr/>
        </p:nvSpPr>
        <p:spPr bwMode="auto">
          <a:xfrm>
            <a:off x="6781800" y="3124200"/>
            <a:ext cx="692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a:solidFill>
                  <a:schemeClr val="hlink"/>
                </a:solidFill>
              </a:rPr>
              <a:t>2x</a:t>
            </a:r>
          </a:p>
        </p:txBody>
      </p:sp>
      <p:sp>
        <p:nvSpPr>
          <p:cNvPr id="16396" name="Line 12"/>
          <p:cNvSpPr>
            <a:spLocks noChangeShapeType="1"/>
          </p:cNvSpPr>
          <p:nvPr/>
        </p:nvSpPr>
        <p:spPr bwMode="auto">
          <a:xfrm flipV="1">
            <a:off x="5715000" y="377666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7" name="Line 13"/>
          <p:cNvSpPr>
            <a:spLocks noChangeShapeType="1"/>
          </p:cNvSpPr>
          <p:nvPr/>
        </p:nvSpPr>
        <p:spPr bwMode="auto">
          <a:xfrm flipV="1">
            <a:off x="7148513" y="377666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ustDataLst>
      <p:tags r:id="rId2"/>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6391">
                                            <p:txEl>
                                              <p:pRg st="0" end="0"/>
                                            </p:txEl>
                                          </p:spTgt>
                                        </p:tgtEl>
                                        <p:attrNameLst>
                                          <p:attrName>style.visibility</p:attrName>
                                        </p:attrNameLst>
                                      </p:cBhvr>
                                      <p:to>
                                        <p:strVal val="visible"/>
                                      </p:to>
                                    </p:set>
                                    <p:anim calcmode="lin" valueType="num">
                                      <p:cBhvr>
                                        <p:cTn id="7" dur="500" fill="hold"/>
                                        <p:tgtEl>
                                          <p:spTgt spid="16391">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6391">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16391">
                                            <p:txEl>
                                              <p:pRg st="1" end="1"/>
                                            </p:txEl>
                                          </p:spTgt>
                                        </p:tgtEl>
                                        <p:attrNameLst>
                                          <p:attrName>style.visibility</p:attrName>
                                        </p:attrNameLst>
                                      </p:cBhvr>
                                      <p:to>
                                        <p:strVal val="visible"/>
                                      </p:to>
                                    </p:set>
                                    <p:anim calcmode="lin" valueType="num">
                                      <p:cBhvr>
                                        <p:cTn id="13" dur="500" fill="hold"/>
                                        <p:tgtEl>
                                          <p:spTgt spid="16391">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16391">
                                            <p:txEl>
                                              <p:pRg st="1" end="1"/>
                                            </p:txEl>
                                          </p:spTgt>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16391">
                                            <p:txEl>
                                              <p:pRg st="2" end="2"/>
                                            </p:txEl>
                                          </p:spTgt>
                                        </p:tgtEl>
                                        <p:attrNameLst>
                                          <p:attrName>style.visibility</p:attrName>
                                        </p:attrNameLst>
                                      </p:cBhvr>
                                      <p:to>
                                        <p:strVal val="visible"/>
                                      </p:to>
                                    </p:set>
                                    <p:anim calcmode="lin" valueType="num">
                                      <p:cBhvr>
                                        <p:cTn id="19" dur="500" fill="hold"/>
                                        <p:tgtEl>
                                          <p:spTgt spid="16391">
                                            <p:txEl>
                                              <p:pRg st="2" end="2"/>
                                            </p:txEl>
                                          </p:spTgt>
                                        </p:tgtEl>
                                        <p:attrNameLst>
                                          <p:attrName>ppt_w</p:attrName>
                                        </p:attrNameLst>
                                      </p:cBhvr>
                                      <p:tavLst>
                                        <p:tav tm="0">
                                          <p:val>
                                            <p:strVal val="2/3*#ppt_w"/>
                                          </p:val>
                                        </p:tav>
                                        <p:tav tm="100000">
                                          <p:val>
                                            <p:strVal val="#ppt_w"/>
                                          </p:val>
                                        </p:tav>
                                      </p:tavLst>
                                    </p:anim>
                                    <p:anim calcmode="lin" valueType="num">
                                      <p:cBhvr>
                                        <p:cTn id="20" dur="500" fill="hold"/>
                                        <p:tgtEl>
                                          <p:spTgt spid="16391">
                                            <p:txEl>
                                              <p:pRg st="2" end="2"/>
                                            </p:txEl>
                                          </p:spTgt>
                                        </p:tgtEl>
                                        <p:attrNameLst>
                                          <p:attrName>ppt_h</p:attrName>
                                        </p:attrNameLst>
                                      </p:cBhvr>
                                      <p:tavLst>
                                        <p:tav tm="0">
                                          <p:val>
                                            <p:strVal val="2/3*#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272" fill="hold" grpId="0" nodeType="clickEffect">
                                  <p:stCondLst>
                                    <p:cond delay="0"/>
                                  </p:stCondLst>
                                  <p:childTnLst>
                                    <p:set>
                                      <p:cBhvr>
                                        <p:cTn id="24" dur="1" fill="hold">
                                          <p:stCondLst>
                                            <p:cond delay="0"/>
                                          </p:stCondLst>
                                        </p:cTn>
                                        <p:tgtEl>
                                          <p:spTgt spid="16391">
                                            <p:txEl>
                                              <p:pRg st="3" end="3"/>
                                            </p:txEl>
                                          </p:spTgt>
                                        </p:tgtEl>
                                        <p:attrNameLst>
                                          <p:attrName>style.visibility</p:attrName>
                                        </p:attrNameLst>
                                      </p:cBhvr>
                                      <p:to>
                                        <p:strVal val="visible"/>
                                      </p:to>
                                    </p:set>
                                    <p:anim calcmode="lin" valueType="num">
                                      <p:cBhvr>
                                        <p:cTn id="25" dur="500" fill="hold"/>
                                        <p:tgtEl>
                                          <p:spTgt spid="16391">
                                            <p:txEl>
                                              <p:pRg st="3" end="3"/>
                                            </p:txEl>
                                          </p:spTgt>
                                        </p:tgtEl>
                                        <p:attrNameLst>
                                          <p:attrName>ppt_w</p:attrName>
                                        </p:attrNameLst>
                                      </p:cBhvr>
                                      <p:tavLst>
                                        <p:tav tm="0">
                                          <p:val>
                                            <p:strVal val="2/3*#ppt_w"/>
                                          </p:val>
                                        </p:tav>
                                        <p:tav tm="100000">
                                          <p:val>
                                            <p:strVal val="#ppt_w"/>
                                          </p:val>
                                        </p:tav>
                                      </p:tavLst>
                                    </p:anim>
                                    <p:anim calcmode="lin" valueType="num">
                                      <p:cBhvr>
                                        <p:cTn id="26" dur="500" fill="hold"/>
                                        <p:tgtEl>
                                          <p:spTgt spid="16391">
                                            <p:txEl>
                                              <p:pRg st="3" end="3"/>
                                            </p:txEl>
                                          </p:spTgt>
                                        </p:tgtEl>
                                        <p:attrNameLst>
                                          <p:attrName>ppt_h</p:attrName>
                                        </p:attrNameLst>
                                      </p:cBhvr>
                                      <p:tavLst>
                                        <p:tav tm="0">
                                          <p:val>
                                            <p:strVal val="2/3*#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639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39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394"/>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639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39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39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272" fill="hold" grpId="0" nodeType="clickEffect">
                                  <p:stCondLst>
                                    <p:cond delay="0"/>
                                  </p:stCondLst>
                                  <p:childTnLst>
                                    <p:set>
                                      <p:cBhvr>
                                        <p:cTn id="50" dur="1" fill="hold">
                                          <p:stCondLst>
                                            <p:cond delay="0"/>
                                          </p:stCondLst>
                                        </p:cTn>
                                        <p:tgtEl>
                                          <p:spTgt spid="16391">
                                            <p:txEl>
                                              <p:pRg st="6" end="6"/>
                                            </p:txEl>
                                          </p:spTgt>
                                        </p:tgtEl>
                                        <p:attrNameLst>
                                          <p:attrName>style.visibility</p:attrName>
                                        </p:attrNameLst>
                                      </p:cBhvr>
                                      <p:to>
                                        <p:strVal val="visible"/>
                                      </p:to>
                                    </p:set>
                                    <p:anim calcmode="lin" valueType="num">
                                      <p:cBhvr>
                                        <p:cTn id="51" dur="500" fill="hold"/>
                                        <p:tgtEl>
                                          <p:spTgt spid="16391">
                                            <p:txEl>
                                              <p:pRg st="6" end="6"/>
                                            </p:txEl>
                                          </p:spTgt>
                                        </p:tgtEl>
                                        <p:attrNameLst>
                                          <p:attrName>ppt_w</p:attrName>
                                        </p:attrNameLst>
                                      </p:cBhvr>
                                      <p:tavLst>
                                        <p:tav tm="0">
                                          <p:val>
                                            <p:strVal val="2/3*#ppt_w"/>
                                          </p:val>
                                        </p:tav>
                                        <p:tav tm="100000">
                                          <p:val>
                                            <p:strVal val="#ppt_w"/>
                                          </p:val>
                                        </p:tav>
                                      </p:tavLst>
                                    </p:anim>
                                    <p:anim calcmode="lin" valueType="num">
                                      <p:cBhvr>
                                        <p:cTn id="52" dur="500" fill="hold"/>
                                        <p:tgtEl>
                                          <p:spTgt spid="16391">
                                            <p:txEl>
                                              <p:pRg st="6" end="6"/>
                                            </p:txEl>
                                          </p:spTgt>
                                        </p:tgtEl>
                                        <p:attrNameLst>
                                          <p:attrName>ppt_h</p:attrName>
                                        </p:attrNameLst>
                                      </p:cBhvr>
                                      <p:tavLst>
                                        <p:tav tm="0">
                                          <p:val>
                                            <p:strVal val="2/3*#ppt_h"/>
                                          </p:val>
                                        </p:tav>
                                        <p:tav tm="100000">
                                          <p:val>
                                            <p:strVal val="#ppt_h"/>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4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animBg="1"/>
      <p:bldP spid="16391" grpId="0" build="p" autoUpdateAnimBg="0"/>
      <p:bldP spid="16394" grpId="0"/>
      <p:bldP spid="16395" grpId="0"/>
      <p:bldP spid="16396" grpId="0" animBg="1"/>
      <p:bldP spid="1639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SLIDEGUID" val="88E9614936D7431190911260305D444F"/>
  <p:tag name="SLIDEID" val="88E9614936D7431190911260305D444F"/>
  <p:tag name="SLIDEORDER" val="1"/>
  <p:tag name="SLIDETYPE" val="Q"/>
  <p:tag name="DEMOGRAPHIC" val="False"/>
  <p:tag name="SPEEDSCORING" val="False"/>
  <p:tag name="VALUES" val="Correct¤Incorrect¤Incorrect¤Incorrect"/>
  <p:tag name="QUESTIONALIAS" val="Factor x2 + 3x + 2"/>
  <p:tag name="ANSWERSALIAS" val="(x + 2)(x + 1)¤(x – 2)(x + 1)¤(x + 2)(x – 1)¤(x – 2)(x – 1)"/>
</p:tagLst>
</file>

<file path=ppt/tags/tag14.xml><?xml version="1.0" encoding="utf-8"?>
<p:tagLst xmlns:a="http://schemas.openxmlformats.org/drawingml/2006/main" xmlns:r="http://schemas.openxmlformats.org/officeDocument/2006/relationships" xmlns:p="http://schemas.openxmlformats.org/presentationml/2006/main">
  <p:tag name="TEXTLENGTH" val="62"/>
  <p:tag name="FONTSIZE" val="32"/>
  <p:tag name="BULLETTYPE" val="ppBulletArabicPeriod"/>
  <p:tag name="ANSWERTEXT" val="(x + 2)(x + 1)&#10;(x – 2)(x + 1)&#10;(x + 2)(x – 1)&#10;(x – 2)(x – 1)"/>
</p:tagLst>
</file>

<file path=ppt/tags/tag15.xml><?xml version="1.0" encoding="utf-8"?>
<p:tagLst xmlns:a="http://schemas.openxmlformats.org/drawingml/2006/main" xmlns:r="http://schemas.openxmlformats.org/officeDocument/2006/relationships" xmlns:p="http://schemas.openxmlformats.org/presentationml/2006/main">
  <p:tag name="SLIDEID" val="88E9614936D7431190911260305D444F"/>
  <p:tag name="SLIDETYPE" val="Q"/>
  <p:tag name="DEMOGRAPHIC" val="False"/>
  <p:tag name="SPEEDSCORING" val="False"/>
  <p:tag name="VALUES" val="Incorrect¤Correct¤Incorrect¤Incorrect"/>
  <p:tag name="SLIDEORDER" val="2"/>
  <p:tag name="SLIDEGUID" val="C3FAB4F0CDCE487785221BDB350DF607"/>
  <p:tag name="QUESTIONALIAS" val="Factor 2x2 + 9x + 10"/>
  <p:tag name="ANSWERSALIAS" val="(2x + 10)(x + 1)¤(2x + 5)(x + 2)¤(2x + 2)(x + 5)¤(2x + 1)(x + 10)"/>
</p:tagLst>
</file>

<file path=ppt/tags/tag16.xml><?xml version="1.0" encoding="utf-8"?>
<p:tagLst xmlns:a="http://schemas.openxmlformats.org/drawingml/2006/main" xmlns:r="http://schemas.openxmlformats.org/officeDocument/2006/relationships" xmlns:p="http://schemas.openxmlformats.org/presentationml/2006/main">
  <p:tag name="TEXTLENGTH" val="68"/>
  <p:tag name="FONTSIZE" val="32"/>
  <p:tag name="BULLETTYPE" val="ppBulletArabicPeriod"/>
  <p:tag name="ANSWERTEXT" val="(2x + 10)(x + 1)&#10;(2x + 5)(x + 2)&#10;(2x + 2)(x + 5)&#10;(2x + 1)(x + 10)"/>
</p:tagLst>
</file>

<file path=ppt/tags/tag17.xml><?xml version="1.0" encoding="utf-8"?>
<p:tagLst xmlns:a="http://schemas.openxmlformats.org/drawingml/2006/main" xmlns:r="http://schemas.openxmlformats.org/officeDocument/2006/relationships" xmlns:p="http://schemas.openxmlformats.org/presentationml/2006/main">
  <p:tag name="SLIDEID" val="88E9614936D7431190911260305D444F"/>
  <p:tag name="SLIDETYPE" val="Q"/>
  <p:tag name="DEMOGRAPHIC" val="False"/>
  <p:tag name="SPEEDSCORING" val="False"/>
  <p:tag name="SLIDEORDER" val="2"/>
  <p:tag name="SLIDEGUID" val="2F6AFB50A15C4EEE9D5C2940DFFA0423"/>
  <p:tag name="VALUES" val="Incorrect¤Incorrect¤Incorrect¤Correct"/>
  <p:tag name="QUESTIONALIAS" val="Factor 6y2 – 13y – 5"/>
  <p:tag name="ANSWERSALIAS" val="(6y2 – 15y)(+2y – 5)¤(2y – 1)(3y – 5)¤(2y + 1)(3y – 5)¤(2y – 5)(3y + 1)"/>
</p:tagLst>
</file>

<file path=ppt/tags/tag18.xml><?xml version="1.0" encoding="utf-8"?>
<p:tagLst xmlns:a="http://schemas.openxmlformats.org/drawingml/2006/main" xmlns:r="http://schemas.openxmlformats.org/officeDocument/2006/relationships" xmlns:p="http://schemas.openxmlformats.org/presentationml/2006/main">
  <p:tag name="TEXTLENGTH" val="74"/>
  <p:tag name="FONTSIZE" val="32"/>
  <p:tag name="BULLETTYPE" val="ppBulletArabicPeriod"/>
  <p:tag name="ANSWERTEXT" val="(6y2 – 15y)(+2y – 5)&#10;(2y – 1)(3y – 5)&#10;(2y + 1)(3y – 5)&#10;(2y – 5)(3y + 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SLIDEID" val="40973482578148D6B1BFDEC40700BB07"/>
  <p:tag name="SLIDETYPE" val="Q"/>
  <p:tag name="DEMOGRAPHIC" val="False"/>
  <p:tag name="SPEEDSCORING" val="False"/>
  <p:tag name="SLIDEORDER" val="5"/>
  <p:tag name="SLIDEGUID" val="68D1E05EDF104403B75AF00AD6C40C5A"/>
  <p:tag name="RESPONSESGATHERED" val="False"/>
  <p:tag name="VALUES" val="Incorrect¤Incorrect¤Incorrect¤Correct"/>
  <p:tag name="QUESTIONALIAS" val="Factor 20x2 - 24xy"/>
  <p:tag name="ANSWERSALIAS" val="x(20 – 24y)¤2x(10x – 12y)¤4(5x2 – 6xy)¤4x(5x – 6y)"/>
</p:tagLst>
</file>

<file path=ppt/tags/tag5.xml><?xml version="1.0" encoding="utf-8"?>
<p:tagLst xmlns:a="http://schemas.openxmlformats.org/drawingml/2006/main" xmlns:r="http://schemas.openxmlformats.org/officeDocument/2006/relationships" xmlns:p="http://schemas.openxmlformats.org/presentationml/2006/main">
  <p:tag name="TEXTLENGTH" val="53"/>
  <p:tag name="FONTSIZE" val="32"/>
  <p:tag name="BULLETTYPE" val="ppBulletArabicPeriod"/>
  <p:tag name="ANSWERTEXT" val="x(20 – 24y)&#10;2x(10x – 12y)&#10;4(5x2 – 6xy)&#10;4x(5x – 6y)"/>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SLIDEID" val="40973482578148D6B1BFDEC40700BB07"/>
  <p:tag name="SLIDETYPE" val="Q"/>
  <p:tag name="DEMOGRAPHIC" val="False"/>
  <p:tag name="SPEEDSCORING" val="False"/>
  <p:tag name="SLIDEORDER" val="4"/>
  <p:tag name="SLIDEGUID" val="A9A8EACA3FE24BEEB4A8B3FAAD281DC6"/>
  <p:tag name="VALUES" val="Incorrect¤Incorrect¤Correct¤Incorrect"/>
  <p:tag name="QUESTIONALIAS" val="Factor 16xy2 - 24y2z + 40y2"/>
  <p:tag name="ANSWERSALIAS" val="2y2(8x – 12z + 20)¤4y2(4x – 6z + 10)¤8y2(2x - 3z + 5)¤8xy2z(2 – 3 + 5)"/>
</p:tagLst>
</file>

<file path=ppt/tags/tag8.xml><?xml version="1.0" encoding="utf-8"?>
<p:tagLst xmlns:a="http://schemas.openxmlformats.org/drawingml/2006/main" xmlns:r="http://schemas.openxmlformats.org/officeDocument/2006/relationships" xmlns:p="http://schemas.openxmlformats.org/presentationml/2006/main">
  <p:tag name="TEXTLENGTH" val="73"/>
  <p:tag name="FONTSIZE" val="32"/>
  <p:tag name="BULLETTYPE" val="ppBulletArabicPeriod"/>
  <p:tag name="ANSWERTEXT" val="2y2(8x – 12z + 20)&#10;4y2(4x – 6z + 10)&#10;8y2(2x - 3z + 5)&#10;8xy2z(2 – 3 + 5)"/>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235</TotalTime>
  <Words>1917</Words>
  <Application>Microsoft Office PowerPoint</Application>
  <PresentationFormat>On-screen Show (4:3)</PresentationFormat>
  <Paragraphs>395</Paragraphs>
  <Slides>39</Slides>
  <Notes>11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52" baseType="lpstr">
      <vt:lpstr>Times New Roman</vt:lpstr>
      <vt:lpstr>ＭＳ Ｐゴシック</vt:lpstr>
      <vt:lpstr>Arial</vt:lpstr>
      <vt:lpstr>Calibri</vt:lpstr>
      <vt:lpstr>Comic Sans MS</vt:lpstr>
      <vt:lpstr>Tahoma</vt:lpstr>
      <vt:lpstr>Arial Black</vt:lpstr>
      <vt:lpstr>Wingdings</vt:lpstr>
      <vt:lpstr>Symbol</vt:lpstr>
      <vt:lpstr>Times</vt:lpstr>
      <vt:lpstr>Executive</vt:lpstr>
      <vt:lpstr>MathType 6.0 Equation</vt:lpstr>
      <vt:lpstr>MathType 5.0 Equation</vt:lpstr>
      <vt:lpstr>Review of Factoring Techniques</vt:lpstr>
      <vt:lpstr>Factoring?</vt:lpstr>
      <vt:lpstr>PowerPoint Presentation</vt:lpstr>
      <vt:lpstr>PowerPoint Presentation</vt:lpstr>
      <vt:lpstr>PowerPoint Presentation</vt:lpstr>
      <vt:lpstr>PowerPoint Presentation</vt:lpstr>
      <vt:lpstr>Factor out the GCF for each polynomial: Factor out means you need the GCF times the remaining parts. </vt:lpstr>
      <vt:lpstr>Review:  What is the GCF of 25a2 and 15a?</vt:lpstr>
      <vt:lpstr>2)  Factor 18x2 - 12x3.</vt:lpstr>
      <vt:lpstr>3)  Factor 28a2b + 56abc2.</vt:lpstr>
      <vt:lpstr>Factor 20x2 - 24xy</vt:lpstr>
      <vt:lpstr>5) Factor 28a2 + 21b - 35b2c2</vt:lpstr>
      <vt:lpstr>Factor 16xy2 - 24y2z + 40y2</vt:lpstr>
      <vt:lpstr>Method #2</vt:lpstr>
      <vt:lpstr>What is a Perfect Square</vt:lpstr>
      <vt:lpstr>Difference of  Perfect Squares</vt:lpstr>
      <vt:lpstr>FACTORING</vt:lpstr>
      <vt:lpstr>Example 1</vt:lpstr>
      <vt:lpstr>Example 2</vt:lpstr>
      <vt:lpstr>Ex 3 </vt:lpstr>
      <vt:lpstr>More than ONE Method</vt:lpstr>
      <vt:lpstr>Example 1</vt:lpstr>
      <vt:lpstr>Example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Here we go! 1) Factor y2 + 6y + 8 Use your factoring chart.</vt:lpstr>
      <vt:lpstr>Here are some hints to help you choose your factors.</vt:lpstr>
      <vt:lpstr>2)  Factor 5x2 - 17x + 14  Create your table.</vt:lpstr>
      <vt:lpstr>(5x2 – 7x) (– 10x + 14)</vt:lpstr>
      <vt:lpstr>Factor x2 + 3x + 2</vt:lpstr>
      <vt:lpstr>Factor 2x2 + 9x + 10</vt:lpstr>
      <vt:lpstr>Factor 6y2 – 13y – 5</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dc:creator>
  <cp:lastModifiedBy>Admin</cp:lastModifiedBy>
  <cp:revision>8</cp:revision>
  <dcterms:created xsi:type="dcterms:W3CDTF">2013-06-14T17:27:49Z</dcterms:created>
  <dcterms:modified xsi:type="dcterms:W3CDTF">2015-09-16T12:21:04Z</dcterms:modified>
</cp:coreProperties>
</file>