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77" r:id="rId4"/>
    <p:sldId id="278" r:id="rId5"/>
    <p:sldId id="289" r:id="rId6"/>
    <p:sldId id="257" r:id="rId7"/>
    <p:sldId id="268" r:id="rId8"/>
    <p:sldId id="286" r:id="rId9"/>
    <p:sldId id="287" r:id="rId10"/>
    <p:sldId id="265" r:id="rId11"/>
    <p:sldId id="267" r:id="rId12"/>
    <p:sldId id="264" r:id="rId13"/>
    <p:sldId id="262" r:id="rId14"/>
    <p:sldId id="266" r:id="rId15"/>
    <p:sldId id="274" r:id="rId16"/>
    <p:sldId id="258" r:id="rId17"/>
    <p:sldId id="270" r:id="rId18"/>
    <p:sldId id="269" r:id="rId19"/>
    <p:sldId id="292" r:id="rId20"/>
    <p:sldId id="291" r:id="rId21"/>
    <p:sldId id="285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7D6665-A7B2-4975-8EA7-F5F4106C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6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CF6260-C97B-4F56-A6EA-7519D31D1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8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C4222-5C59-4191-8201-BD3C61184DC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17511-31DE-42F4-863F-6717B37E5B1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C9FA4-F231-4353-988B-2F9928BB3AF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153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AA8B-EFD3-4BAD-8CB1-7C0CAB382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8CE9F-6599-45DF-9FC9-EDC58155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F4E0-65F3-43DD-816B-58818B9F9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B3D0-CF85-4773-ABFA-02E416D33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E962-D946-4640-9D47-B32AEE7F0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DF83D-43B8-40DF-AAE2-F97077C47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F27C-CC61-4A36-8F0C-CC826301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E3274-8195-489F-B526-F76819CE2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7944-6E2D-4CDE-B3F5-7C9C632E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C297-88EF-4C89-9E2C-6A609EDC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8C986-F3E3-4532-A5F4-53B56ED5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143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72062E-4544-450C-A368-E4DBAF75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40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latin typeface="Georgia" pitchFamily="18" charset="0"/>
              </a:rPr>
              <a:t>Grade 11 Meeting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Class of 2020</a:t>
            </a:r>
            <a:br>
              <a:rPr lang="en-US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2800" dirty="0" err="1" smtClean="0">
                <a:latin typeface="Georgia" pitchFamily="18" charset="0"/>
              </a:rPr>
              <a:t>Mrs</a:t>
            </a:r>
            <a:r>
              <a:rPr lang="en-US" sz="2800" dirty="0" smtClean="0">
                <a:latin typeface="Georgia" pitchFamily="18" charset="0"/>
              </a:rPr>
              <a:t> N. Adams</a:t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Assistant Principal</a:t>
            </a:r>
          </a:p>
        </p:txBody>
      </p:sp>
      <p:pic>
        <p:nvPicPr>
          <p:cNvPr id="15362" name="Picture 5" descr="LogoH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81200"/>
            <a:ext cx="31670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latin typeface="Georgia" pitchFamily="18" charset="0"/>
              </a:rPr>
              <a:t>Discipline Procedures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400" b="1" u="sng" smtClean="0">
                <a:latin typeface="Georgia" pitchFamily="18" charset="0"/>
              </a:rPr>
              <a:t>Teacher Detention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Teachers may assign before or after school detention for minor misbehavior, lateness to class or violation of classroom rules.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400" b="1" u="sng" smtClean="0">
                <a:latin typeface="Georgia" pitchFamily="18" charset="0"/>
              </a:rPr>
              <a:t>Central Detention- Cafeteria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Monday – Thursday: 2:40 p.m.- 3:40 p.m., Non-attendance at Central Detention may result in additional consequences. 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Bring your books, homework, assignments and something to read when you complete classwork.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991600" cy="1279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>
                <a:latin typeface="Georgia" pitchFamily="18" charset="0"/>
              </a:rPr>
              <a:t>Discipline Procedures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>
                <a:latin typeface="Georgia" pitchFamily="18" charset="0"/>
              </a:rPr>
              <a:t>Saturday School- Room 212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Saturday 8 a.m. through 12 p.m.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Arrive no later than 8:00a.m.  – Students arriving late will not be admitted.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Bring your books, homework, assignments and something to read when you complete classwork.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smtClean="0">
                <a:latin typeface="Georgia" pitchFamily="18" charset="0"/>
              </a:rPr>
              <a:t>In School Suspension ISS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Monday through Friday 8am – 3pm.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  A counseling component has been embedded into the In-School Suspension.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latin typeface="Georgia" pitchFamily="18" charset="0"/>
              </a:rPr>
              <a:t>Bring your books, homework, assignments and something to read when you complete classwork.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latin typeface="Georgia" pitchFamily="18" charset="0"/>
              </a:rPr>
              <a:t>Security Procedures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Georgia" pitchFamily="18" charset="0"/>
              </a:rPr>
              <a:t>Fire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Follow teacher instructions.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Follow signs for fire drill.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Georgia" pitchFamily="18" charset="0"/>
              </a:rPr>
              <a:t>Evacuation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Follow teacher instructions.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Report to assigned areas and to teacher responsible.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Report to class you are going to when changing periods.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Georgia" pitchFamily="18" charset="0"/>
              </a:rPr>
              <a:t>Lockdown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Follow teacher instructions.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Remain silent.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latin typeface="Georgia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Georgia" pitchFamily="18" charset="0"/>
              </a:rPr>
              <a:t>Guidance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Georgia" pitchFamily="18" charset="0"/>
              </a:rPr>
              <a:t>GPA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A/A+= 4.0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B/B+= 3.0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C/C+= 2.0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D/D+= 1.0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Georgia" pitchFamily="18" charset="0"/>
              </a:rPr>
              <a:t>F      =   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>
                <a:latin typeface="Georgia" pitchFamily="18" charset="0"/>
              </a:rPr>
              <a:t>Scheduling-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Georgia" pitchFamily="18" charset="0"/>
              </a:rPr>
              <a:t>Choose electives in which you have an interest and which may lead to a possible college major or career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431925"/>
          </a:xfrm>
        </p:spPr>
        <p:txBody>
          <a:bodyPr/>
          <a:lstStyle/>
          <a:p>
            <a:pPr eaLnBrk="1" hangingPunct="1"/>
            <a:r>
              <a:rPr lang="en-US" smtClean="0">
                <a:effectLst/>
                <a:latin typeface="Georgia" pitchFamily="18" charset="0"/>
              </a:rPr>
              <a:t> Graduation Requirements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620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4 years- Physical Education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3 semesters- Health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1 semester- Driver’s Education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4 years- English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3 years- Mathematics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Algebra 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Geometry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Algebra 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3 years- Science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Biology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Chemistry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Physics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3 years- History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US 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US II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World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1 year- World Language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1 year- Personal Finance or Business Elective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1 year- Fine, Practical or Performing Art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latin typeface="Georgia" pitchFamily="18" charset="0"/>
              </a:rPr>
              <a:t>PARCC Exam 9</a:t>
            </a:r>
            <a:r>
              <a:rPr lang="en-US" sz="1600" baseline="30000" smtClean="0">
                <a:latin typeface="Georgia" pitchFamily="18" charset="0"/>
              </a:rPr>
              <a:t>th</a:t>
            </a:r>
            <a:r>
              <a:rPr lang="en-US" sz="1600" smtClean="0">
                <a:latin typeface="Georgia" pitchFamily="18" charset="0"/>
              </a:rPr>
              <a:t>, 10</a:t>
            </a:r>
            <a:r>
              <a:rPr lang="en-US" sz="1600" baseline="30000" smtClean="0">
                <a:latin typeface="Georgia" pitchFamily="18" charset="0"/>
              </a:rPr>
              <a:t>th</a:t>
            </a:r>
            <a:r>
              <a:rPr lang="en-US" sz="1600" smtClean="0">
                <a:latin typeface="Georgia" pitchFamily="18" charset="0"/>
              </a:rPr>
              <a:t> and 11</a:t>
            </a:r>
            <a:r>
              <a:rPr lang="en-US" sz="1600" baseline="30000" smtClean="0">
                <a:latin typeface="Georgia" pitchFamily="18" charset="0"/>
              </a:rPr>
              <a:t>th</a:t>
            </a:r>
            <a:r>
              <a:rPr lang="en-US" sz="1600" smtClean="0">
                <a:latin typeface="Georgia" pitchFamily="18" charset="0"/>
              </a:rPr>
              <a:t> grades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latin typeface="Georgia" pitchFamily="18" charset="0"/>
              </a:rPr>
              <a:t>Attendance</a:t>
            </a:r>
            <a:r>
              <a:rPr lang="en-US" dirty="0">
                <a:latin typeface="Georgia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latin typeface="Georgia" pitchFamily="18" charset="0"/>
              </a:rPr>
              <a:t>16 Unexcused absences from school and/or individual classes.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>
                <a:latin typeface="Georgia" pitchFamily="18" charset="0"/>
              </a:rPr>
              <a:t>	</a:t>
            </a:r>
            <a:r>
              <a:rPr lang="en-US" sz="3600" dirty="0" smtClean="0">
                <a:latin typeface="Georgia" pitchFamily="18" charset="0"/>
              </a:rPr>
              <a:t>*5 </a:t>
            </a:r>
            <a:r>
              <a:rPr lang="en-US" sz="3600" dirty="0" err="1" smtClean="0">
                <a:latin typeface="Georgia" pitchFamily="18" charset="0"/>
              </a:rPr>
              <a:t>lates</a:t>
            </a:r>
            <a:r>
              <a:rPr lang="en-US" sz="3600" dirty="0" smtClean="0">
                <a:latin typeface="Georgia" pitchFamily="18" charset="0"/>
              </a:rPr>
              <a:t> = 1 </a:t>
            </a:r>
            <a:r>
              <a:rPr lang="en-US" sz="3600" dirty="0" err="1" smtClean="0">
                <a:latin typeface="Georgia" pitchFamily="18" charset="0"/>
              </a:rPr>
              <a:t>Unwaived</a:t>
            </a:r>
            <a:r>
              <a:rPr lang="en-US" sz="3600" dirty="0" smtClean="0">
                <a:latin typeface="Georgia" pitchFamily="18" charset="0"/>
              </a:rPr>
              <a:t> Absence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Period 2 and Period 9 are troublesome.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Arriving 20 minutes or more late will be charged with an </a:t>
            </a:r>
            <a:r>
              <a:rPr lang="en-US" dirty="0" err="1" smtClean="0">
                <a:latin typeface="Georgia" pitchFamily="18" charset="0"/>
              </a:rPr>
              <a:t>unwaived</a:t>
            </a:r>
            <a:r>
              <a:rPr lang="en-US" dirty="0" smtClean="0">
                <a:latin typeface="Georgia" pitchFamily="18" charset="0"/>
              </a:rPr>
              <a:t> absence.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Georgia" pitchFamily="18" charset="0"/>
              </a:rPr>
              <a:t>Athletics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Georgia" pitchFamily="18" charset="0"/>
              </a:rPr>
              <a:t>Athletics- Room#184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Georgia" pitchFamily="18" charset="0"/>
              </a:rPr>
              <a:t>Athletic Director: Mr. </a:t>
            </a:r>
            <a:r>
              <a:rPr lang="en-US" sz="2800" dirty="0" err="1" smtClean="0">
                <a:latin typeface="Georgia" pitchFamily="18" charset="0"/>
              </a:rPr>
              <a:t>Miello</a:t>
            </a:r>
            <a:endParaRPr lang="en-US" sz="2800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eorgia" pitchFamily="18" charset="0"/>
              </a:rPr>
              <a:t>HHS Eligibility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Successful completion of 27.5 credits will make you eligible Sophomore year.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A minimum of 27.5 credits is required each subsequent year to maintain eligibility.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Any student/athlete shall maintain a 2.0 Grade Point Average or be subject to a tutorial program while in season.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eorgia" pitchFamily="18" charset="0"/>
              </a:rPr>
              <a:t>NCAA Eligibility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Maintain 2.3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Georgia" pitchFamily="18" charset="0"/>
              </a:rPr>
              <a:t>Take NCAA approved classes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Georgia" pitchFamily="18" charset="0"/>
              </a:rPr>
              <a:t>Student Activities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Student Activities- Mr. Avery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Room# 223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Georgia" pitchFamily="18" charset="0"/>
              </a:rPr>
              <a:t>Get involved in at least 2 clubs/organizations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Georgia" pitchFamily="18" charset="0"/>
              </a:rPr>
              <a:t>Student Government- Room 186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Georgia" pitchFamily="18" charset="0"/>
              </a:rPr>
              <a:t>National Honor Society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Georgia" pitchFamily="18" charset="0"/>
              </a:rPr>
              <a:t>FBLA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Georgia" pitchFamily="18" charset="0"/>
              </a:rPr>
              <a:t>FEA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Community Service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Georgia" pitchFamily="18" charset="0"/>
              </a:rPr>
              <a:t>Document hours!!!!  Don’t wait for the last minute!!!</a:t>
            </a:r>
            <a:endParaRPr lang="en-US" sz="240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latin typeface="Georgia" pitchFamily="18" charset="0"/>
              </a:rPr>
              <a:t>Upcoming Events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School Begins </a:t>
            </a:r>
            <a:r>
              <a:rPr lang="en-US" sz="2800" dirty="0" smtClean="0">
                <a:latin typeface="Georgia" pitchFamily="18" charset="0"/>
              </a:rPr>
              <a:t>9/5 </a:t>
            </a:r>
            <a:endParaRPr lang="en-US" sz="2800" dirty="0" smtClean="0">
              <a:latin typeface="Georgia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800" dirty="0" smtClean="0">
                <a:latin typeface="Georgia" pitchFamily="18" charset="0"/>
              </a:rPr>
              <a:t>12:30 Dismissal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Back To School Night </a:t>
            </a:r>
            <a:endParaRPr lang="en-US" sz="2800" dirty="0">
              <a:latin typeface="Georgia" pitchFamily="18" charset="0"/>
            </a:endParaRPr>
          </a:p>
          <a:p>
            <a:pPr lvl="4"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September </a:t>
            </a:r>
            <a:r>
              <a:rPr lang="en-US" sz="2800" dirty="0" smtClean="0">
                <a:latin typeface="Georgia" pitchFamily="18" charset="0"/>
              </a:rPr>
              <a:t>26, 2018; </a:t>
            </a:r>
            <a:r>
              <a:rPr lang="en-US" sz="2800" dirty="0" smtClean="0">
                <a:latin typeface="Georgia" pitchFamily="18" charset="0"/>
              </a:rPr>
              <a:t>6:45pm</a:t>
            </a:r>
          </a:p>
          <a:p>
            <a:pPr lvl="4"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Parent Meeting </a:t>
            </a:r>
            <a:r>
              <a:rPr lang="en-US" sz="2800" dirty="0" smtClean="0">
                <a:latin typeface="Georgia" pitchFamily="18" charset="0"/>
              </a:rPr>
              <a:t>9/13</a:t>
            </a:r>
            <a:endParaRPr lang="en-US" sz="2800" dirty="0" smtClean="0">
              <a:latin typeface="Georgia" pitchFamily="18" charset="0"/>
            </a:endParaRPr>
          </a:p>
          <a:p>
            <a:pPr marL="1828800" lvl="4" indent="0" eaLnBrk="1" hangingPunct="1">
              <a:buNone/>
              <a:defRPr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43011" name="Picture 4" descr="back_to_school_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371600"/>
            <a:ext cx="1190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AutoShape 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AutoShape 1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9798" r="5195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616957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304800"/>
            <a:ext cx="8534400" cy="3733800"/>
          </a:xfrm>
          <a:solidFill>
            <a:srgbClr val="000066"/>
          </a:solidFill>
          <a:ln cap="flat">
            <a:solidFill>
              <a:srgbClr val="035E94"/>
            </a:solidFill>
          </a:ln>
          <a:effectLst>
            <a:outerShdw dist="38100" dir="5400000" rotWithShape="0">
              <a:srgbClr val="000000">
                <a:alpha val="39998"/>
              </a:srgbClr>
            </a:outerShdw>
          </a:effectLst>
        </p:spPr>
        <p:txBody>
          <a:bodyPr lIns="45720" rIns="45720" anchor="b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  <a:latin typeface="Georgia" pitchFamily="18" charset="0"/>
              </a:rPr>
              <a:t>HACKENSACK HIGH SCHOOL</a:t>
            </a:r>
            <a:br>
              <a:rPr lang="en-US" sz="48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48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4800" dirty="0">
                <a:solidFill>
                  <a:schemeClr val="tx1"/>
                </a:solidFill>
                <a:latin typeface="Georgia" pitchFamily="18" charset="0"/>
              </a:rPr>
              <a:t>Contact Information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4294967295"/>
          </p:nvPr>
        </p:nvSpPr>
        <p:spPr>
          <a:xfrm>
            <a:off x="0" y="4038600"/>
            <a:ext cx="9144000" cy="1268413"/>
          </a:xfrm>
        </p:spPr>
        <p:txBody>
          <a:bodyPr lIns="182880" tIns="0"/>
          <a:lstStyle/>
          <a:p>
            <a:pPr marL="36513" indent="0" algn="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600">
              <a:solidFill>
                <a:srgbClr val="0000FF"/>
              </a:solidFill>
              <a:latin typeface="Georgia" pitchFamily="18" charset="0"/>
            </a:endParaRPr>
          </a:p>
          <a:p>
            <a:pPr marL="36513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4400" b="1">
                <a:latin typeface="Georgia" pitchFamily="18" charset="0"/>
              </a:rPr>
              <a:t>ALWAYS check the HHS website!!!</a:t>
            </a:r>
          </a:p>
          <a:p>
            <a:pPr marL="36513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>
                <a:latin typeface="Georgia" pitchFamily="18" charset="0"/>
              </a:rPr>
              <a:t>www.hackensackschools.org/High</a:t>
            </a:r>
          </a:p>
        </p:txBody>
      </p:sp>
      <p:pic>
        <p:nvPicPr>
          <p:cNvPr id="16387" name="Picture 4" descr="LogoH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828800"/>
            <a:ext cx="13223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ogoH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28800"/>
            <a:ext cx="13223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HHS Question </a:t>
            </a:r>
            <a:r>
              <a:rPr lang="en-US" smtClean="0"/>
              <a:t>and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Image result for exciting things are happenin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307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508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5" descr="IMG_0210.JPG"/>
          <p:cNvPicPr>
            <a:picLocks noChangeAspect="1"/>
          </p:cNvPicPr>
          <p:nvPr/>
        </p:nvPicPr>
        <p:blipFill>
          <a:blip r:embed="rId2"/>
          <a:srcRect t="-24448" b="-24448"/>
          <a:stretch>
            <a:fillRect/>
          </a:stretch>
        </p:blipFill>
        <p:spPr bwMode="auto">
          <a:xfrm>
            <a:off x="2286000" y="838200"/>
            <a:ext cx="4681538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503238" y="457200"/>
            <a:ext cx="8183562" cy="1219200"/>
          </a:xfrm>
          <a:prstGeom prst="rect">
            <a:avLst/>
          </a:prstGeom>
          <a:solidFill>
            <a:srgbClr val="000066"/>
          </a:solidFill>
          <a:ln w="42545" algn="ctr">
            <a:solidFill>
              <a:srgbClr val="113E5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Doing The Little Things…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503238" y="5075238"/>
            <a:ext cx="8183562" cy="1219200"/>
          </a:xfrm>
          <a:prstGeom prst="rect">
            <a:avLst/>
          </a:prstGeom>
          <a:solidFill>
            <a:srgbClr val="000066"/>
          </a:solidFill>
          <a:ln w="42545" algn="ctr">
            <a:solidFill>
              <a:srgbClr val="113E5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Will Lead To Academic Success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819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Georgia" pitchFamily="18" charset="0"/>
              </a:rPr>
              <a:t>Make The </a:t>
            </a:r>
            <a:r>
              <a:rPr lang="en-US" sz="4000" dirty="0" smtClean="0">
                <a:latin typeface="Georgia" pitchFamily="18" charset="0"/>
              </a:rPr>
              <a:t>2018-2019 </a:t>
            </a:r>
            <a:r>
              <a:rPr lang="en-US" sz="4000" dirty="0" smtClean="0">
                <a:latin typeface="Georgia" pitchFamily="18" charset="0"/>
              </a:rPr>
              <a:t>School    </a:t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>    Year, the best year ever!!</a:t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/>
            </a:r>
            <a:br>
              <a:rPr lang="en-US" sz="4000" dirty="0" smtClean="0">
                <a:latin typeface="Georgia" pitchFamily="18" charset="0"/>
              </a:rPr>
            </a:br>
            <a:r>
              <a:rPr lang="en-US" sz="4000" dirty="0" smtClean="0">
                <a:latin typeface="Georgia" pitchFamily="18" charset="0"/>
              </a:rPr>
              <a:t>         COMET PRIDE!!!!</a:t>
            </a:r>
          </a:p>
        </p:txBody>
      </p:sp>
      <p:pic>
        <p:nvPicPr>
          <p:cNvPr id="46082" name="Picture 4" descr="LogoHH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3903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838200"/>
            <a:ext cx="7543800" cy="893763"/>
          </a:xfrm>
          <a:solidFill>
            <a:srgbClr val="000066"/>
          </a:solidFill>
          <a:ln w="38100" cap="flat">
            <a:solidFill>
              <a:schemeClr val="bg1"/>
            </a:solidFill>
          </a:ln>
          <a:effectLst>
            <a:outerShdw dist="38100" dir="5400000" rotWithShape="0">
              <a:srgbClr val="000000">
                <a:alpha val="39998"/>
              </a:srgb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HHS Core Admin Team SY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514600"/>
            <a:ext cx="8686800" cy="4114800"/>
          </a:xfrm>
          <a:solidFill>
            <a:srgbClr val="000066"/>
          </a:solidFill>
          <a:ln w="38100" cap="flat">
            <a:solidFill>
              <a:schemeClr val="bg1"/>
            </a:solidFill>
          </a:ln>
          <a:effectLst>
            <a:outerShdw dist="38100" dir="5400000" rotWithShape="0">
              <a:srgbClr val="000000">
                <a:alpha val="39998"/>
              </a:srgbClr>
            </a:outerShdw>
          </a:effectLst>
        </p:spPr>
        <p:txBody>
          <a:bodyPr lIns="182880" tIns="91440" anchor="ctr"/>
          <a:lstStyle/>
          <a:p>
            <a:pPr marL="265113" indent="-265113" eaLnBrk="1" hangingPunct="1">
              <a:defRPr/>
            </a:pPr>
            <a:endParaRPr lang="en-US" dirty="0" smtClean="0">
              <a:latin typeface="Georgia" pitchFamily="18" charset="0"/>
            </a:endParaRPr>
          </a:p>
          <a:p>
            <a:pPr marL="265113" indent="-265113" eaLnBrk="1" hangingPunct="1">
              <a:defRPr/>
            </a:pPr>
            <a:endParaRPr lang="en-US" dirty="0">
              <a:latin typeface="Georgia" pitchFamily="18" charset="0"/>
            </a:endParaRPr>
          </a:p>
          <a:p>
            <a:pPr marL="265113" indent="-265113" eaLnBrk="1" hangingPunct="1">
              <a:defRPr/>
            </a:pPr>
            <a:r>
              <a:rPr lang="en-US" dirty="0" smtClean="0">
                <a:latin typeface="Georgia" pitchFamily="18" charset="0"/>
              </a:rPr>
              <a:t>Mr. Montesano, Principal</a:t>
            </a:r>
          </a:p>
          <a:p>
            <a:pPr marL="265113" indent="-265113" eaLnBrk="1" hangingPunct="1">
              <a:defRPr/>
            </a:pPr>
            <a:r>
              <a:rPr lang="en-US" dirty="0" smtClean="0">
                <a:latin typeface="Georgia" pitchFamily="18" charset="0"/>
              </a:rPr>
              <a:t>Mr. King, </a:t>
            </a:r>
            <a:r>
              <a:rPr lang="en-US" i="1" dirty="0" smtClean="0">
                <a:latin typeface="Georgia" pitchFamily="18" charset="0"/>
              </a:rPr>
              <a:t>Assistant Principal, Grade 9</a:t>
            </a:r>
          </a:p>
          <a:p>
            <a:pPr marL="265113" indent="-265113" eaLnBrk="1" hangingPunct="1">
              <a:defRPr/>
            </a:pPr>
            <a:r>
              <a:rPr lang="en-US" dirty="0">
                <a:latin typeface="Georgia" pitchFamily="18" charset="0"/>
              </a:rPr>
              <a:t>M</a:t>
            </a:r>
            <a:r>
              <a:rPr lang="en-US" dirty="0" smtClean="0">
                <a:latin typeface="Georgia" pitchFamily="18" charset="0"/>
              </a:rPr>
              <a:t>r. Avery, </a:t>
            </a:r>
            <a:r>
              <a:rPr lang="en-US" i="1" dirty="0" smtClean="0">
                <a:latin typeface="Georgia" pitchFamily="18" charset="0"/>
              </a:rPr>
              <a:t>Assistant Principal, Grade 10</a:t>
            </a:r>
          </a:p>
          <a:p>
            <a:pPr marL="265113" indent="-265113" eaLnBrk="1" hangingPunct="1">
              <a:defRPr/>
            </a:pPr>
            <a:r>
              <a:rPr lang="en-US" dirty="0" smtClean="0">
                <a:latin typeface="Georgia" pitchFamily="18" charset="0"/>
              </a:rPr>
              <a:t>Mrs. Adams, </a:t>
            </a:r>
            <a:r>
              <a:rPr lang="en-US" i="1" dirty="0" smtClean="0">
                <a:latin typeface="Georgia" pitchFamily="18" charset="0"/>
              </a:rPr>
              <a:t>Assistant Principal, Grade 11</a:t>
            </a:r>
            <a:endParaRPr lang="en-US" dirty="0" smtClean="0">
              <a:latin typeface="Georgia" pitchFamily="18" charset="0"/>
            </a:endParaRPr>
          </a:p>
          <a:p>
            <a:pPr marL="265113" indent="-265113" eaLnBrk="1" hangingPunct="1">
              <a:defRPr/>
            </a:pPr>
            <a:r>
              <a:rPr lang="en-US" dirty="0" smtClean="0">
                <a:latin typeface="Georgia" pitchFamily="18" charset="0"/>
              </a:rPr>
              <a:t>Mrs. Lozano, </a:t>
            </a:r>
            <a:r>
              <a:rPr lang="en-US" i="1" dirty="0" smtClean="0">
                <a:latin typeface="Georgia" pitchFamily="18" charset="0"/>
              </a:rPr>
              <a:t>Assistant Principal, Grade 12</a:t>
            </a:r>
            <a:endParaRPr lang="en-US" dirty="0" smtClean="0">
              <a:latin typeface="Georgia" pitchFamily="18" charset="0"/>
            </a:endParaRPr>
          </a:p>
        </p:txBody>
      </p:sp>
      <p:pic>
        <p:nvPicPr>
          <p:cNvPr id="6" name="Picture 5" descr="LogoH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1642003" cy="17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H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828800"/>
            <a:ext cx="1642003" cy="17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Things are happ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94768"/>
            <a:ext cx="3276599" cy="19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549275"/>
          </a:xfrm>
          <a:solidFill>
            <a:srgbClr val="000066"/>
          </a:solidFill>
          <a:ln w="38100" cap="flat">
            <a:solidFill>
              <a:schemeClr val="bg1"/>
            </a:solidFill>
          </a:ln>
          <a:effectLst>
            <a:outerShdw dist="38100" dir="5400000" rotWithShape="0">
              <a:srgbClr val="000000">
                <a:alpha val="39998"/>
              </a:srgbClr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</a:rPr>
              <a:t>HHS Department Supervisors SY2018-2019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956175"/>
          </a:xfrm>
          <a:solidFill>
            <a:srgbClr val="000066"/>
          </a:solidFill>
          <a:ln w="38100" cap="flat">
            <a:solidFill>
              <a:schemeClr val="bg1"/>
            </a:solidFill>
          </a:ln>
          <a:effectLst>
            <a:outerShdw dist="38100" dir="5400000" rotWithShape="0">
              <a:srgbClr val="000000">
                <a:alpha val="39998"/>
              </a:srgbClr>
            </a:outerShdw>
          </a:effectLst>
        </p:spPr>
        <p:txBody>
          <a:bodyPr lIns="182880" tIns="91440" anchor="ctr"/>
          <a:lstStyle/>
          <a:p>
            <a:pPr marL="265113" indent="-265113" eaLnBrk="1" hangingPunct="1">
              <a:defRPr/>
            </a:pPr>
            <a:r>
              <a:rPr lang="en-US" sz="2800" u="sng" dirty="0" smtClean="0">
                <a:latin typeface="Georgia" pitchFamily="18" charset="0"/>
              </a:rPr>
              <a:t>Ms. </a:t>
            </a:r>
            <a:r>
              <a:rPr lang="en-US" sz="2800" u="sng" dirty="0" err="1" smtClean="0">
                <a:latin typeface="Georgia" pitchFamily="18" charset="0"/>
              </a:rPr>
              <a:t>Espinal</a:t>
            </a:r>
            <a:r>
              <a:rPr lang="en-US" sz="2800" u="sng" dirty="0" smtClean="0">
                <a:latin typeface="Georgia" pitchFamily="18" charset="0"/>
              </a:rPr>
              <a:t>: </a:t>
            </a:r>
            <a:r>
              <a:rPr lang="en-US" sz="2800" dirty="0" smtClean="0">
                <a:latin typeface="Georgia" pitchFamily="18" charset="0"/>
              </a:rPr>
              <a:t> 	World Languages, 			     		Bilingual Ed., ESL.</a:t>
            </a:r>
          </a:p>
          <a:p>
            <a:pPr marL="265113" indent="-265113" eaLnBrk="1" hangingPunct="1">
              <a:defRPr/>
            </a:pPr>
            <a:r>
              <a:rPr lang="en-US" sz="2800" u="sng" dirty="0" smtClean="0">
                <a:latin typeface="Georgia" pitchFamily="18" charset="0"/>
              </a:rPr>
              <a:t>Ms. </a:t>
            </a:r>
            <a:r>
              <a:rPr lang="en-US" sz="2800" u="sng" dirty="0" err="1" smtClean="0">
                <a:latin typeface="Georgia" pitchFamily="18" charset="0"/>
              </a:rPr>
              <a:t>Hovsepian</a:t>
            </a:r>
            <a:r>
              <a:rPr lang="en-US" sz="2800" dirty="0" smtClean="0">
                <a:latin typeface="Georgia" pitchFamily="18" charset="0"/>
              </a:rPr>
              <a:t>: Guidance Dept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 marL="265113" indent="-265113" eaLnBrk="1" hangingPunct="1">
              <a:defRPr/>
            </a:pPr>
            <a:r>
              <a:rPr lang="en-US" sz="2800" dirty="0">
                <a:latin typeface="Georgia" pitchFamily="18" charset="0"/>
              </a:rPr>
              <a:t>https://www.hackensackschools.org/Page/7468</a:t>
            </a:r>
            <a:endParaRPr lang="en-US" sz="2800" dirty="0" smtClean="0">
              <a:latin typeface="Georgia" pitchFamily="18" charset="0"/>
            </a:endParaRPr>
          </a:p>
          <a:p>
            <a:pPr marL="265113" indent="-265113" eaLnBrk="1" hangingPunct="1">
              <a:defRPr/>
            </a:pPr>
            <a:r>
              <a:rPr lang="en-US" sz="2800" u="sng" dirty="0" smtClean="0">
                <a:latin typeface="Georgia" pitchFamily="18" charset="0"/>
              </a:rPr>
              <a:t>Mr. </a:t>
            </a:r>
            <a:r>
              <a:rPr lang="en-US" sz="2800" u="sng" dirty="0" err="1" smtClean="0">
                <a:latin typeface="Georgia" pitchFamily="18" charset="0"/>
              </a:rPr>
              <a:t>Miello</a:t>
            </a:r>
            <a:r>
              <a:rPr lang="en-US" sz="2800" u="sng" dirty="0" smtClean="0">
                <a:latin typeface="Georgia" pitchFamily="18" charset="0"/>
              </a:rPr>
              <a:t>:</a:t>
            </a:r>
            <a:r>
              <a:rPr lang="en-US" sz="2800" dirty="0" smtClean="0">
                <a:latin typeface="Georgia" pitchFamily="18" charset="0"/>
              </a:rPr>
              <a:t>	Athletic Director                      </a:t>
            </a:r>
          </a:p>
          <a:p>
            <a:pPr marL="265113" indent="-265113" eaLnBrk="1" hangingPunct="1">
              <a:defRPr/>
            </a:pPr>
            <a:r>
              <a:rPr lang="en-US" sz="2800" u="sng" dirty="0" smtClean="0">
                <a:latin typeface="Georgia" pitchFamily="18" charset="0"/>
              </a:rPr>
              <a:t>Mrs. </a:t>
            </a:r>
            <a:r>
              <a:rPr lang="en-US" sz="2800" u="sng" dirty="0" err="1" smtClean="0">
                <a:latin typeface="Georgia" pitchFamily="18" charset="0"/>
              </a:rPr>
              <a:t>Cavallo</a:t>
            </a:r>
            <a:r>
              <a:rPr lang="en-US" sz="2800" u="sng" dirty="0" smtClean="0">
                <a:latin typeface="Georgia" pitchFamily="18" charset="0"/>
              </a:rPr>
              <a:t>:</a:t>
            </a:r>
            <a:r>
              <a:rPr lang="en-US" sz="2800" dirty="0" smtClean="0">
                <a:latin typeface="Georgia" pitchFamily="18" charset="0"/>
              </a:rPr>
              <a:t> 	Language Arts/Media</a:t>
            </a:r>
          </a:p>
          <a:p>
            <a:pPr marL="265113" indent="-265113" eaLnBrk="1" hangingPunct="1">
              <a:defRPr/>
            </a:pPr>
            <a:r>
              <a:rPr lang="en-US" sz="2800" u="sng" dirty="0" smtClean="0">
                <a:latin typeface="Georgia" pitchFamily="18" charset="0"/>
              </a:rPr>
              <a:t>Mr. Del </a:t>
            </a:r>
            <a:r>
              <a:rPr lang="en-US" sz="2800" u="sng" dirty="0" err="1" smtClean="0">
                <a:latin typeface="Georgia" pitchFamily="18" charset="0"/>
              </a:rPr>
              <a:t>Vechio</a:t>
            </a:r>
            <a:r>
              <a:rPr lang="en-US" sz="2800" dirty="0" smtClean="0">
                <a:latin typeface="Georgia" pitchFamily="18" charset="0"/>
              </a:rPr>
              <a:t>: Science &amp; STEM</a:t>
            </a:r>
            <a:endParaRPr lang="en-US" sz="2800" dirty="0">
              <a:latin typeface="Georgia" pitchFamily="18" charset="0"/>
            </a:endParaRPr>
          </a:p>
          <a:p>
            <a:pPr marL="265113" indent="-265113" eaLnBrk="1" hangingPunct="1">
              <a:defRPr/>
            </a:pPr>
            <a:r>
              <a:rPr lang="en-US" sz="2800" dirty="0" smtClean="0">
                <a:latin typeface="Georgia" pitchFamily="18" charset="0"/>
              </a:rPr>
              <a:t>Mr. </a:t>
            </a:r>
            <a:r>
              <a:rPr lang="en-US" sz="2800" dirty="0" err="1" smtClean="0">
                <a:latin typeface="Georgia" pitchFamily="18" charset="0"/>
              </a:rPr>
              <a:t>Spadafino</a:t>
            </a:r>
            <a:r>
              <a:rPr lang="en-US" sz="2800" dirty="0" smtClean="0">
                <a:latin typeface="Georgia" pitchFamily="18" charset="0"/>
              </a:rPr>
              <a:t>:	Mathematics/Business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effectLst/>
                <a:latin typeface="Georgia" pitchFamily="18" charset="0"/>
              </a:rPr>
              <a:t>Support Services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419600"/>
          </a:xfrm>
        </p:spPr>
        <p:txBody>
          <a:bodyPr/>
          <a:lstStyle/>
          <a:p>
            <a:r>
              <a:rPr lang="en-US" dirty="0" smtClean="0">
                <a:effectLst/>
                <a:latin typeface="Georgia" pitchFamily="18" charset="0"/>
              </a:rPr>
              <a:t>Health Office</a:t>
            </a:r>
          </a:p>
          <a:p>
            <a:pPr marL="457200" lvl="1" indent="0">
              <a:buNone/>
            </a:pPr>
            <a:r>
              <a:rPr lang="en-US" sz="3200" dirty="0" smtClean="0">
                <a:effectLst/>
                <a:latin typeface="Georgia" pitchFamily="18" charset="0"/>
              </a:rPr>
              <a:t>Mrs. Hogan/Mrs. </a:t>
            </a:r>
            <a:r>
              <a:rPr lang="en-US" sz="3200" dirty="0" err="1" smtClean="0">
                <a:effectLst/>
                <a:latin typeface="Georgia" pitchFamily="18" charset="0"/>
              </a:rPr>
              <a:t>DeFina</a:t>
            </a:r>
            <a:r>
              <a:rPr lang="en-US" sz="3200" dirty="0" smtClean="0">
                <a:effectLst/>
                <a:latin typeface="Georgia" pitchFamily="18" charset="0"/>
              </a:rPr>
              <a:t>- Nurse</a:t>
            </a:r>
          </a:p>
          <a:p>
            <a:r>
              <a:rPr lang="en-US" dirty="0" smtClean="0">
                <a:effectLst/>
                <a:latin typeface="Georgia" pitchFamily="18" charset="0"/>
              </a:rPr>
              <a:t>Drop-In- Room 161: Director Johnson</a:t>
            </a:r>
          </a:p>
          <a:p>
            <a:r>
              <a:rPr lang="en-US" dirty="0" smtClean="0">
                <a:effectLst/>
                <a:latin typeface="Georgia" pitchFamily="18" charset="0"/>
              </a:rPr>
              <a:t>504 Coordinator/Social Worker- Mr. Levy – Guidance</a:t>
            </a:r>
          </a:p>
          <a:p>
            <a:r>
              <a:rPr lang="en-US" dirty="0" smtClean="0">
                <a:effectLst/>
                <a:latin typeface="Georgia" pitchFamily="18" charset="0"/>
              </a:rPr>
              <a:t>Transition Coordinator/Job Coach Rm.321</a:t>
            </a:r>
          </a:p>
          <a:p>
            <a:r>
              <a:rPr lang="en-US" dirty="0" smtClean="0">
                <a:effectLst/>
                <a:latin typeface="Georgia" pitchFamily="18" charset="0"/>
              </a:rPr>
              <a:t>SAC Counselor- Mrs. </a:t>
            </a:r>
            <a:r>
              <a:rPr lang="en-US" dirty="0" err="1" smtClean="0">
                <a:effectLst/>
                <a:latin typeface="Georgia" pitchFamily="18" charset="0"/>
              </a:rPr>
              <a:t>Koonin</a:t>
            </a:r>
            <a:r>
              <a:rPr lang="en-US" dirty="0" smtClean="0">
                <a:effectLst/>
                <a:latin typeface="Georgia" pitchFamily="18" charset="0"/>
              </a:rPr>
              <a:t> </a:t>
            </a:r>
            <a:r>
              <a:rPr lang="en-US" dirty="0" smtClean="0">
                <a:effectLst/>
              </a:rPr>
              <a:t>–</a:t>
            </a:r>
            <a:r>
              <a:rPr lang="en-US" dirty="0" smtClean="0">
                <a:effectLst/>
                <a:latin typeface="Georgia" pitchFamily="18" charset="0"/>
              </a:rPr>
              <a:t> Rm. 179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solidFill>
                  <a:schemeClr val="tx1"/>
                </a:solidFill>
                <a:latin typeface="Georgia" pitchFamily="18" charset="0"/>
              </a:rPr>
              <a:t>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20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>
                <a:latin typeface="Georgia" pitchFamily="18" charset="0"/>
              </a:rPr>
              <a:t>No Fighting Policy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>
                <a:latin typeface="Georgia" pitchFamily="18" charset="0"/>
              </a:rPr>
              <a:t>No Bullying/Harassment/Intimidation Policy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>
                <a:latin typeface="Georgia" pitchFamily="18" charset="0"/>
              </a:rPr>
              <a:t>DOORS</a:t>
            </a:r>
            <a:r>
              <a:rPr lang="en-US" sz="2400">
                <a:latin typeface="Georgia" pitchFamily="18" charset="0"/>
              </a:rPr>
              <a:t>:  Please do not open doors to for anyone.  All visitors must sign-in through the single point entry.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>
                <a:latin typeface="Georgia" pitchFamily="18" charset="0"/>
              </a:rPr>
              <a:t>IDs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Georgia" pitchFamily="18" charset="0"/>
              </a:rPr>
              <a:t>FAILURE TO WEAR Student IDs are to be visible and worn on a school-issued lanyard.  Students cannot be in the building without a current and valid office issued ID.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00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>
                <a:latin typeface="Georgia" pitchFamily="18" charset="0"/>
              </a:rPr>
              <a:t>No IPODS or Cell Phones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Georgia" pitchFamily="18" charset="0"/>
              </a:rPr>
              <a:t>All electronics must be shut off in school building.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>
                <a:latin typeface="Georgia" pitchFamily="18" charset="0"/>
              </a:rPr>
              <a:t>If they are distracting or in use in school they may be confiscated.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solidFill>
                  <a:schemeClr val="tx1"/>
                </a:solidFill>
                <a:latin typeface="Georgia" pitchFamily="18" charset="0"/>
              </a:rPr>
              <a:t>Rules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Georgia" pitchFamily="18" charset="0"/>
              </a:rPr>
              <a:t>Dress Code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Georgia" pitchFamily="18" charset="0"/>
              </a:rPr>
              <a:t>Student attire shall be neat and clean. Clothing shall cover the torso and legs to mid-thigh.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Georgia" pitchFamily="18" charset="0"/>
              </a:rPr>
              <a:t>Clothing shall not be transparent, distracting, or disruptive to the school environment.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Georgia" pitchFamily="18" charset="0"/>
              </a:rPr>
              <a:t>Tank tops, halters, tube tops, and bathing suits are not permitted. Sweatshirts, warm-up and T-shirts are permitted, if they are not torn and if they are not cut, tied or hemmed to expose the midriff. No exposure of undergarments or buttocks.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Georgia" pitchFamily="18" charset="0"/>
              </a:rPr>
              <a:t>Except for religious and/or cultural purposes, head coverings may not be worn in school.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Georgia" pitchFamily="18" charset="0"/>
              </a:rPr>
              <a:t>Students attending any school functions, during school hours, will not be permitted to participate unless they are attired in conformity with this policy.</a:t>
            </a:r>
            <a:endParaRPr lang="en-US" sz="20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4800" smtClean="0">
                <a:effectLst/>
                <a:latin typeface="Georgia" pitchFamily="18" charset="0"/>
              </a:rPr>
              <a:t>HIB- Definition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800" b="1" i="1" smtClean="0">
                <a:effectLst/>
                <a:latin typeface="Georgia" pitchFamily="18" charset="0"/>
              </a:rPr>
              <a:t>H</a:t>
            </a:r>
            <a:r>
              <a:rPr lang="en-US" sz="1800" smtClean="0">
                <a:effectLst/>
                <a:latin typeface="Georgia" pitchFamily="18" charset="0"/>
              </a:rPr>
              <a:t>arassment, </a:t>
            </a:r>
            <a:r>
              <a:rPr lang="en-US" sz="1800" b="1" i="1" smtClean="0">
                <a:effectLst/>
                <a:latin typeface="Georgia" pitchFamily="18" charset="0"/>
              </a:rPr>
              <a:t>I</a:t>
            </a:r>
            <a:r>
              <a:rPr lang="en-US" sz="1800" smtClean="0">
                <a:effectLst/>
                <a:latin typeface="Georgia" pitchFamily="18" charset="0"/>
              </a:rPr>
              <a:t>ntimidation or </a:t>
            </a:r>
            <a:r>
              <a:rPr lang="en-US" sz="1800" b="1" i="1" smtClean="0">
                <a:effectLst/>
                <a:latin typeface="Georgia" pitchFamily="18" charset="0"/>
              </a:rPr>
              <a:t>B</a:t>
            </a:r>
            <a:r>
              <a:rPr lang="en-US" sz="1800" smtClean="0">
                <a:effectLst/>
                <a:latin typeface="Georgia" pitchFamily="18" charset="0"/>
              </a:rPr>
              <a:t>ullying</a:t>
            </a:r>
            <a:r>
              <a:rPr lang="en-US" sz="1800" smtClean="0">
                <a:effectLst/>
              </a:rPr>
              <a:t>”</a:t>
            </a:r>
            <a:r>
              <a:rPr lang="en-US" sz="1800" smtClean="0">
                <a:effectLst/>
                <a:latin typeface="Georgia" pitchFamily="18" charset="0"/>
              </a:rPr>
              <a:t>, better known as </a:t>
            </a:r>
            <a:r>
              <a:rPr lang="en-US" sz="1800" b="1" smtClean="0">
                <a:effectLst/>
                <a:latin typeface="Georgia" pitchFamily="18" charset="0"/>
              </a:rPr>
              <a:t>H.I.B</a:t>
            </a:r>
            <a:r>
              <a:rPr lang="en-US" sz="1800" smtClean="0">
                <a:effectLst/>
                <a:latin typeface="Georgia" pitchFamily="18" charset="0"/>
              </a:rPr>
              <a:t>. is any gesture, written, verbal or physical act, or any electronic communication that is reasonably perceived as being motivated by any actual or perceived characteristic such as:</a:t>
            </a:r>
          </a:p>
          <a:p>
            <a:pPr marL="0" indent="0"/>
            <a:endParaRPr lang="en-US" sz="1800" smtClean="0">
              <a:effectLst/>
              <a:latin typeface="Georgia" pitchFamily="18" charset="0"/>
            </a:endParaRP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Race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Color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Religion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Ancestry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National origin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Gender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Sexual orientation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Gender identity and expression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Mental, physical or sensory disability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Any distinguishing characteristic </a:t>
            </a:r>
          </a:p>
          <a:p>
            <a:pPr marL="0" indent="0">
              <a:buFont typeface="Wingdings" pitchFamily="2" charset="2"/>
              <a:buNone/>
            </a:pPr>
            <a:endParaRPr lang="en-US" sz="1800" smtClean="0">
              <a:effectLst/>
              <a:latin typeface="Georgia" pitchFamily="18" charset="0"/>
            </a:endParaRPr>
          </a:p>
          <a:p>
            <a:pPr marL="0" indent="0"/>
            <a:r>
              <a:rPr lang="en-US" sz="1800" smtClean="0">
                <a:effectLst/>
              </a:rPr>
              <a:t> 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z="5400" smtClean="0">
                <a:effectLst/>
                <a:latin typeface="Georgia" pitchFamily="18" charset="0"/>
              </a:rPr>
              <a:t>HIB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800" smtClean="0">
                <a:effectLst/>
                <a:latin typeface="Georgia" pitchFamily="18" charset="0"/>
              </a:rPr>
              <a:t>H.I.B. could be a single incident or a series of incidents that:</a:t>
            </a:r>
          </a:p>
          <a:p>
            <a:pPr marL="0" indent="0">
              <a:buFont typeface="Wingdings" pitchFamily="2" charset="2"/>
              <a:buNone/>
            </a:pPr>
            <a:endParaRPr lang="en-US" sz="1800" smtClean="0">
              <a:effectLst/>
              <a:latin typeface="Georgia" pitchFamily="18" charset="0"/>
            </a:endParaRP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Substantially disrupts or interferes with the orderly operation of the school or the rights of other students.    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A reasonable person should know will have the effect of physically or emotionally harming a student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Damage the student</a:t>
            </a:r>
            <a:r>
              <a:rPr lang="en-US" sz="1800" smtClean="0">
                <a:effectLst/>
              </a:rPr>
              <a:t>’</a:t>
            </a:r>
            <a:r>
              <a:rPr lang="en-US" sz="1800" smtClean="0">
                <a:effectLst/>
                <a:latin typeface="Georgia" pitchFamily="18" charset="0"/>
              </a:rPr>
              <a:t>s property or places a student in reasonable fear of physical or emotional harm to his/her person or damage to his/her property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Has the effect of insulting or demeaning any student or group of students</a:t>
            </a:r>
          </a:p>
          <a:p>
            <a:pPr marL="0" indent="0"/>
            <a:r>
              <a:rPr lang="en-US" sz="1800" smtClean="0">
                <a:effectLst/>
                <a:latin typeface="Georgia" pitchFamily="18" charset="0"/>
              </a:rPr>
              <a:t>Creates a hostile educational environment for the student by interfering with a student</a:t>
            </a:r>
            <a:r>
              <a:rPr lang="en-US" sz="1800" smtClean="0">
                <a:effectLst/>
              </a:rPr>
              <a:t>’</a:t>
            </a:r>
            <a:r>
              <a:rPr lang="en-US" sz="1800" smtClean="0">
                <a:effectLst/>
                <a:latin typeface="Georgia" pitchFamily="18" charset="0"/>
              </a:rPr>
              <a:t>s education; or by severely/pervasively causing physical/emotional harm to the student.</a:t>
            </a:r>
          </a:p>
          <a:p>
            <a:pPr marL="0" indent="0"/>
            <a:endParaRPr lang="en-US" sz="1800" smtClean="0">
              <a:effectLst/>
            </a:endParaRPr>
          </a:p>
          <a:p>
            <a:pPr marL="0" indent="0">
              <a:buFont typeface="Wingdings" pitchFamily="2" charset="2"/>
              <a:buNone/>
            </a:pPr>
            <a:endParaRPr lang="en-US" smtClean="0">
              <a:effectLst/>
            </a:endParaRPr>
          </a:p>
          <a:p>
            <a:pPr marL="0" indent="0"/>
            <a:endParaRPr lang="en-US" smtClean="0">
              <a:effectLst/>
            </a:endParaRP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1129</TotalTime>
  <Words>933</Words>
  <Application>Microsoft Office PowerPoint</Application>
  <PresentationFormat>On-screen Show (4:3)</PresentationFormat>
  <Paragraphs>164</Paragraphs>
  <Slides>22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Shimmer</vt:lpstr>
      <vt:lpstr>   Grade 11 Meeting Class of 2020        Mrs N. Adams Assistant Principal</vt:lpstr>
      <vt:lpstr>HACKENSACK HIGH SCHOOL  Contact Information</vt:lpstr>
      <vt:lpstr>HHS Core Admin Team SY 2018-2019</vt:lpstr>
      <vt:lpstr>HHS Department Supervisors SY2018-2019</vt:lpstr>
      <vt:lpstr>Support Services</vt:lpstr>
      <vt:lpstr>Rules</vt:lpstr>
      <vt:lpstr>Rules</vt:lpstr>
      <vt:lpstr>HIB- Definition</vt:lpstr>
      <vt:lpstr>HIB </vt:lpstr>
      <vt:lpstr>Discipline Procedures</vt:lpstr>
      <vt:lpstr>Discipline Procedures</vt:lpstr>
      <vt:lpstr>Security Procedures</vt:lpstr>
      <vt:lpstr>Guidance</vt:lpstr>
      <vt:lpstr> Graduation Requirements</vt:lpstr>
      <vt:lpstr>Attendance </vt:lpstr>
      <vt:lpstr>Athletics</vt:lpstr>
      <vt:lpstr>Student Activities</vt:lpstr>
      <vt:lpstr>Upcoming Events</vt:lpstr>
      <vt:lpstr>PowerPoint Presentation</vt:lpstr>
      <vt:lpstr>HHS Question and Answer</vt:lpstr>
      <vt:lpstr>PowerPoint Presentation</vt:lpstr>
      <vt:lpstr>Make The 2018-2019 School         Year, the best year ever!!                 COMET PRIDE!!!!</vt:lpstr>
    </vt:vector>
  </TitlesOfParts>
  <Company>HACKENSACK 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Hackensack High School Promotes Student Achievement</dc:title>
  <dc:creator>Admin</dc:creator>
  <cp:lastModifiedBy>Admin</cp:lastModifiedBy>
  <cp:revision>57</cp:revision>
  <cp:lastPrinted>2017-08-25T13:43:51Z</cp:lastPrinted>
  <dcterms:created xsi:type="dcterms:W3CDTF">2009-12-17T09:21:52Z</dcterms:created>
  <dcterms:modified xsi:type="dcterms:W3CDTF">2018-09-11T12:09:50Z</dcterms:modified>
</cp:coreProperties>
</file>