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14"/>
  </p:notesMasterIdLst>
  <p:sldIdLst>
    <p:sldId id="256" r:id="rId2"/>
    <p:sldId id="260" r:id="rId3"/>
    <p:sldId id="258" r:id="rId4"/>
    <p:sldId id="259" r:id="rId5"/>
    <p:sldId id="261" r:id="rId6"/>
    <p:sldId id="262" r:id="rId7"/>
    <p:sldId id="265" r:id="rId8"/>
    <p:sldId id="264" r:id="rId9"/>
    <p:sldId id="263" r:id="rId10"/>
    <p:sldId id="267" r:id="rId11"/>
    <p:sldId id="266" r:id="rId12"/>
    <p:sldId id="25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5314" autoAdjust="0"/>
  </p:normalViewPr>
  <p:slideViewPr>
    <p:cSldViewPr>
      <p:cViewPr>
        <p:scale>
          <a:sx n="119" d="100"/>
          <a:sy n="119" d="100"/>
        </p:scale>
        <p:origin x="1524" y="9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159C9-9DB2-4B01-9CC4-8BA1D56B11B1}" type="datetimeFigureOut">
              <a:rPr lang="en-US" smtClean="0"/>
              <a:t>10/25/2016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F68B5F-CA99-411E-A709-44C0741FE918}" type="slidenum">
              <a:rPr lang="en-US" smtClean="0"/>
              <a:t>‹#›</a:t>
            </a:fld>
            <a:endParaRPr lang="en-US"/>
          </a:p>
        </p:txBody>
      </p:sp>
    </p:spTree>
    <p:extLst>
      <p:ext uri="{BB962C8B-B14F-4D97-AF65-F5344CB8AC3E}">
        <p14:creationId xmlns:p14="http://schemas.microsoft.com/office/powerpoint/2010/main" val="652417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F68B5F-CA99-411E-A709-44C0741FE918}" type="slidenum">
              <a:rPr lang="en-US" smtClean="0"/>
              <a:t>6</a:t>
            </a:fld>
            <a:endParaRPr lang="en-US"/>
          </a:p>
        </p:txBody>
      </p:sp>
    </p:spTree>
    <p:extLst>
      <p:ext uri="{BB962C8B-B14F-4D97-AF65-F5344CB8AC3E}">
        <p14:creationId xmlns:p14="http://schemas.microsoft.com/office/powerpoint/2010/main" val="4127350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C006E8E-E31F-422B-BC1D-F198FA10E194}"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C724E-8C50-49A4-9D37-9EAB08661708}" type="slidenum">
              <a:rPr lang="en-US" smtClean="0"/>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06E8E-E31F-422B-BC1D-F198FA10E194}"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06E8E-E31F-422B-BC1D-F198FA10E194}"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C006E8E-E31F-422B-BC1D-F198FA10E194}"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C724E-8C50-49A4-9D37-9EAB08661708}"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06E8E-E31F-422B-BC1D-F198FA10E194}"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5C006E8E-E31F-422B-BC1D-F198FA10E194}"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C006E8E-E31F-422B-BC1D-F198FA10E194}"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006E8E-E31F-422B-BC1D-F198FA10E194}"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06E8E-E31F-422B-BC1D-F198FA10E194}"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06E8E-E31F-422B-BC1D-F198FA10E194}"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06E8E-E31F-422B-BC1D-F198FA10E194}"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CC724E-8C50-49A4-9D37-9EAB0866170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5C006E8E-E31F-422B-BC1D-F198FA10E194}" type="datetimeFigureOut">
              <a:rPr lang="en-US" smtClean="0"/>
              <a:t>10/25/2016</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ACC724E-8C50-49A4-9D37-9EAB08661708}"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hyperlink" Target="http://www.suicidepreventionlifeline.or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ted.com/talks/guy_winch_the_case_for_emotional_hygiene"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228600"/>
            <a:ext cx="8839200" cy="2438400"/>
          </a:xfrm>
        </p:spPr>
        <p:txBody>
          <a:bodyPr>
            <a:normAutofit lnSpcReduction="10000"/>
          </a:bodyPr>
          <a:lstStyle/>
          <a:p>
            <a:r>
              <a:rPr lang="en-US" sz="8000" dirty="0" smtClean="0"/>
              <a:t>DROP- In CENTER </a:t>
            </a:r>
          </a:p>
          <a:p>
            <a:r>
              <a:rPr lang="en-US" sz="6000" dirty="0" smtClean="0"/>
              <a:t>Presents……………</a:t>
            </a:r>
            <a:endParaRPr lang="en-US" sz="6000" dirty="0"/>
          </a:p>
        </p:txBody>
      </p:sp>
      <p:sp>
        <p:nvSpPr>
          <p:cNvPr id="2" name="Title 1"/>
          <p:cNvSpPr>
            <a:spLocks noGrp="1"/>
          </p:cNvSpPr>
          <p:nvPr>
            <p:ph type="ctrTitle"/>
          </p:nvPr>
        </p:nvSpPr>
        <p:spPr>
          <a:xfrm rot="360000">
            <a:off x="3373721" y="3017569"/>
            <a:ext cx="4847038" cy="950856"/>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1762">
            <a:off x="2925185" y="2596782"/>
            <a:ext cx="5543845" cy="391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3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anim calcmode="lin" valueType="num">
                                      <p:cBhvr>
                                        <p:cTn id="8" dur="2000" fill="hold"/>
                                        <p:tgtEl>
                                          <p:spTgt spid="1026"/>
                                        </p:tgtEl>
                                        <p:attrNameLst>
                                          <p:attrName>ppt_w</p:attrName>
                                        </p:attrNameLst>
                                      </p:cBhvr>
                                      <p:tavLst>
                                        <p:tav tm="0" fmla="#ppt_w*sin(2.5*pi*$)">
                                          <p:val>
                                            <p:fltVal val="0"/>
                                          </p:val>
                                        </p:tav>
                                        <p:tav tm="100000">
                                          <p:val>
                                            <p:fltVal val="1"/>
                                          </p:val>
                                        </p:tav>
                                      </p:tavLst>
                                    </p:anim>
                                    <p:anim calcmode="lin" valueType="num">
                                      <p:cBhvr>
                                        <p:cTn id="9"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616038"/>
            <a:ext cx="4724400" cy="923330"/>
          </a:xfrm>
          <a:prstGeom prst="rect">
            <a:avLst/>
          </a:prstGeom>
          <a:noFill/>
        </p:spPr>
        <p:txBody>
          <a:bodyPr wrap="square" lIns="91440" tIns="45720" rIns="91440" bIns="45720">
            <a:spAutoFit/>
          </a:bodyPr>
          <a:lstStyle/>
          <a:p>
            <a:pPr algn="ctr"/>
            <a:r>
              <a:rPr lang="en-US"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Suicide </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10445">
            <a:off x="5615299" y="0"/>
            <a:ext cx="352870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43994">
            <a:off x="41485" y="15368"/>
            <a:ext cx="2819400" cy="2581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descr="http://media.phillyvoice.com/media/images/03222016_Stats_Every_Day_250.width-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465" y="2133599"/>
            <a:ext cx="2381250" cy="2476501"/>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www.alan.com/wp-content/uploads/2016/04/suicide_signs_COVER_copy_r900x4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75832">
            <a:off x="41485" y="4620172"/>
            <a:ext cx="4085284" cy="2237828"/>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p:cNvSpPr>
            <a:spLocks noGrp="1"/>
          </p:cNvSpPr>
          <p:nvPr>
            <p:ph sz="quarter" idx="14"/>
          </p:nvPr>
        </p:nvSpPr>
        <p:spPr>
          <a:xfrm>
            <a:off x="5310715" y="2743201"/>
            <a:ext cx="3733800" cy="4162424"/>
          </a:xfrm>
        </p:spPr>
        <p:txBody>
          <a:bodyPr/>
          <a:lstStyle/>
          <a:p>
            <a:pPr marL="0" indent="0">
              <a:buNone/>
            </a:pPr>
            <a:r>
              <a:rPr lang="en-US" sz="2400" b="1" dirty="0" smtClean="0"/>
              <a:t>Suicide is VERY much Real &amp; Present </a:t>
            </a:r>
          </a:p>
          <a:p>
            <a:r>
              <a:rPr lang="en-US" dirty="0" smtClean="0"/>
              <a:t>Third leading cause of death for young people ages 15 – 24 ( U.S Center for Disease control and Prevention) </a:t>
            </a:r>
          </a:p>
          <a:p>
            <a:pPr>
              <a:spcBef>
                <a:spcPts val="0"/>
              </a:spcBef>
              <a:spcAft>
                <a:spcPts val="0"/>
              </a:spcAft>
            </a:pPr>
            <a:r>
              <a:rPr lang="en-US" dirty="0" smtClean="0"/>
              <a:t>Warming signs include</a:t>
            </a:r>
          </a:p>
          <a:p>
            <a:pPr lvl="1">
              <a:spcBef>
                <a:spcPts val="0"/>
              </a:spcBef>
              <a:spcAft>
                <a:spcPts val="0"/>
              </a:spcAft>
            </a:pPr>
            <a:r>
              <a:rPr lang="en-US" dirty="0" smtClean="0"/>
              <a:t>Talking about dying</a:t>
            </a:r>
          </a:p>
          <a:p>
            <a:pPr lvl="1">
              <a:spcBef>
                <a:spcPts val="0"/>
              </a:spcBef>
              <a:spcAft>
                <a:spcPts val="0"/>
              </a:spcAft>
            </a:pPr>
            <a:r>
              <a:rPr lang="en-US" dirty="0" smtClean="0"/>
              <a:t>Recent Loss</a:t>
            </a:r>
          </a:p>
          <a:p>
            <a:pPr lvl="1">
              <a:spcBef>
                <a:spcPts val="0"/>
              </a:spcBef>
              <a:spcAft>
                <a:spcPts val="0"/>
              </a:spcAft>
            </a:pPr>
            <a:r>
              <a:rPr lang="en-US" dirty="0" smtClean="0"/>
              <a:t>Change in personality </a:t>
            </a:r>
          </a:p>
          <a:p>
            <a:pPr lvl="1">
              <a:spcBef>
                <a:spcPts val="0"/>
              </a:spcBef>
              <a:spcAft>
                <a:spcPts val="0"/>
              </a:spcAft>
            </a:pPr>
            <a:r>
              <a:rPr lang="en-US" dirty="0" smtClean="0"/>
              <a:t>Change in behavior </a:t>
            </a:r>
          </a:p>
          <a:p>
            <a:pPr lvl="1">
              <a:spcBef>
                <a:spcPts val="0"/>
              </a:spcBef>
              <a:spcAft>
                <a:spcPts val="0"/>
              </a:spcAft>
            </a:pPr>
            <a:r>
              <a:rPr lang="en-US" dirty="0" smtClean="0"/>
              <a:t>Change in Sleep patterns</a:t>
            </a:r>
          </a:p>
          <a:p>
            <a:pPr lvl="1">
              <a:spcBef>
                <a:spcPts val="0"/>
              </a:spcBef>
              <a:spcAft>
                <a:spcPts val="0"/>
              </a:spcAft>
            </a:pPr>
            <a:r>
              <a:rPr lang="en-US" dirty="0" smtClean="0"/>
              <a:t>Change in Eating habits </a:t>
            </a:r>
          </a:p>
          <a:p>
            <a:pPr lvl="1">
              <a:spcBef>
                <a:spcPts val="0"/>
              </a:spcBef>
              <a:spcAft>
                <a:spcPts val="0"/>
              </a:spcAft>
            </a:pPr>
            <a:r>
              <a:rPr lang="en-US" dirty="0" smtClean="0"/>
              <a:t>Fear of losing control </a:t>
            </a:r>
          </a:p>
          <a:p>
            <a:pPr lvl="1">
              <a:spcBef>
                <a:spcPts val="0"/>
              </a:spcBef>
              <a:spcAft>
                <a:spcPts val="0"/>
              </a:spcAft>
            </a:pPr>
            <a:r>
              <a:rPr lang="en-US" dirty="0" smtClean="0"/>
              <a:t>NO HOPE for the future </a:t>
            </a:r>
            <a:endParaRPr lang="en-US" dirty="0"/>
          </a:p>
        </p:txBody>
      </p:sp>
    </p:spTree>
    <p:extLst>
      <p:ext uri="{BB962C8B-B14F-4D97-AF65-F5344CB8AC3E}">
        <p14:creationId xmlns:p14="http://schemas.microsoft.com/office/powerpoint/2010/main" val="1237560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62500" lnSpcReduction="20000"/>
          </a:bodyPr>
          <a:lstStyle/>
          <a:p>
            <a:r>
              <a:rPr lang="en-US" sz="2600" dirty="0" smtClean="0"/>
              <a:t>WHY are people afraid to seek mental health help ? </a:t>
            </a:r>
          </a:p>
          <a:p>
            <a:r>
              <a:rPr lang="en-US" sz="2600" dirty="0" smtClean="0"/>
              <a:t>Name some healthy coping techniques when you feel anxious, stressed or depressed ? </a:t>
            </a:r>
          </a:p>
          <a:p>
            <a:r>
              <a:rPr lang="en-US" sz="2600" dirty="0" smtClean="0"/>
              <a:t>What advice can you give it someone  comes to you to vent about feelings of anxiety, depression or stress ?</a:t>
            </a:r>
          </a:p>
          <a:p>
            <a:endParaRPr lang="en-US" dirty="0"/>
          </a:p>
          <a:p>
            <a:endParaRPr lang="en-US" dirty="0" smtClean="0"/>
          </a:p>
          <a:p>
            <a:endParaRPr lang="en-US" dirty="0"/>
          </a:p>
          <a:p>
            <a:pPr marL="0" indent="0">
              <a:buNone/>
            </a:pPr>
            <a:r>
              <a:rPr lang="en-US" b="1" dirty="0"/>
              <a:t>National Suicide Prevention Lifeline 1-800-273-TALK</a:t>
            </a:r>
            <a:r>
              <a:rPr lang="en-US" dirty="0"/>
              <a:t> or visit their </a:t>
            </a:r>
            <a:r>
              <a:rPr lang="en-US" dirty="0">
                <a:hlinkClick r:id="rId2"/>
              </a:rPr>
              <a:t>Web site</a:t>
            </a:r>
            <a:r>
              <a:rPr lang="en-US" dirty="0"/>
              <a:t>. </a:t>
            </a:r>
            <a:br>
              <a:rPr lang="en-US" dirty="0"/>
            </a:br>
            <a:r>
              <a:rPr lang="en-US" dirty="0"/>
              <a:t>The National Suicide Prevention Lifeline's mission is to provide immediate assistance to individuals in suicidal crisis by connecting them to the nearest available suicide prevention and mental health service provider through a toll-free telephone number: 1-800-273-TALK (8255). It is the only national suicide prevention and intervention telephone resource funded by the Federal Government.</a:t>
            </a:r>
            <a:r>
              <a:rPr lang="en-US" dirty="0" smtClean="0"/>
              <a:t>  </a:t>
            </a:r>
          </a:p>
        </p:txBody>
      </p:sp>
      <p:sp>
        <p:nvSpPr>
          <p:cNvPr id="3" name="Content Placeholder 2"/>
          <p:cNvSpPr>
            <a:spLocks noGrp="1"/>
          </p:cNvSpPr>
          <p:nvPr>
            <p:ph sz="quarter" idx="14"/>
          </p:nvPr>
        </p:nvSpPr>
        <p:spPr/>
        <p:txBody>
          <a:bodyPr/>
          <a:lstStyle/>
          <a:p>
            <a:r>
              <a:rPr lang="en-US" dirty="0" smtClean="0"/>
              <a:t>What is the difference between long term mental illness compared to having a bad day ? </a:t>
            </a:r>
          </a:p>
          <a:p>
            <a:r>
              <a:rPr lang="en-US" dirty="0"/>
              <a:t>W</a:t>
            </a:r>
            <a:r>
              <a:rPr lang="en-US" dirty="0" smtClean="0"/>
              <a:t>here can you </a:t>
            </a:r>
            <a:r>
              <a:rPr lang="en-US" dirty="0"/>
              <a:t>go if you need mental health help ?</a:t>
            </a:r>
          </a:p>
          <a:p>
            <a:r>
              <a:rPr lang="en-US" dirty="0"/>
              <a:t>Why does society focus more on physical health rather than mental health ? </a:t>
            </a:r>
          </a:p>
          <a:p>
            <a:endParaRPr lang="en-US" dirty="0"/>
          </a:p>
        </p:txBody>
      </p:sp>
      <p:sp>
        <p:nvSpPr>
          <p:cNvPr id="6" name="Rectangle 5"/>
          <p:cNvSpPr/>
          <p:nvPr/>
        </p:nvSpPr>
        <p:spPr>
          <a:xfrm>
            <a:off x="1505838" y="228600"/>
            <a:ext cx="6149440" cy="923330"/>
          </a:xfrm>
          <a:prstGeom prst="rect">
            <a:avLst/>
          </a:prstGeom>
          <a:noFill/>
        </p:spPr>
        <p:txBody>
          <a:bodyPr wrap="non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Discussion Questions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3365571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DROP-IN………. ?? </a:t>
            </a:r>
            <a:endParaRPr lang="en-US" dirty="0"/>
          </a:p>
        </p:txBody>
      </p:sp>
      <p:sp>
        <p:nvSpPr>
          <p:cNvPr id="3" name="Content Placeholder 2"/>
          <p:cNvSpPr>
            <a:spLocks noGrp="1"/>
          </p:cNvSpPr>
          <p:nvPr>
            <p:ph sz="quarter" idx="13"/>
          </p:nvPr>
        </p:nvSpPr>
        <p:spPr/>
        <p:txBody>
          <a:bodyPr>
            <a:normAutofit fontScale="92500" lnSpcReduction="20000"/>
          </a:bodyPr>
          <a:lstStyle/>
          <a:p>
            <a:r>
              <a:rPr lang="en-US" sz="3200" dirty="0" smtClean="0"/>
              <a:t>We are located UNDER TH E BRIDGE LITERALLY……  Room # 161 </a:t>
            </a:r>
          </a:p>
          <a:p>
            <a:r>
              <a:rPr lang="en-US" sz="3200" dirty="0" smtClean="0"/>
              <a:t>Services we have to offer </a:t>
            </a:r>
          </a:p>
          <a:p>
            <a:pPr lvl="1"/>
            <a:r>
              <a:rPr lang="en-US" sz="3200" dirty="0" smtClean="0"/>
              <a:t>Tutoring </a:t>
            </a:r>
          </a:p>
          <a:p>
            <a:pPr lvl="1"/>
            <a:r>
              <a:rPr lang="en-US" sz="3200" dirty="0" smtClean="0"/>
              <a:t>Employment </a:t>
            </a:r>
          </a:p>
          <a:p>
            <a:pPr lvl="1"/>
            <a:r>
              <a:rPr lang="en-US" sz="3200" dirty="0" smtClean="0"/>
              <a:t>Counseling </a:t>
            </a:r>
            <a:r>
              <a:rPr lang="en-US" sz="3200" dirty="0"/>
              <a:t> </a:t>
            </a:r>
            <a:endParaRPr lang="en-US" sz="3200" dirty="0" smtClean="0"/>
          </a:p>
          <a:p>
            <a:pPr lvl="1"/>
            <a:r>
              <a:rPr lang="en-US" sz="3200" dirty="0" smtClean="0"/>
              <a:t>After school Groups ( Guy Code, Girl Code, True colors) </a:t>
            </a:r>
          </a:p>
          <a:p>
            <a:pPr marL="457200" lvl="1" indent="0">
              <a:buNone/>
            </a:pPr>
            <a:endParaRPr lang="en-US" sz="3200" dirty="0"/>
          </a:p>
        </p:txBody>
      </p:sp>
    </p:spTree>
    <p:extLst>
      <p:ext uri="{BB962C8B-B14F-4D97-AF65-F5344CB8AC3E}">
        <p14:creationId xmlns:p14="http://schemas.microsoft.com/office/powerpoint/2010/main" val="493442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66" y="3190044"/>
            <a:ext cx="9073497" cy="1762955"/>
          </a:xfrm>
        </p:spPr>
        <p:txBody>
          <a:bodyPr/>
          <a:lstStyle/>
          <a:p>
            <a:pPr lvl="1" algn="l" rtl="0">
              <a:spcBef>
                <a:spcPct val="0"/>
              </a:spcBef>
            </a:pPr>
            <a:r>
              <a:rPr lang="en-US" sz="3200" dirty="0"/>
              <a:t>Why we all need to practice emotional first </a:t>
            </a:r>
            <a:r>
              <a:rPr lang="en-US" sz="3200" dirty="0" smtClean="0"/>
              <a:t>aid</a:t>
            </a:r>
            <a:br>
              <a:rPr lang="en-US" sz="3200" dirty="0" smtClean="0"/>
            </a:br>
            <a:r>
              <a:rPr lang="en-US" sz="3200" dirty="0" smtClean="0"/>
              <a:t>Presenter : Guy Winch </a:t>
            </a:r>
            <a:r>
              <a:rPr lang="en-US" sz="3200" dirty="0"/>
              <a:t/>
            </a:r>
            <a:br>
              <a:rPr lang="en-US" sz="3200" dirty="0"/>
            </a:b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76" y="0"/>
            <a:ext cx="7689079" cy="319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4600" y="5105400"/>
            <a:ext cx="4572000" cy="646331"/>
          </a:xfrm>
          <a:prstGeom prst="rect">
            <a:avLst/>
          </a:prstGeom>
        </p:spPr>
        <p:txBody>
          <a:bodyPr>
            <a:spAutoFit/>
          </a:bodyPr>
          <a:lstStyle/>
          <a:p>
            <a:r>
              <a:rPr lang="en-US" dirty="0">
                <a:hlinkClick r:id="rId3"/>
              </a:rPr>
              <a:t>https://</a:t>
            </a:r>
            <a:r>
              <a:rPr lang="en-US" dirty="0" smtClean="0">
                <a:hlinkClick r:id="rId3"/>
              </a:rPr>
              <a:t>www.ted.com/talks/guy_winch_the_case_for_emotional_hygiene</a:t>
            </a:r>
            <a:r>
              <a:rPr lang="en-US" dirty="0" smtClean="0"/>
              <a:t> </a:t>
            </a:r>
            <a:endParaRPr lang="en-US" dirty="0"/>
          </a:p>
        </p:txBody>
      </p:sp>
    </p:spTree>
    <p:extLst>
      <p:ext uri="{BB962C8B-B14F-4D97-AF65-F5344CB8AC3E}">
        <p14:creationId xmlns:p14="http://schemas.microsoft.com/office/powerpoint/2010/main" val="1170222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6200" y="1223665"/>
            <a:ext cx="4538529" cy="5629870"/>
          </a:xfrm>
        </p:spPr>
        <p:txBody>
          <a:bodyPr>
            <a:normAutofit fontScale="32500" lnSpcReduction="20000"/>
          </a:bodyPr>
          <a:lstStyle/>
          <a:p>
            <a:pPr marL="0" indent="0">
              <a:buNone/>
            </a:pPr>
            <a:r>
              <a:rPr lang="en-US" sz="9800" dirty="0" smtClean="0"/>
              <a:t>Why is it important ?</a:t>
            </a:r>
            <a:r>
              <a:rPr lang="en-US" sz="5900" dirty="0" smtClean="0"/>
              <a:t>	</a:t>
            </a:r>
            <a:r>
              <a:rPr lang="en-US" dirty="0" smtClean="0"/>
              <a:t>																							</a:t>
            </a:r>
          </a:p>
          <a:p>
            <a:pPr marL="0" indent="0">
              <a:buNone/>
            </a:pPr>
            <a:r>
              <a:rPr lang="en-US" dirty="0" smtClean="0"/>
              <a:t>									</a:t>
            </a:r>
          </a:p>
          <a:p>
            <a:pPr marL="0" indent="0">
              <a:buNone/>
            </a:pPr>
            <a:endParaRPr lang="en-US" dirty="0"/>
          </a:p>
          <a:p>
            <a:pPr marL="0" indent="0">
              <a:buNone/>
            </a:pPr>
            <a:r>
              <a:rPr lang="en-US" dirty="0" smtClean="0"/>
              <a:t>	</a:t>
            </a:r>
            <a:r>
              <a:rPr lang="en-US" dirty="0"/>
              <a:t>		</a:t>
            </a:r>
            <a:r>
              <a:rPr lang="en-US" dirty="0" smtClean="0"/>
              <a:t>	</a:t>
            </a:r>
            <a:r>
              <a:rPr lang="en-US" dirty="0"/>
              <a:t>	</a:t>
            </a:r>
            <a:r>
              <a:rPr lang="en-US" dirty="0" smtClean="0"/>
              <a:t>	</a:t>
            </a:r>
          </a:p>
          <a:p>
            <a:pPr marL="0" indent="0">
              <a:buNone/>
            </a:pPr>
            <a:endParaRPr lang="en-US" sz="5900" dirty="0" smtClean="0"/>
          </a:p>
          <a:p>
            <a:pPr marL="0" indent="0">
              <a:buNone/>
            </a:pPr>
            <a:endParaRPr lang="en-US" sz="5900" dirty="0" smtClean="0"/>
          </a:p>
          <a:p>
            <a:pPr marL="0" indent="0">
              <a:buNone/>
            </a:pPr>
            <a:r>
              <a:rPr lang="en-US" sz="5900" dirty="0" smtClean="0"/>
              <a:t>Stigma includes feelings of:	</a:t>
            </a:r>
          </a:p>
          <a:p>
            <a:r>
              <a:rPr lang="en-US" sz="5900" dirty="0" smtClean="0"/>
              <a:t>Shame	</a:t>
            </a:r>
          </a:p>
          <a:p>
            <a:r>
              <a:rPr lang="en-US" sz="5900" dirty="0" smtClean="0"/>
              <a:t>Blame </a:t>
            </a:r>
            <a:r>
              <a:rPr lang="en-US" sz="5900" dirty="0"/>
              <a:t>	</a:t>
            </a:r>
            <a:r>
              <a:rPr lang="en-US" sz="5900" dirty="0" smtClean="0"/>
              <a:t>		</a:t>
            </a:r>
          </a:p>
          <a:p>
            <a:r>
              <a:rPr lang="en-US" sz="5900" dirty="0" smtClean="0"/>
              <a:t>Distress </a:t>
            </a:r>
            <a:endParaRPr lang="en-US" sz="5900" dirty="0"/>
          </a:p>
          <a:p>
            <a:r>
              <a:rPr lang="en-US" sz="5900" dirty="0" smtClean="0"/>
              <a:t>Weak </a:t>
            </a:r>
            <a:endParaRPr lang="en-US" sz="5900" dirty="0"/>
          </a:p>
          <a:p>
            <a:r>
              <a:rPr lang="en-US" sz="5900" dirty="0" smtClean="0"/>
              <a:t>Inferior </a:t>
            </a:r>
          </a:p>
          <a:p>
            <a:pPr marL="0" indent="0">
              <a:buNone/>
            </a:pPr>
            <a:endParaRPr lang="en-US" dirty="0" smtClean="0"/>
          </a:p>
          <a:p>
            <a:pPr marL="0" indent="0">
              <a:buNone/>
            </a:pPr>
            <a:r>
              <a:rPr lang="en-US" sz="4500" dirty="0" smtClean="0"/>
              <a:t>Definition of Stigma :  a mark of disgrace associated with a particular circumstance, quality, or person </a:t>
            </a:r>
          </a:p>
          <a:p>
            <a:pPr marL="0" indent="0">
              <a:buNone/>
            </a:pPr>
            <a:r>
              <a:rPr lang="en-US" sz="4500" dirty="0" smtClean="0"/>
              <a:t>“  The STIGMA of mental disorders” </a:t>
            </a:r>
            <a:endParaRPr lang="en-US" sz="4500" dirty="0"/>
          </a:p>
          <a:p>
            <a:pPr marL="0" lvl="1" indent="0" algn="just">
              <a:buNone/>
            </a:pPr>
            <a:endParaRPr lang="en-US" dirty="0"/>
          </a:p>
          <a:p>
            <a:pPr marL="457200" lvl="1" indent="0">
              <a:buNone/>
            </a:pPr>
            <a:endParaRPr lang="en-US" dirty="0"/>
          </a:p>
          <a:p>
            <a:pPr marL="457200" lvl="1" indent="0">
              <a:buNone/>
            </a:pPr>
            <a:endParaRPr lang="en-US" dirty="0"/>
          </a:p>
          <a:p>
            <a:pPr marL="457200" lvl="1" indent="0">
              <a:buNone/>
            </a:pPr>
            <a:endParaRPr lang="en-US" dirty="0" smtClean="0"/>
          </a:p>
          <a:p>
            <a:pPr lvl="1"/>
            <a:endParaRPr lang="en-US" dirty="0" smtClean="0"/>
          </a:p>
          <a:p>
            <a:endParaRPr lang="en-US" dirty="0"/>
          </a:p>
        </p:txBody>
      </p:sp>
      <p:sp>
        <p:nvSpPr>
          <p:cNvPr id="11" name="Content Placeholder 10"/>
          <p:cNvSpPr>
            <a:spLocks noGrp="1"/>
          </p:cNvSpPr>
          <p:nvPr>
            <p:ph sz="quarter" idx="14"/>
          </p:nvPr>
        </p:nvSpPr>
        <p:spPr>
          <a:xfrm>
            <a:off x="4614728" y="1295400"/>
            <a:ext cx="4047743" cy="5486400"/>
          </a:xfrm>
        </p:spPr>
        <p:txBody>
          <a:bodyPr>
            <a:normAutofit lnSpcReduction="10000"/>
          </a:bodyPr>
          <a:lstStyle/>
          <a:p>
            <a:pPr marL="0" indent="0">
              <a:buNone/>
            </a:pPr>
            <a:r>
              <a:rPr lang="en-US" sz="2400" dirty="0" smtClean="0"/>
              <a:t>Mental Health</a:t>
            </a:r>
            <a:r>
              <a:rPr lang="en-US" dirty="0" smtClean="0"/>
              <a:t>: Noun: a </a:t>
            </a:r>
            <a:r>
              <a:rPr lang="en-US" dirty="0"/>
              <a:t>person’s condition with regard to their psychological and emotional well-being.</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r>
              <a:rPr lang="en-US" dirty="0"/>
              <a:t>Types of Mental Health</a:t>
            </a:r>
          </a:p>
          <a:p>
            <a:pPr lvl="1"/>
            <a:r>
              <a:rPr lang="en-US" dirty="0"/>
              <a:t> Depression </a:t>
            </a:r>
          </a:p>
          <a:p>
            <a:pPr lvl="1"/>
            <a:r>
              <a:rPr lang="en-US" dirty="0"/>
              <a:t> Anxiety/ Performance </a:t>
            </a:r>
          </a:p>
          <a:p>
            <a:pPr lvl="1"/>
            <a:r>
              <a:rPr lang="en-US" dirty="0"/>
              <a:t>Suicide Prevention </a:t>
            </a:r>
          </a:p>
          <a:p>
            <a:pPr lvl="1"/>
            <a:r>
              <a:rPr lang="en-US" dirty="0"/>
              <a:t>Eating Disorders </a:t>
            </a:r>
          </a:p>
          <a:p>
            <a:pPr lvl="1"/>
            <a:r>
              <a:rPr lang="en-US" dirty="0"/>
              <a:t>Bi- polar Disorder </a:t>
            </a:r>
          </a:p>
          <a:p>
            <a:pPr marL="0" indent="0">
              <a:buNone/>
            </a:pPr>
            <a:endParaRPr lang="en-US" dirty="0"/>
          </a:p>
        </p:txBody>
      </p:sp>
      <p:sp>
        <p:nvSpPr>
          <p:cNvPr id="4" name="Rectangle 3"/>
          <p:cNvSpPr/>
          <p:nvPr/>
        </p:nvSpPr>
        <p:spPr>
          <a:xfrm>
            <a:off x="566986" y="304800"/>
            <a:ext cx="809548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WHAT is Mental Health ? </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676400"/>
            <a:ext cx="3200400" cy="187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06" y="4038600"/>
            <a:ext cx="260219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599" y="2423444"/>
            <a:ext cx="3429001" cy="199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01886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129" y="76200"/>
            <a:ext cx="7772400"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STRESS</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Content Placeholder 2"/>
          <p:cNvSpPr txBox="1">
            <a:spLocks/>
          </p:cNvSpPr>
          <p:nvPr/>
        </p:nvSpPr>
        <p:spPr>
          <a:xfrm>
            <a:off x="0" y="914400"/>
            <a:ext cx="8527279" cy="6019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indent="0">
              <a:buFont typeface="Arial" pitchFamily="34" charset="0"/>
              <a:buNone/>
            </a:pPr>
            <a:r>
              <a:rPr lang="en-US" sz="3300" dirty="0" smtClean="0"/>
              <a:t>What is Stress ? It can impact one of the following, Physical, Emotional, Behavioral &amp; MENTAL </a:t>
            </a:r>
          </a:p>
          <a:p>
            <a:pPr>
              <a:lnSpc>
                <a:spcPct val="120000"/>
              </a:lnSpc>
              <a:spcBef>
                <a:spcPts val="0"/>
              </a:spcBef>
              <a:spcAft>
                <a:spcPts val="0"/>
              </a:spcAft>
            </a:pPr>
            <a:r>
              <a:rPr lang="en-US" dirty="0"/>
              <a:t> a state of mental tension and worry caused by problems in your life, work, etc.</a:t>
            </a:r>
          </a:p>
          <a:p>
            <a:pPr>
              <a:lnSpc>
                <a:spcPct val="120000"/>
              </a:lnSpc>
              <a:spcBef>
                <a:spcPts val="0"/>
              </a:spcBef>
              <a:spcAft>
                <a:spcPts val="0"/>
              </a:spcAft>
            </a:pPr>
            <a:r>
              <a:rPr lang="en-US" dirty="0"/>
              <a:t> something that causes strong feelings of worry or </a:t>
            </a:r>
            <a:r>
              <a:rPr lang="en-US" dirty="0" smtClean="0"/>
              <a:t>anxiety</a:t>
            </a:r>
          </a:p>
          <a:p>
            <a:pPr>
              <a:lnSpc>
                <a:spcPct val="120000"/>
              </a:lnSpc>
              <a:spcBef>
                <a:spcPts val="0"/>
              </a:spcBef>
              <a:spcAft>
                <a:spcPts val="0"/>
              </a:spcAft>
            </a:pPr>
            <a:r>
              <a:rPr lang="en-US" dirty="0"/>
              <a:t> physical force or </a:t>
            </a:r>
            <a:r>
              <a:rPr lang="en-US" dirty="0" smtClean="0"/>
              <a:t>pressure</a:t>
            </a:r>
          </a:p>
          <a:p>
            <a:pPr marL="0" indent="0">
              <a:lnSpc>
                <a:spcPct val="120000"/>
              </a:lnSpc>
              <a:spcBef>
                <a:spcPts val="0"/>
              </a:spcBef>
              <a:spcAft>
                <a:spcPts val="0"/>
              </a:spcAft>
              <a:buNone/>
            </a:pPr>
            <a:r>
              <a:rPr lang="en-US" dirty="0"/>
              <a:t> </a:t>
            </a:r>
            <a:r>
              <a:rPr lang="en-US" dirty="0" smtClean="0"/>
              <a:t>       ( Webster's online dictionary 2016) </a:t>
            </a:r>
          </a:p>
          <a:p>
            <a:pPr marL="0" indent="0">
              <a:lnSpc>
                <a:spcPct val="120000"/>
              </a:lnSpc>
              <a:spcBef>
                <a:spcPts val="0"/>
              </a:spcBef>
              <a:spcAft>
                <a:spcPts val="0"/>
              </a:spcAft>
              <a:buNone/>
            </a:pPr>
            <a:r>
              <a:rPr lang="en-US" dirty="0" smtClean="0"/>
              <a:t>There is such a thing as </a:t>
            </a:r>
            <a:r>
              <a:rPr lang="en-US" dirty="0"/>
              <a:t>G</a:t>
            </a:r>
            <a:r>
              <a:rPr lang="en-US" dirty="0" smtClean="0"/>
              <a:t>ood and Bad stress! </a:t>
            </a:r>
            <a:endParaRPr lang="en-US" dirty="0"/>
          </a:p>
          <a:p>
            <a:pPr marL="0" indent="0">
              <a:buNone/>
            </a:pPr>
            <a:r>
              <a:rPr lang="en-US" dirty="0" smtClean="0"/>
              <a:t>There are typically two responses when it comes to stress</a:t>
            </a:r>
          </a:p>
          <a:p>
            <a:pPr lvl="1"/>
            <a:r>
              <a:rPr lang="en-US" sz="3300" b="1" i="1" dirty="0" smtClean="0">
                <a:solidFill>
                  <a:srgbClr val="FF0000"/>
                </a:solidFill>
              </a:rPr>
              <a:t>Fight</a:t>
            </a:r>
            <a:r>
              <a:rPr lang="en-US" dirty="0" smtClean="0"/>
              <a:t> – Individuals typically might feel agitated and aggressive towards others/self when stress occurs. </a:t>
            </a:r>
            <a:r>
              <a:rPr lang="en-US" dirty="0"/>
              <a:t> </a:t>
            </a:r>
            <a:endParaRPr lang="en-US" dirty="0" smtClean="0"/>
          </a:p>
          <a:p>
            <a:pPr marL="457200" lvl="1" indent="0">
              <a:buNone/>
            </a:pPr>
            <a:r>
              <a:rPr lang="en-US" sz="2800" dirty="0" smtClean="0"/>
              <a:t>      </a:t>
            </a:r>
            <a:r>
              <a:rPr lang="en-US" sz="2800" b="1" i="1" dirty="0" smtClean="0">
                <a:solidFill>
                  <a:schemeClr val="tx1">
                    <a:lumMod val="75000"/>
                  </a:schemeClr>
                </a:solidFill>
              </a:rPr>
              <a:t>OR </a:t>
            </a:r>
          </a:p>
          <a:p>
            <a:pPr lvl="1"/>
            <a:r>
              <a:rPr lang="en-US" sz="3300" b="1" i="1" dirty="0" smtClean="0">
                <a:solidFill>
                  <a:srgbClr val="0070C0"/>
                </a:solidFill>
              </a:rPr>
              <a:t>Flight</a:t>
            </a:r>
            <a:r>
              <a:rPr lang="en-US" dirty="0"/>
              <a:t> </a:t>
            </a:r>
            <a:r>
              <a:rPr lang="en-US" dirty="0" smtClean="0"/>
              <a:t>- </a:t>
            </a:r>
            <a:r>
              <a:rPr lang="en-US" dirty="0"/>
              <a:t>I</a:t>
            </a:r>
            <a:r>
              <a:rPr lang="en-US" dirty="0" smtClean="0"/>
              <a:t>ndividuals avoid stressful situation/people which is the opposite of fight. This is usually associated with a survival instinct to distant yourself from the stressors. </a:t>
            </a:r>
          </a:p>
          <a:p>
            <a:pPr marL="0" lvl="1" indent="0">
              <a:buNone/>
            </a:pPr>
            <a:r>
              <a:rPr lang="en-US" dirty="0" smtClean="0"/>
              <a:t>Symptoms of STRESS that impact the BODY </a:t>
            </a:r>
          </a:p>
          <a:p>
            <a:r>
              <a:rPr lang="en-US" dirty="0"/>
              <a:t>Headache.</a:t>
            </a:r>
          </a:p>
          <a:p>
            <a:r>
              <a:rPr lang="en-US" dirty="0"/>
              <a:t>Muscle tension or pain.</a:t>
            </a:r>
          </a:p>
          <a:p>
            <a:r>
              <a:rPr lang="en-US" dirty="0"/>
              <a:t>Chest pain</a:t>
            </a:r>
            <a:r>
              <a:rPr lang="en-US" dirty="0" smtClean="0"/>
              <a:t>.</a:t>
            </a:r>
            <a:endParaRPr lang="en-US" dirty="0"/>
          </a:p>
          <a:p>
            <a:r>
              <a:rPr lang="en-US" dirty="0"/>
              <a:t>Fatigue</a:t>
            </a:r>
            <a:r>
              <a:rPr lang="en-US" dirty="0" smtClean="0"/>
              <a:t>.</a:t>
            </a:r>
            <a:endParaRPr lang="en-US" dirty="0"/>
          </a:p>
          <a:p>
            <a:r>
              <a:rPr lang="en-US" dirty="0"/>
              <a:t>Change in sex drive.</a:t>
            </a:r>
          </a:p>
          <a:p>
            <a:r>
              <a:rPr lang="en-US" dirty="0" smtClean="0"/>
              <a:t>Upset</a:t>
            </a:r>
            <a:r>
              <a:rPr lang="en-US" dirty="0"/>
              <a:t> </a:t>
            </a:r>
            <a:r>
              <a:rPr lang="en-US" dirty="0" smtClean="0"/>
              <a:t>Stomach </a:t>
            </a:r>
            <a:endParaRPr lang="en-US" dirty="0"/>
          </a:p>
          <a:p>
            <a:r>
              <a:rPr lang="en-US" dirty="0"/>
              <a:t>Sleep problems</a:t>
            </a:r>
            <a:r>
              <a:rPr lang="en-US" dirty="0" smtClean="0"/>
              <a:t>.</a:t>
            </a:r>
            <a:endParaRPr lang="en-US" dirty="0"/>
          </a:p>
          <a:p>
            <a:pPr marL="0" lvl="1" indent="0">
              <a:buNone/>
            </a:pPr>
            <a:endParaRPr lang="en-US" dirty="0" smtClean="0"/>
          </a:p>
          <a:p>
            <a:pPr marL="0" lvl="1" indent="0">
              <a:buNone/>
            </a:pPr>
            <a:endParaRPr lang="en-US" dirty="0" smtClean="0"/>
          </a:p>
          <a:p>
            <a:pPr lvl="1"/>
            <a:endParaRPr lang="en-US"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449763"/>
            <a:ext cx="3951287"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3008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1524000"/>
          </a:xfrm>
        </p:spPr>
        <p:txBody>
          <a:bodyPr/>
          <a:lstStyle/>
          <a:p>
            <a:r>
              <a:rPr lang="en-US" sz="54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br>
              <a:rPr lang="en-US" sz="54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r>
              <a:rPr lang="en-US" sz="54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54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66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Anxiety </a:t>
            </a:r>
            <a:r>
              <a:rPr lang="en-US" sz="32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r>
            <a:br>
              <a:rPr lang="en-US" sz="32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br>
            <a:endParaRPr lang="en-US" dirty="0"/>
          </a:p>
        </p:txBody>
      </p:sp>
      <p:sp>
        <p:nvSpPr>
          <p:cNvPr id="3" name="Content Placeholder 2"/>
          <p:cNvSpPr>
            <a:spLocks noGrp="1"/>
          </p:cNvSpPr>
          <p:nvPr>
            <p:ph sz="quarter" idx="13"/>
          </p:nvPr>
        </p:nvSpPr>
        <p:spPr>
          <a:xfrm>
            <a:off x="0" y="1143000"/>
            <a:ext cx="9067800" cy="4572000"/>
          </a:xfrm>
        </p:spPr>
        <p:txBody>
          <a:bodyPr/>
          <a:lstStyle/>
          <a:p>
            <a:r>
              <a:rPr lang="en-US" dirty="0" smtClean="0"/>
              <a:t>What is Anxiety ? </a:t>
            </a:r>
          </a:p>
          <a:p>
            <a:pPr marL="0" indent="0">
              <a:spcBef>
                <a:spcPts val="0"/>
              </a:spcBef>
              <a:spcAft>
                <a:spcPts val="0"/>
              </a:spcAft>
              <a:buNone/>
            </a:pPr>
            <a:r>
              <a:rPr lang="en-US" dirty="0" smtClean="0"/>
              <a:t>      :</a:t>
            </a:r>
            <a:r>
              <a:rPr lang="en-US" dirty="0"/>
              <a:t> fear or nervousness about what might </a:t>
            </a:r>
            <a:r>
              <a:rPr lang="en-US" dirty="0" smtClean="0"/>
              <a:t>happen</a:t>
            </a:r>
          </a:p>
          <a:p>
            <a:pPr marL="0" indent="0">
              <a:spcBef>
                <a:spcPts val="0"/>
              </a:spcBef>
              <a:spcAft>
                <a:spcPts val="0"/>
              </a:spcAft>
              <a:buNone/>
            </a:pPr>
            <a:r>
              <a:rPr lang="en-US" b="1" dirty="0" smtClean="0"/>
              <a:t>      : </a:t>
            </a:r>
            <a:r>
              <a:rPr lang="en-US" dirty="0" smtClean="0"/>
              <a:t>a </a:t>
            </a:r>
            <a:r>
              <a:rPr lang="en-US" dirty="0"/>
              <a:t>feeling of wanting </a:t>
            </a:r>
            <a:r>
              <a:rPr lang="en-US" i="1" dirty="0"/>
              <a:t>to do</a:t>
            </a:r>
            <a:r>
              <a:rPr lang="en-US" dirty="0"/>
              <a:t> something very </a:t>
            </a:r>
            <a:r>
              <a:rPr lang="en-US" dirty="0" smtClean="0"/>
              <a:t>much</a:t>
            </a:r>
          </a:p>
          <a:p>
            <a:pPr marL="0" indent="0">
              <a:spcBef>
                <a:spcPts val="0"/>
              </a:spcBef>
              <a:spcAft>
                <a:spcPts val="0"/>
              </a:spcAft>
              <a:buNone/>
            </a:pPr>
            <a:r>
              <a:rPr lang="en-US" dirty="0" smtClean="0"/>
              <a:t>       ( Webster online dictionary 2016) </a:t>
            </a:r>
            <a:r>
              <a:rPr lang="en-US" dirty="0"/>
              <a:t/>
            </a:r>
            <a:br>
              <a:rPr lang="en-US" dirty="0"/>
            </a:b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03804"/>
            <a:ext cx="56197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533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6200" y="1194987"/>
            <a:ext cx="3123151" cy="2362200"/>
          </a:xfrm>
        </p:spPr>
        <p:txBody>
          <a:bodyPr>
            <a:normAutofit lnSpcReduction="10000"/>
          </a:bodyPr>
          <a:lstStyle/>
          <a:p>
            <a:r>
              <a:rPr lang="en-US" dirty="0" smtClean="0"/>
              <a:t>Symptoms of anxiety: </a:t>
            </a:r>
          </a:p>
          <a:p>
            <a:pPr lvl="1">
              <a:spcBef>
                <a:spcPts val="0"/>
              </a:spcBef>
              <a:spcAft>
                <a:spcPts val="0"/>
              </a:spcAft>
            </a:pPr>
            <a:r>
              <a:rPr lang="en-US" dirty="0" smtClean="0"/>
              <a:t>Tension/ stiffness in the body </a:t>
            </a:r>
          </a:p>
          <a:p>
            <a:pPr lvl="1">
              <a:spcBef>
                <a:spcPts val="0"/>
              </a:spcBef>
              <a:spcAft>
                <a:spcPts val="0"/>
              </a:spcAft>
            </a:pPr>
            <a:r>
              <a:rPr lang="en-US" dirty="0" smtClean="0"/>
              <a:t>Body aches or shakes </a:t>
            </a:r>
          </a:p>
          <a:p>
            <a:pPr lvl="1">
              <a:spcBef>
                <a:spcPts val="0"/>
              </a:spcBef>
              <a:spcAft>
                <a:spcPts val="0"/>
              </a:spcAft>
            </a:pPr>
            <a:r>
              <a:rPr lang="en-US" dirty="0" smtClean="0"/>
              <a:t>Pounding heart </a:t>
            </a:r>
          </a:p>
          <a:p>
            <a:pPr lvl="1">
              <a:spcBef>
                <a:spcPts val="0"/>
              </a:spcBef>
              <a:spcAft>
                <a:spcPts val="0"/>
              </a:spcAft>
            </a:pPr>
            <a:r>
              <a:rPr lang="en-US" dirty="0" smtClean="0"/>
              <a:t>Breathing difficulty </a:t>
            </a:r>
          </a:p>
          <a:p>
            <a:pPr lvl="1">
              <a:spcBef>
                <a:spcPts val="0"/>
              </a:spcBef>
              <a:spcAft>
                <a:spcPts val="0"/>
              </a:spcAft>
            </a:pPr>
            <a:r>
              <a:rPr lang="en-US" dirty="0" smtClean="0"/>
              <a:t>Mood swings </a:t>
            </a:r>
          </a:p>
          <a:p>
            <a:pPr lvl="1">
              <a:spcBef>
                <a:spcPts val="0"/>
              </a:spcBef>
              <a:spcAft>
                <a:spcPts val="0"/>
              </a:spcAft>
            </a:pPr>
            <a:r>
              <a:rPr lang="en-US" dirty="0" smtClean="0"/>
              <a:t>Sleep issues </a:t>
            </a:r>
          </a:p>
          <a:p>
            <a:pPr lvl="1">
              <a:spcBef>
                <a:spcPts val="0"/>
              </a:spcBef>
              <a:spcAft>
                <a:spcPts val="0"/>
              </a:spcAft>
            </a:pPr>
            <a:r>
              <a:rPr lang="en-US" dirty="0" smtClean="0"/>
              <a:t>Depressed </a:t>
            </a:r>
            <a:endParaRPr lang="en-US" dirty="0"/>
          </a:p>
        </p:txBody>
      </p:sp>
      <p:sp>
        <p:nvSpPr>
          <p:cNvPr id="4" name="Rectangle 3"/>
          <p:cNvSpPr/>
          <p:nvPr/>
        </p:nvSpPr>
        <p:spPr>
          <a:xfrm>
            <a:off x="1182149" y="381000"/>
            <a:ext cx="661572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IS anxiety normal</a:t>
            </a: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Content Placeholder 7"/>
          <p:cNvSpPr>
            <a:spLocks noGrp="1"/>
          </p:cNvSpPr>
          <p:nvPr>
            <p:ph sz="quarter" idx="14"/>
          </p:nvPr>
        </p:nvSpPr>
        <p:spPr>
          <a:xfrm>
            <a:off x="0" y="3429000"/>
            <a:ext cx="9067800" cy="4181475"/>
          </a:xfrm>
        </p:spPr>
        <p:txBody>
          <a:bodyPr>
            <a:normAutofit/>
          </a:bodyPr>
          <a:lstStyle/>
          <a:p>
            <a:pPr marL="0" indent="0">
              <a:buNone/>
            </a:pPr>
            <a:r>
              <a:rPr lang="en-US" dirty="0" smtClean="0"/>
              <a:t>Ways to deal with Anxiety ? </a:t>
            </a:r>
          </a:p>
          <a:p>
            <a:pPr>
              <a:buFont typeface="Wingdings" pitchFamily="2" charset="2"/>
              <a:buChar char="ü"/>
            </a:pPr>
            <a:r>
              <a:rPr lang="en-US" sz="1600" dirty="0" smtClean="0"/>
              <a:t>TAKE A BREAK ! </a:t>
            </a:r>
          </a:p>
          <a:p>
            <a:pPr>
              <a:buFont typeface="Wingdings" pitchFamily="2" charset="2"/>
              <a:buChar char="ü"/>
            </a:pPr>
            <a:r>
              <a:rPr lang="en-US" sz="1600" dirty="0" smtClean="0"/>
              <a:t>Healthy Coping Skills</a:t>
            </a:r>
          </a:p>
          <a:p>
            <a:pPr>
              <a:buFont typeface="Wingdings" pitchFamily="2" charset="2"/>
              <a:buChar char="ü"/>
            </a:pPr>
            <a:r>
              <a:rPr lang="en-US" sz="1600" dirty="0" smtClean="0"/>
              <a:t>Identify Triggers</a:t>
            </a:r>
          </a:p>
          <a:p>
            <a:pPr>
              <a:buFont typeface="Wingdings" pitchFamily="2" charset="2"/>
              <a:buChar char="ü"/>
            </a:pPr>
            <a:r>
              <a:rPr lang="en-US" sz="1600" dirty="0" smtClean="0"/>
              <a:t>Express your feelings </a:t>
            </a:r>
          </a:p>
          <a:p>
            <a:pPr marL="457200" lvl="1" indent="0">
              <a:lnSpc>
                <a:spcPct val="110000"/>
              </a:lnSpc>
              <a:spcBef>
                <a:spcPts val="0"/>
              </a:spcBef>
              <a:spcAft>
                <a:spcPts val="0"/>
              </a:spcAft>
              <a:buNone/>
            </a:pPr>
            <a:r>
              <a:rPr lang="en-US" sz="1200" dirty="0" smtClean="0"/>
              <a:t>( talk to a School Social worker ME ! , Counselor</a:t>
            </a:r>
          </a:p>
          <a:p>
            <a:pPr marL="457200" lvl="1" indent="0">
              <a:lnSpc>
                <a:spcPct val="110000"/>
              </a:lnSpc>
              <a:spcBef>
                <a:spcPts val="0"/>
              </a:spcBef>
              <a:spcAft>
                <a:spcPts val="0"/>
              </a:spcAft>
              <a:buNone/>
            </a:pPr>
            <a:r>
              <a:rPr lang="en-US" sz="1200" dirty="0" smtClean="0"/>
              <a:t>Or even try writing in a journal) </a:t>
            </a:r>
          </a:p>
          <a:p>
            <a:pPr>
              <a:buFont typeface="Wingdings" pitchFamily="2" charset="2"/>
              <a:buChar char="ü"/>
            </a:pPr>
            <a:r>
              <a:rPr lang="en-US" sz="1600" dirty="0"/>
              <a:t>Acceptance ( Everyone experiences Anxiety) </a:t>
            </a:r>
          </a:p>
          <a:p>
            <a:pPr>
              <a:buFont typeface="Wingdings" pitchFamily="2" charset="2"/>
              <a:buChar char="ü"/>
            </a:pPr>
            <a:r>
              <a:rPr lang="en-US" sz="1600" dirty="0" smtClean="0"/>
              <a:t> Make sure you get enough sleep 		Disclaimer: Just because you experience some of 					these symptoms DOES NOT MEAN YOU HAVE						       A DISORDER    </a:t>
            </a:r>
          </a:p>
          <a:p>
            <a:pPr>
              <a:buFont typeface="Wingdings" pitchFamily="2" charset="2"/>
              <a:buChar char="ü"/>
            </a:pPr>
            <a:endParaRPr lang="en-US" sz="1600" dirty="0" smtClean="0"/>
          </a:p>
          <a:p>
            <a:pPr>
              <a:buFont typeface="Wingdings" pitchFamily="2" charset="2"/>
              <a:buChar char="ü"/>
            </a:pPr>
            <a:endParaRPr lang="en-US" dirty="0" smtClean="0"/>
          </a:p>
          <a:p>
            <a:pPr>
              <a:buFont typeface="Wingdings" pitchFamily="2" charset="2"/>
              <a:buChar char="ü"/>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219200"/>
            <a:ext cx="5257800" cy="417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839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7196" y="152400"/>
            <a:ext cx="6938117" cy="1754326"/>
          </a:xfrm>
          <a:prstGeom prst="rect">
            <a:avLst/>
          </a:prstGeom>
          <a:noFill/>
        </p:spPr>
        <p:txBody>
          <a:bodyPr wrap="none" lIns="91440" tIns="45720" rIns="91440" bIns="45720">
            <a:spAutoFit/>
          </a:bodyPr>
          <a:lstStyle/>
          <a:p>
            <a:pPr algn="ctr"/>
            <a:r>
              <a:rPr lang="en-US" sz="54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What does depression </a:t>
            </a:r>
          </a:p>
          <a:p>
            <a:pPr algn="ctr"/>
            <a:r>
              <a:rPr lang="en-US" sz="54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?look like?</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2050" name="Picture 2" descr="Image result for difference between being depressed and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00013">
            <a:off x="286338" y="1327314"/>
            <a:ext cx="2476500" cy="202624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Image result for difference between being depressed and depress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descr="Image result for difference between being depressed and de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4930">
            <a:off x="6971716" y="3766024"/>
            <a:ext cx="1533525" cy="310648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healthshire.com/wp-content/uploads/2013/03/depression-medic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9650"/>
            <a:ext cx="47625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22029">
            <a:off x="6167437" y="1063241"/>
            <a:ext cx="2886075" cy="248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2057400"/>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36400" y="-11810999"/>
            <a:ext cx="25527000" cy="1695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620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136"/>
            <a:ext cx="7162800"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does depression  feel like INSIDE!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descr="http://www.articlesofgrace.com/wp-content/uploads/2016/07/depression-1250897_960_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59436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17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5619" y="76200"/>
            <a:ext cx="8044189" cy="1754326"/>
          </a:xfrm>
          <a:prstGeom prst="rect">
            <a:avLst/>
          </a:prstGeom>
          <a:no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How depression impacts the </a:t>
            </a:r>
          </a:p>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Body and Mind </a:t>
            </a: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9144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678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664</TotalTime>
  <Words>376</Words>
  <Application>Microsoft Office PowerPoint</Application>
  <PresentationFormat>On-screen Show (4:3)</PresentationFormat>
  <Paragraphs>120</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Horizon</vt:lpstr>
      <vt:lpstr>PowerPoint Presentation</vt:lpstr>
      <vt:lpstr>Why we all need to practice emotional first aid Presenter : Guy Winch  </vt:lpstr>
      <vt:lpstr>PowerPoint Presentation</vt:lpstr>
      <vt:lpstr>PowerPoint Presentation</vt:lpstr>
      <vt:lpstr>         Anxiety  </vt:lpstr>
      <vt:lpstr>PowerPoint Presentation</vt:lpstr>
      <vt:lpstr>PowerPoint Presentation</vt:lpstr>
      <vt:lpstr>PowerPoint Presentation</vt:lpstr>
      <vt:lpstr>PowerPoint Presentation</vt:lpstr>
      <vt:lpstr>PowerPoint Presentation</vt:lpstr>
      <vt:lpstr>PowerPoint Presentation</vt:lpstr>
      <vt:lpstr>WHERE IS DROP-IN………. ?? </vt:lpstr>
    </vt:vector>
  </TitlesOfParts>
  <Company>Hackensack Public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36</cp:revision>
  <dcterms:created xsi:type="dcterms:W3CDTF">2016-10-18T15:25:27Z</dcterms:created>
  <dcterms:modified xsi:type="dcterms:W3CDTF">2016-10-25T19:16:54Z</dcterms:modified>
</cp:coreProperties>
</file>