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7" r:id="rId3"/>
    <p:sldId id="257" r:id="rId4"/>
    <p:sldId id="268" r:id="rId5"/>
    <p:sldId id="259" r:id="rId6"/>
    <p:sldId id="265" r:id="rId7"/>
    <p:sldId id="258" r:id="rId8"/>
    <p:sldId id="262" r:id="rId9"/>
    <p:sldId id="260" r:id="rId10"/>
    <p:sldId id="261" r:id="rId11"/>
    <p:sldId id="263" r:id="rId12"/>
    <p:sldId id="264" r:id="rId13"/>
    <p:sldId id="270" r:id="rId14"/>
    <p:sldId id="266" r:id="rId15"/>
    <p:sldId id="271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360" y="5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33E9B6-C5A0-4AB9-8573-17ED6669739F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C9B55-F4AC-4A59-AEFE-12B117899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277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4EE20-56E2-4707-97DE-E6A750593262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A8B0D-91DF-4402-8224-350CCB850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59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A8B0D-91DF-4402-8224-350CCB850E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8035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A8B0D-91DF-4402-8224-350CCB850E2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7368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A8B0D-91DF-4402-8224-350CCB850E2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295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A8B0D-91DF-4402-8224-350CCB850E2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2549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A8B0D-91DF-4402-8224-350CCB850E2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936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A8B0D-91DF-4402-8224-350CCB850E2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944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A8B0D-91DF-4402-8224-350CCB850E2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85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A8B0D-91DF-4402-8224-350CCB850E2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21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A8B0D-91DF-4402-8224-350CCB850E2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27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A8B0D-91DF-4402-8224-350CCB850E2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093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A8B0D-91DF-4402-8224-350CCB850E2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41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A8B0D-91DF-4402-8224-350CCB850E2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147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A8B0D-91DF-4402-8224-350CCB850E2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1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A8B0D-91DF-4402-8224-350CCB850E2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464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A8B0D-91DF-4402-8224-350CCB850E2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4314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A8B0D-91DF-4402-8224-350CCB850E2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10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2CFE-7BA4-470C-A4A4-84129E32B3F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1034-EC31-4C39-AAC5-D2FDAF700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81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2CFE-7BA4-470C-A4A4-84129E32B3F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1034-EC31-4C39-AAC5-D2FDAF700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92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2CFE-7BA4-470C-A4A4-84129E32B3F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1034-EC31-4C39-AAC5-D2FDAF7009E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5064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2CFE-7BA4-470C-A4A4-84129E32B3F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1034-EC31-4C39-AAC5-D2FDAF700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906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2CFE-7BA4-470C-A4A4-84129E32B3F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1034-EC31-4C39-AAC5-D2FDAF7009E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3331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2CFE-7BA4-470C-A4A4-84129E32B3F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1034-EC31-4C39-AAC5-D2FDAF700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7382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2CFE-7BA4-470C-A4A4-84129E32B3F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1034-EC31-4C39-AAC5-D2FDAF700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7260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2CFE-7BA4-470C-A4A4-84129E32B3F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1034-EC31-4C39-AAC5-D2FDAF700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0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2CFE-7BA4-470C-A4A4-84129E32B3F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1034-EC31-4C39-AAC5-D2FDAF700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77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2CFE-7BA4-470C-A4A4-84129E32B3F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1034-EC31-4C39-AAC5-D2FDAF700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802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2CFE-7BA4-470C-A4A4-84129E32B3F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1034-EC31-4C39-AAC5-D2FDAF700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940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2CFE-7BA4-470C-A4A4-84129E32B3F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1034-EC31-4C39-AAC5-D2FDAF700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376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2CFE-7BA4-470C-A4A4-84129E32B3F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1034-EC31-4C39-AAC5-D2FDAF700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997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2CFE-7BA4-470C-A4A4-84129E32B3F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1034-EC31-4C39-AAC5-D2FDAF700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867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2CFE-7BA4-470C-A4A4-84129E32B3F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1034-EC31-4C39-AAC5-D2FDAF700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822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2CFE-7BA4-470C-A4A4-84129E32B3F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1034-EC31-4C39-AAC5-D2FDAF700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869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52CFE-7BA4-470C-A4A4-84129E32B3FC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7221034-EC31-4C39-AAC5-D2FDAF700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artsandcraftscounseling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LLOUMEA@valleyhealth.com" TargetMode="External"/><Relationship Id="rId4" Type="http://schemas.openxmlformats.org/officeDocument/2006/relationships/hyperlink" Target="http://www.valleyhealth.com/Valley_HomeCare.aspx?id=46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lpguide.org/articles/grief-loss/coping-with-grief-and-loss.htm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interspring.org/wp-content/uploads/2012/10/102389570-Talking-to-a-Grieving-Teen.pdf" TargetMode="External"/><Relationship Id="rId4" Type="http://schemas.openxmlformats.org/officeDocument/2006/relationships/hyperlink" Target="http://teaching.monster.com/benefits/articles/1927-how-to-help-your-students-deal-with-grief-and-los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4oTIJ-4ml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40912"/>
            <a:ext cx="9144000" cy="972825"/>
          </a:xfrm>
        </p:spPr>
        <p:txBody>
          <a:bodyPr/>
          <a:lstStyle/>
          <a:p>
            <a:pPr algn="ctr"/>
            <a:r>
              <a:rPr lang="en-US" dirty="0" smtClean="0"/>
              <a:t>Grief &amp; Loss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33103"/>
            <a:ext cx="9144000" cy="1655762"/>
          </a:xfrm>
        </p:spPr>
        <p:txBody>
          <a:bodyPr/>
          <a:lstStyle/>
          <a:p>
            <a:endParaRPr lang="en-US" dirty="0" smtClean="0"/>
          </a:p>
          <a:p>
            <a:pPr algn="ctr"/>
            <a:r>
              <a:rPr lang="en-US" dirty="0" smtClean="0"/>
              <a:t>Jacqueline Ruff, MSW, LSW</a:t>
            </a:r>
            <a:br>
              <a:rPr lang="en-US" dirty="0" smtClean="0"/>
            </a:br>
            <a:r>
              <a:rPr lang="en-US" dirty="0" smtClean="0"/>
              <a:t>Social Worker, HHS Room 161</a:t>
            </a:r>
            <a:br>
              <a:rPr lang="en-US" dirty="0" smtClean="0"/>
            </a:br>
            <a:r>
              <a:rPr lang="en-US" dirty="0" smtClean="0"/>
              <a:t>201-646-0722</a:t>
            </a:r>
            <a:endParaRPr lang="en-US" dirty="0"/>
          </a:p>
        </p:txBody>
      </p:sp>
      <p:pic>
        <p:nvPicPr>
          <p:cNvPr id="1026" name="Picture 2" descr="Image result for grie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328" y="1735137"/>
            <a:ext cx="3893344" cy="259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372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Unresolved Grief continued: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who experience significant loss may put their own life on hold for various reasons including: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o protect themselves from further heartbreak</a:t>
            </a:r>
          </a:p>
          <a:p>
            <a:pPr lvl="1"/>
            <a:r>
              <a:rPr lang="en-US" dirty="0" smtClean="0"/>
              <a:t>Living a guarded life and reluctance to fully participate in relationships or new endeavors</a:t>
            </a:r>
            <a:endParaRPr lang="en-US" dirty="0"/>
          </a:p>
          <a:p>
            <a:pPr lvl="1"/>
            <a:r>
              <a:rPr lang="en-US" dirty="0" smtClean="0"/>
              <a:t>Guilt </a:t>
            </a:r>
          </a:p>
        </p:txBody>
      </p:sp>
    </p:spTree>
    <p:extLst>
      <p:ext uri="{BB962C8B-B14F-4D97-AF65-F5344CB8AC3E}">
        <p14:creationId xmlns:p14="http://schemas.microsoft.com/office/powerpoint/2010/main" val="238162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say?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“I can’t imagine how you feel; I know that when I lost my mother I felt …..”</a:t>
            </a:r>
          </a:p>
          <a:p>
            <a:r>
              <a:rPr lang="en-US" dirty="0"/>
              <a:t>S</a:t>
            </a:r>
            <a:r>
              <a:rPr lang="en-US" dirty="0" smtClean="0"/>
              <a:t>tay in the moment while they’re speaking. If you leave the moment for one second, you have just become an unsafe person to talk to about Grief</a:t>
            </a:r>
          </a:p>
          <a:p>
            <a:r>
              <a:rPr lang="en-US" dirty="0" smtClean="0"/>
              <a:t>“I can’t imagine how you feel.” or “I can’t imagine how painful – devastating – heartbreaking – that must have been for you.” </a:t>
            </a:r>
          </a:p>
          <a:p>
            <a:pPr lvl="1"/>
            <a:r>
              <a:rPr lang="en-US" dirty="0" smtClean="0"/>
              <a:t>Every relationship is unique, therefore, every Griever is unique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0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Adolescents &amp; Grief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Teens are at a higher risk for self-injurious behaviors or substance use </a:t>
            </a:r>
          </a:p>
          <a:p>
            <a:pPr marL="0" indent="0"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Red Flag Behaviors</a:t>
            </a:r>
          </a:p>
          <a:p>
            <a:pPr lvl="1"/>
            <a:r>
              <a:rPr lang="en-US" dirty="0" smtClean="0"/>
              <a:t>Suicidal thoughts or actions  </a:t>
            </a:r>
          </a:p>
          <a:p>
            <a:pPr lvl="1"/>
            <a:r>
              <a:rPr lang="en-US" dirty="0" smtClean="0"/>
              <a:t>Chronic depression, sleeping difficulties and low self-esteem  </a:t>
            </a:r>
          </a:p>
          <a:p>
            <a:pPr lvl="1"/>
            <a:r>
              <a:rPr lang="en-US" dirty="0" smtClean="0"/>
              <a:t>Isolation from family and friends </a:t>
            </a:r>
          </a:p>
          <a:p>
            <a:pPr lvl="1"/>
            <a:r>
              <a:rPr lang="en-US" dirty="0" smtClean="0"/>
              <a:t>Academic failure or overachievement  </a:t>
            </a:r>
          </a:p>
          <a:p>
            <a:pPr lvl="1"/>
            <a:r>
              <a:rPr lang="en-US" dirty="0" smtClean="0"/>
              <a:t>Dramatic change in personality or attitude </a:t>
            </a:r>
          </a:p>
          <a:p>
            <a:pPr lvl="1"/>
            <a:r>
              <a:rPr lang="en-US" dirty="0" smtClean="0"/>
              <a:t>Eating disorders </a:t>
            </a:r>
          </a:p>
          <a:p>
            <a:pPr lvl="1"/>
            <a:r>
              <a:rPr lang="en-US" dirty="0" smtClean="0"/>
              <a:t>Drug and alcohol abuse  </a:t>
            </a:r>
          </a:p>
          <a:p>
            <a:pPr lvl="1"/>
            <a:r>
              <a:rPr lang="en-US" dirty="0" smtClean="0"/>
              <a:t>Fighting or legal troubles </a:t>
            </a:r>
          </a:p>
          <a:p>
            <a:pPr lvl="1"/>
            <a:r>
              <a:rPr lang="en-US" dirty="0" smtClean="0"/>
              <a:t>Inappropriate sexual behaviors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28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Healthy Behaviors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a teen, grief is important to understand and acknowledge. This includes:</a:t>
            </a:r>
          </a:p>
          <a:p>
            <a:pPr lvl="1"/>
            <a:r>
              <a:rPr lang="en-US" dirty="0" smtClean="0"/>
              <a:t>Expressing yourself about the special person you lost through story telling, sharing photos and explaining the relationship</a:t>
            </a:r>
          </a:p>
          <a:p>
            <a:pPr lvl="1"/>
            <a:r>
              <a:rPr lang="en-US" dirty="0" smtClean="0"/>
              <a:t>Write a letter to the deceased person</a:t>
            </a:r>
          </a:p>
          <a:p>
            <a:pPr lvl="1"/>
            <a:r>
              <a:rPr lang="en-US" dirty="0" smtClean="0"/>
              <a:t>Teens should state where they were when the death occurred, what happened immediately afterwards, and what are they experiencing right now.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95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Face your feelings</a:t>
            </a:r>
          </a:p>
          <a:p>
            <a:r>
              <a:rPr lang="en-US" dirty="0" smtClean="0"/>
              <a:t>Express your feelings in a tangible or creative way</a:t>
            </a:r>
          </a:p>
          <a:p>
            <a:r>
              <a:rPr lang="en-US" dirty="0" smtClean="0"/>
              <a:t>Look after your physical health</a:t>
            </a:r>
          </a:p>
          <a:p>
            <a:r>
              <a:rPr lang="en-US" dirty="0" smtClean="0"/>
              <a:t>Don’t let anyone tell you how to feel</a:t>
            </a:r>
          </a:p>
          <a:p>
            <a:r>
              <a:rPr lang="en-US" dirty="0" smtClean="0"/>
              <a:t>Plan ahead for grief “triggers”</a:t>
            </a:r>
          </a:p>
          <a:p>
            <a:r>
              <a:rPr lang="en-US" dirty="0" smtClean="0"/>
              <a:t>Seek professional mental health</a:t>
            </a:r>
          </a:p>
          <a:p>
            <a:endParaRPr lang="en-US" dirty="0"/>
          </a:p>
          <a:p>
            <a:r>
              <a:rPr lang="en-US" dirty="0" smtClean="0"/>
              <a:t>Remember: If you’re experiencing a loss don’t forget that YOU’RE still alive. Live your life in a healthy manner.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75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201-262-HELP</a:t>
            </a:r>
          </a:p>
          <a:p>
            <a:r>
              <a:rPr lang="en-US" b="1" dirty="0"/>
              <a:t>Hearts &amp; Crafts Grief Counseling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330 Broadway, Hillsdale, NJ 07642</a:t>
            </a:r>
            <a:br>
              <a:rPr lang="en-US" dirty="0"/>
            </a:br>
            <a:r>
              <a:rPr lang="en-US" dirty="0"/>
              <a:t>(201) 818-9399</a:t>
            </a:r>
            <a:br>
              <a:rPr lang="en-US" dirty="0"/>
            </a:br>
            <a:r>
              <a:rPr lang="en-US" u="sng" dirty="0">
                <a:hlinkClick r:id="rId3" tooltip="http://www.heartsandcraftscounseling.org"/>
              </a:rPr>
              <a:t>http://www.heartsandcraftscounseling.org</a:t>
            </a:r>
            <a:endParaRPr lang="en-US" dirty="0"/>
          </a:p>
          <a:p>
            <a:r>
              <a:rPr lang="en-US" b="1" dirty="0"/>
              <a:t>Journeys Program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Valley Home Care, Inc.</a:t>
            </a:r>
            <a:br>
              <a:rPr lang="en-US" dirty="0"/>
            </a:br>
            <a:r>
              <a:rPr lang="en-US" dirty="0"/>
              <a:t>15 Essex Rd., Ste. 409</a:t>
            </a:r>
            <a:br>
              <a:rPr lang="en-US" dirty="0"/>
            </a:br>
            <a:r>
              <a:rPr lang="en-US" dirty="0"/>
              <a:t>Paramus, NY 07652</a:t>
            </a:r>
            <a:br>
              <a:rPr lang="en-US" dirty="0"/>
            </a:br>
            <a:r>
              <a:rPr lang="en-US" dirty="0"/>
              <a:t>(201) 291-6000 x7133</a:t>
            </a:r>
            <a:br>
              <a:rPr lang="en-US" dirty="0"/>
            </a:br>
            <a:r>
              <a:rPr lang="en-US" u="sng" dirty="0">
                <a:hlinkClick r:id="rId4" tooltip="http://www.valleyhealth.com/Valley_HomeCare.aspx?id=46"/>
              </a:rPr>
              <a:t>http://www.valleyhealth.com/Valley_HomeCare.aspx?id=46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Journeys serves children 3 thru teens coping with the life threatening illness or death of a family member.  We offer individual, family and group therapy.  The program is run by Masters level credentialed art therapists (ATR-BC) who also have LPC's.  There is a moderate fee for the program.</a:t>
            </a:r>
            <a:br>
              <a:rPr lang="en-US" dirty="0"/>
            </a:br>
            <a:r>
              <a:rPr lang="en-US" dirty="0"/>
              <a:t>Laura V. </a:t>
            </a:r>
            <a:r>
              <a:rPr lang="en-US" dirty="0" err="1"/>
              <a:t>Loumeau</a:t>
            </a:r>
            <a:r>
              <a:rPr lang="en-US" dirty="0"/>
              <a:t>-May, MPS, ATR-BC, LPC</a:t>
            </a:r>
            <a:br>
              <a:rPr lang="en-US" dirty="0"/>
            </a:br>
            <a:r>
              <a:rPr lang="en-US" u="sng" dirty="0" smtClean="0">
                <a:hlinkClick r:id="rId5"/>
              </a:rPr>
              <a:t>LLOUMEA@valleyhealth.com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Floor teen hotline </a:t>
            </a:r>
          </a:p>
          <a:p>
            <a:pPr lvl="1"/>
            <a:r>
              <a:rPr lang="en-US" dirty="0" smtClean="0"/>
              <a:t>888-222-2228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77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http://cdn2.hubspot.net/hubfs/2184336/GRM_Ebooks/grm_ebook_r_new.pdf?t=1482176242123</a:t>
            </a:r>
          </a:p>
          <a:p>
            <a:r>
              <a:rPr lang="en-US" dirty="0" smtClean="0">
                <a:hlinkClick r:id="rId3"/>
              </a:rPr>
              <a:t>http://www.helpguide.org/articles/grief-loss/coping-with-grief-and-loss.htm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http://teaching.monster.com/benefits/articles/1927-how-to-help-your-students-deal-with-grief-and-loss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http://winterspring.org/wp-content/uploads/2012/10/102389570-Talking-to-a-Grieving-Teen.pdf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16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Drop-In Center; What do we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Short-term individual &amp; family counseling</a:t>
            </a:r>
          </a:p>
          <a:p>
            <a:r>
              <a:rPr lang="en-US" dirty="0" smtClean="0"/>
              <a:t>Groups (Girl Code, True Colors, Guy code)</a:t>
            </a:r>
          </a:p>
          <a:p>
            <a:r>
              <a:rPr lang="en-US" dirty="0" smtClean="0"/>
              <a:t>Tutoring</a:t>
            </a:r>
          </a:p>
          <a:p>
            <a:r>
              <a:rPr lang="en-US" dirty="0" smtClean="0"/>
              <a:t>Employment/Volunteer/Internships </a:t>
            </a:r>
          </a:p>
          <a:p>
            <a:r>
              <a:rPr lang="en-US" dirty="0" smtClean="0"/>
              <a:t>Recreation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3600" b="1" dirty="0" smtClean="0"/>
              <a:t>Room 161 by the cafeteria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19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Grief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Grief is the normal and natural emotional reaction to loss or change of any kind. Of itself, grief is neither a pathological condition nor a personality </a:t>
            </a:r>
            <a:r>
              <a:rPr lang="en-US" dirty="0" smtClean="0"/>
              <a:t>disorder</a:t>
            </a:r>
          </a:p>
          <a:p>
            <a:r>
              <a:rPr lang="en-US" dirty="0"/>
              <a:t>Grief is the conflicting feelings caused by the end of or change in a familiar pattern of </a:t>
            </a:r>
            <a:r>
              <a:rPr lang="en-US" dirty="0" smtClean="0"/>
              <a:t>behavior</a:t>
            </a:r>
          </a:p>
          <a:p>
            <a:endParaRPr lang="en-US" dirty="0"/>
          </a:p>
        </p:txBody>
      </p:sp>
      <p:pic>
        <p:nvPicPr>
          <p:cNvPr id="3074" name="Picture 2" descr="Image result for grie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518" y="4056219"/>
            <a:ext cx="3740883" cy="24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704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TEDx</a:t>
            </a:r>
            <a:r>
              <a:rPr lang="en-US" dirty="0" smtClean="0"/>
              <a:t>: </a:t>
            </a:r>
            <a:r>
              <a:rPr lang="en-US" dirty="0"/>
              <a:t>Changing The Way We Mourn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https://www.youtube.com/watch?v=T4oTIJ-4mlE</a:t>
            </a:r>
            <a:r>
              <a:rPr lang="en-US" dirty="0" smtClean="0"/>
              <a:t>	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					[Start: 11:53</a:t>
            </a:r>
            <a:r>
              <a:rPr lang="en-US" sz="2800" dirty="0" smtClean="0"/>
              <a:t>]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4427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Types of losses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Death </a:t>
            </a:r>
          </a:p>
          <a:p>
            <a:r>
              <a:rPr lang="en-US" dirty="0" smtClean="0"/>
              <a:t>Divorce </a:t>
            </a:r>
          </a:p>
          <a:p>
            <a:r>
              <a:rPr lang="en-US" dirty="0" smtClean="0"/>
              <a:t>Loss of a friendship</a:t>
            </a:r>
          </a:p>
          <a:p>
            <a:r>
              <a:rPr lang="en-US" dirty="0" smtClean="0"/>
              <a:t>Moving </a:t>
            </a:r>
          </a:p>
          <a:p>
            <a:r>
              <a:rPr lang="en-US" dirty="0" smtClean="0"/>
              <a:t>Loss of housing</a:t>
            </a:r>
          </a:p>
          <a:p>
            <a:r>
              <a:rPr lang="en-US" dirty="0" smtClean="0"/>
              <a:t>Pet loss </a:t>
            </a:r>
          </a:p>
          <a:p>
            <a:r>
              <a:rPr lang="en-US" dirty="0" smtClean="0"/>
              <a:t>Financial change (increase or decrease in wealth) </a:t>
            </a:r>
          </a:p>
          <a:p>
            <a:r>
              <a:rPr lang="en-US" dirty="0" smtClean="0"/>
              <a:t>Loss of health </a:t>
            </a:r>
          </a:p>
          <a:p>
            <a:r>
              <a:rPr lang="en-US" dirty="0" smtClean="0"/>
              <a:t>End of Addiction </a:t>
            </a:r>
          </a:p>
          <a:p>
            <a:r>
              <a:rPr lang="en-US" dirty="0" smtClean="0"/>
              <a:t>Starting a new 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41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Five Stages of Grief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Denial:</a:t>
            </a:r>
            <a:r>
              <a:rPr lang="en-US" dirty="0"/>
              <a:t> “This can’t be happening to me.”</a:t>
            </a:r>
          </a:p>
          <a:p>
            <a:r>
              <a:rPr lang="en-US" b="1" dirty="0"/>
              <a:t>Anger: </a:t>
            </a:r>
            <a:r>
              <a:rPr lang="en-US" dirty="0"/>
              <a:t>“</a:t>
            </a:r>
            <a:r>
              <a:rPr lang="en-US" i="1" dirty="0"/>
              <a:t>Why </a:t>
            </a:r>
            <a:r>
              <a:rPr lang="en-US" dirty="0"/>
              <a:t>is this happening? Who is to blame?”</a:t>
            </a:r>
          </a:p>
          <a:p>
            <a:r>
              <a:rPr lang="en-US" b="1" dirty="0"/>
              <a:t>Bargaining: </a:t>
            </a:r>
            <a:r>
              <a:rPr lang="en-US" dirty="0"/>
              <a:t>“Make this not happen, and in return I will ____.”</a:t>
            </a:r>
          </a:p>
          <a:p>
            <a:r>
              <a:rPr lang="en-US" b="1" dirty="0"/>
              <a:t>Depression: </a:t>
            </a:r>
            <a:r>
              <a:rPr lang="en-US" dirty="0"/>
              <a:t>“I’m too sad to do anything.”</a:t>
            </a:r>
          </a:p>
          <a:p>
            <a:r>
              <a:rPr lang="en-US" b="1" dirty="0"/>
              <a:t>Acceptance: </a:t>
            </a:r>
            <a:r>
              <a:rPr lang="en-US" dirty="0"/>
              <a:t>“I’m at peace with what happened.”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24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Responses to Grief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01859"/>
            <a:ext cx="8596668" cy="492071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Reduced concentration </a:t>
            </a:r>
          </a:p>
          <a:p>
            <a:r>
              <a:rPr lang="en-US" dirty="0" smtClean="0"/>
              <a:t>A sense of numbness </a:t>
            </a:r>
          </a:p>
          <a:p>
            <a:r>
              <a:rPr lang="en-US" dirty="0" smtClean="0"/>
              <a:t>Disrupted sleeping patterns </a:t>
            </a:r>
          </a:p>
          <a:p>
            <a:r>
              <a:rPr lang="en-US" dirty="0" smtClean="0"/>
              <a:t>Changed eating habits </a:t>
            </a:r>
          </a:p>
          <a:p>
            <a:r>
              <a:rPr lang="en-US" dirty="0" smtClean="0"/>
              <a:t>Roller coaster of emotional energy</a:t>
            </a:r>
          </a:p>
          <a:p>
            <a:r>
              <a:rPr lang="en-US" dirty="0" smtClean="0"/>
              <a:t>Feel sad </a:t>
            </a:r>
            <a:r>
              <a:rPr lang="en-US" dirty="0"/>
              <a:t>or </a:t>
            </a:r>
            <a:r>
              <a:rPr lang="en-US" dirty="0" smtClean="0"/>
              <a:t>depressed</a:t>
            </a:r>
          </a:p>
          <a:p>
            <a:r>
              <a:rPr lang="en-US" dirty="0" smtClean="0"/>
              <a:t>Be </a:t>
            </a:r>
            <a:r>
              <a:rPr lang="en-US" dirty="0"/>
              <a:t>irritable or angry (at the deceased, oneself, others, higher powers</a:t>
            </a:r>
            <a:r>
              <a:rPr lang="en-US" dirty="0" smtClean="0"/>
              <a:t>)</a:t>
            </a:r>
          </a:p>
          <a:p>
            <a:r>
              <a:rPr lang="en-US" dirty="0" smtClean="0"/>
              <a:t>Feel </a:t>
            </a:r>
            <a:r>
              <a:rPr lang="en-US" dirty="0"/>
              <a:t>frustrated or </a:t>
            </a:r>
            <a:r>
              <a:rPr lang="en-US" dirty="0" smtClean="0"/>
              <a:t>misunderstood</a:t>
            </a:r>
          </a:p>
          <a:p>
            <a:r>
              <a:rPr lang="en-US" dirty="0" smtClean="0"/>
              <a:t>Experience </a:t>
            </a:r>
            <a:r>
              <a:rPr lang="en-US" dirty="0"/>
              <a:t>anxiety, nervousness, or </a:t>
            </a:r>
            <a:r>
              <a:rPr lang="en-US" dirty="0" smtClean="0"/>
              <a:t>fearfulness</a:t>
            </a:r>
          </a:p>
          <a:p>
            <a:r>
              <a:rPr lang="en-US" dirty="0" smtClean="0"/>
              <a:t>Feel </a:t>
            </a:r>
            <a:r>
              <a:rPr lang="en-US" dirty="0"/>
              <a:t>like you want to "</a:t>
            </a:r>
            <a:r>
              <a:rPr lang="en-US" dirty="0" smtClean="0"/>
              <a:t>escape“</a:t>
            </a:r>
          </a:p>
          <a:p>
            <a:r>
              <a:rPr lang="en-US" dirty="0" smtClean="0"/>
              <a:t>Experience </a:t>
            </a:r>
            <a:r>
              <a:rPr lang="en-US" dirty="0"/>
              <a:t>guilt or </a:t>
            </a:r>
            <a:r>
              <a:rPr lang="en-US" dirty="0" smtClean="0"/>
              <a:t>remorse</a:t>
            </a:r>
          </a:p>
          <a:p>
            <a:r>
              <a:rPr lang="en-US" dirty="0" smtClean="0"/>
              <a:t>Be ambivalent</a:t>
            </a:r>
          </a:p>
          <a:p>
            <a:r>
              <a:rPr lang="en-US" smtClean="0"/>
              <a:t>Lack </a:t>
            </a:r>
            <a:r>
              <a:rPr lang="en-US" dirty="0"/>
              <a:t>energy and motivation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58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Misconceptions of Grieving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“Time heals all”</a:t>
            </a:r>
          </a:p>
          <a:p>
            <a:r>
              <a:rPr lang="en-US" dirty="0" smtClean="0"/>
              <a:t>“Be strong”</a:t>
            </a:r>
          </a:p>
          <a:p>
            <a:r>
              <a:rPr lang="en-US" dirty="0" smtClean="0"/>
              <a:t>Don’t feel bad</a:t>
            </a:r>
          </a:p>
          <a:p>
            <a:r>
              <a:rPr lang="en-US" dirty="0" smtClean="0"/>
              <a:t>Grieve alone.</a:t>
            </a:r>
          </a:p>
          <a:p>
            <a:pPr lvl="1"/>
            <a:r>
              <a:rPr lang="en-US" dirty="0" smtClean="0"/>
              <a:t>“Give your mom some space” or “He just needs a minute alone in the other room”</a:t>
            </a:r>
          </a:p>
          <a:p>
            <a:pPr lvl="1"/>
            <a:r>
              <a:rPr lang="en-US" dirty="0" smtClean="0"/>
              <a:t>Children are taught to hide sad feelings or experience them alone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9428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Unresolved Grief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</a:p>
          <a:p>
            <a:pPr lvl="1"/>
            <a:r>
              <a:rPr lang="en-US" dirty="0" smtClean="0"/>
              <a:t>If you are unwilling to think about or talk about someone who has died, or express feelings about any other losses. </a:t>
            </a:r>
          </a:p>
          <a:p>
            <a:pPr lvl="1"/>
            <a:r>
              <a:rPr lang="en-US" dirty="0" smtClean="0"/>
              <a:t>If fond memories turn painful.</a:t>
            </a:r>
          </a:p>
          <a:p>
            <a:pPr lvl="1"/>
            <a:r>
              <a:rPr lang="en-US" dirty="0" smtClean="0"/>
              <a:t>If you want to talk only about the positive aspects of the relationship, you may be incomplete. </a:t>
            </a:r>
          </a:p>
          <a:p>
            <a:pPr lvl="1"/>
            <a:r>
              <a:rPr lang="en-US" dirty="0" smtClean="0"/>
              <a:t>Wanting to talk about only the negative aspects of the relationship. </a:t>
            </a:r>
          </a:p>
          <a:p>
            <a:pPr lvl="1"/>
            <a:r>
              <a:rPr lang="en-US" dirty="0" smtClean="0"/>
              <a:t>Unresolved Grief may be at the root of any fear associated with thoughts or feelings about a relationship.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9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1319</TotalTime>
  <Words>698</Words>
  <Application>Microsoft Office PowerPoint</Application>
  <PresentationFormat>Custom</PresentationFormat>
  <Paragraphs>125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Facet</vt:lpstr>
      <vt:lpstr>Grief &amp; Loss</vt:lpstr>
      <vt:lpstr>What is the Drop-In Center; What do we do?</vt:lpstr>
      <vt:lpstr>Grief :</vt:lpstr>
      <vt:lpstr>TEDx: Changing The Way We Mourn</vt:lpstr>
      <vt:lpstr>Types of losses</vt:lpstr>
      <vt:lpstr>Five Stages of Grief</vt:lpstr>
      <vt:lpstr>Responses to Grief</vt:lpstr>
      <vt:lpstr>Misconceptions of Grieving </vt:lpstr>
      <vt:lpstr>Unresolved Grief</vt:lpstr>
      <vt:lpstr>Unresolved Grief continued:</vt:lpstr>
      <vt:lpstr>What to say?</vt:lpstr>
      <vt:lpstr>Adolescents &amp; Grief</vt:lpstr>
      <vt:lpstr>Healthy Behaviors</vt:lpstr>
      <vt:lpstr>Self Care</vt:lpstr>
      <vt:lpstr>Resources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Grief &amp; Loss</dc:title>
  <dc:creator>Jackie Ruff</dc:creator>
  <cp:lastModifiedBy>Admin</cp:lastModifiedBy>
  <cp:revision>26</cp:revision>
  <cp:lastPrinted>2017-01-03T13:03:24Z</cp:lastPrinted>
  <dcterms:created xsi:type="dcterms:W3CDTF">2017-01-02T14:51:32Z</dcterms:created>
  <dcterms:modified xsi:type="dcterms:W3CDTF">2017-01-17T15:58:35Z</dcterms:modified>
</cp:coreProperties>
</file>