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13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68379-AA98-C645-9EFA-5E3CF0229D88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4B2D0-C0FF-5040-9A26-19BD048B589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5983"/>
            <a:ext cx="7772400" cy="977462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8563" y="1690061"/>
            <a:ext cx="6400800" cy="906388"/>
          </a:xfrm>
        </p:spPr>
        <p:txBody>
          <a:bodyPr/>
          <a:lstStyle/>
          <a:p>
            <a:pPr algn="l"/>
            <a:r>
              <a:rPr lang="en-US" dirty="0" smtClean="0"/>
              <a:t>The most important concept in chemistry</a:t>
            </a:r>
            <a:endParaRPr lang="en-US" dirty="0"/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800" y="4356100"/>
            <a:ext cx="3251200" cy="2501900"/>
          </a:xfrm>
          <a:prstGeom prst="rect">
            <a:avLst/>
          </a:prstGeom>
        </p:spPr>
      </p:pic>
      <p:pic>
        <p:nvPicPr>
          <p:cNvPr id="5" name="Picture 4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8" y="4178300"/>
            <a:ext cx="3022600" cy="2679700"/>
          </a:xfrm>
          <a:prstGeom prst="rect">
            <a:avLst/>
          </a:prstGeom>
        </p:spPr>
      </p:pic>
      <p:pic>
        <p:nvPicPr>
          <p:cNvPr id="6" name="Picture 5" descr="images-3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036" y="2660906"/>
            <a:ext cx="2517724" cy="256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8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mole to convert into # of particles;</a:t>
            </a:r>
          </a:p>
          <a:p>
            <a:pPr lvl="1"/>
            <a:r>
              <a:rPr lang="en-US" dirty="0" smtClean="0"/>
              <a:t>Since 1 mole = 6.02 x 10</a:t>
            </a:r>
            <a:r>
              <a:rPr lang="en-US" baseline="30000" dirty="0" smtClean="0"/>
              <a:t>23</a:t>
            </a:r>
            <a:r>
              <a:rPr lang="en-US" dirty="0" smtClean="0"/>
              <a:t> particles, we can use it as a conversion factor to cancel out units.</a:t>
            </a:r>
          </a:p>
          <a:p>
            <a:pPr lvl="1"/>
            <a:r>
              <a:rPr lang="en-US" dirty="0" smtClean="0"/>
              <a:t>Convert 0.10 moles of iron atoms into number of atoms.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02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1031"/>
            <a:ext cx="8229600" cy="6123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3787532"/>
          </a:xfrm>
        </p:spPr>
        <p:txBody>
          <a:bodyPr/>
          <a:lstStyle/>
          <a:p>
            <a:r>
              <a:rPr lang="en-US" dirty="0" smtClean="0"/>
              <a:t>Molar Volume Conversions</a:t>
            </a:r>
          </a:p>
          <a:p>
            <a:pPr lvl="1"/>
            <a:r>
              <a:rPr lang="en-US" dirty="0" smtClean="0"/>
              <a:t>Avogadro calculated that the volume of 1 mole of gas particles would occupy a volume of 22.4L.  That is, 1 mole of a gas = 22.4 L (@ STP)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337" y="3972727"/>
            <a:ext cx="28067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30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9224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Calculate the volume of 0.85 moles of Argon gas.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0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mass of 3.0 L of carbon dioxide (@ STP).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Mixed example problems;</a:t>
            </a:r>
          </a:p>
          <a:p>
            <a:pPr lvl="1"/>
            <a:r>
              <a:rPr lang="en-US" dirty="0" smtClean="0"/>
              <a:t>Calculate the number of atoms in 0.45 moles of carbon.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Calculate the mass of 30.00 moles of methane (CH</a:t>
            </a:r>
            <a:r>
              <a:rPr lang="en-US" baseline="-25000" dirty="0" smtClean="0"/>
              <a:t>4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Multistep mole conversion problems;</a:t>
            </a:r>
          </a:p>
          <a:p>
            <a:pPr lvl="1"/>
            <a:r>
              <a:rPr lang="en-US" dirty="0" smtClean="0"/>
              <a:t>Calculate the volume of 10.0 grams of CO</a:t>
            </a:r>
            <a:r>
              <a:rPr lang="en-US" baseline="-25000" dirty="0" smtClean="0"/>
              <a:t>2 </a:t>
            </a:r>
            <a:r>
              <a:rPr lang="en-US" dirty="0" smtClean="0"/>
              <a:t>at STP.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many atoms would a 1.00 gram sample of tin contain.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2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5258"/>
            <a:ext cx="8229600" cy="4525963"/>
          </a:xfrm>
        </p:spPr>
        <p:txBody>
          <a:bodyPr/>
          <a:lstStyle/>
          <a:p>
            <a:r>
              <a:rPr lang="en-US" dirty="0" smtClean="0"/>
              <a:t>The term ‘mole’ comes from the word ‘molecule’.</a:t>
            </a:r>
          </a:p>
          <a:p>
            <a:r>
              <a:rPr lang="en-US" dirty="0" smtClean="0"/>
              <a:t>The concept of the mole was created by </a:t>
            </a:r>
            <a:r>
              <a:rPr lang="en-US" dirty="0" err="1" smtClean="0"/>
              <a:t>Amadeo</a:t>
            </a:r>
            <a:r>
              <a:rPr lang="en-US" dirty="0" smtClean="0"/>
              <a:t> Avogadro.</a:t>
            </a:r>
            <a:endParaRPr lang="en-US" dirty="0"/>
          </a:p>
        </p:txBody>
      </p:sp>
      <p:pic>
        <p:nvPicPr>
          <p:cNvPr id="4" name="Picture 3" descr="images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907" y="4038600"/>
            <a:ext cx="20320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93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639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Avogadro was trying to develop a system for counting atoms using the volume of gas.</a:t>
            </a:r>
          </a:p>
          <a:p>
            <a:r>
              <a:rPr lang="en-US" dirty="0" smtClean="0"/>
              <a:t>He calculated that there are 6.02 x 10</a:t>
            </a:r>
            <a:r>
              <a:rPr lang="en-US" baseline="30000" dirty="0" smtClean="0"/>
              <a:t>23</a:t>
            </a:r>
            <a:r>
              <a:rPr lang="en-US" dirty="0" smtClean="0"/>
              <a:t> gas particles in a container that has a volume of 22.4 L </a:t>
            </a:r>
            <a:endParaRPr lang="en-US" dirty="0"/>
          </a:p>
        </p:txBody>
      </p:sp>
      <p:pic>
        <p:nvPicPr>
          <p:cNvPr id="5" name="Picture 4" descr="images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437" y="4510940"/>
            <a:ext cx="1691574" cy="234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9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16"/>
            <a:ext cx="8229600" cy="1143000"/>
          </a:xfrm>
        </p:spPr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7520"/>
            <a:ext cx="8229600" cy="3680648"/>
          </a:xfrm>
        </p:spPr>
        <p:txBody>
          <a:bodyPr/>
          <a:lstStyle/>
          <a:p>
            <a:r>
              <a:rPr lang="en-US" dirty="0" smtClean="0"/>
              <a:t>The mole lets us perform calculations involving the mass of atoms or molecules, the # of particles, or the volume that the particles occupy.</a:t>
            </a:r>
            <a:endParaRPr lang="en-US" dirty="0"/>
          </a:p>
        </p:txBody>
      </p:sp>
      <p:pic>
        <p:nvPicPr>
          <p:cNvPr id="5" name="Picture 4" descr="Screen shot 2015-10-21 at 5.42.5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199" y="2875834"/>
            <a:ext cx="4509911" cy="374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77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09220"/>
            <a:ext cx="8229600" cy="3797629"/>
          </a:xfrm>
        </p:spPr>
        <p:txBody>
          <a:bodyPr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dirty="0" smtClean="0"/>
              <a:t>Mole to mass conversions;</a:t>
            </a:r>
          </a:p>
          <a:p>
            <a:pPr lvl="1"/>
            <a:r>
              <a:rPr lang="en-US" dirty="0" smtClean="0"/>
              <a:t>The average atomic mass of an element is the mass of 1 mole of atoms.  1 mole of carbon atoms has a mass of 12.01 grams.</a:t>
            </a:r>
          </a:p>
          <a:p>
            <a:pPr lvl="1"/>
            <a:r>
              <a:rPr lang="en-US" dirty="0" smtClean="0"/>
              <a:t>A more appropriate term for this mass is to call it the </a:t>
            </a:r>
            <a:r>
              <a:rPr lang="en-US" sz="3500" dirty="0" smtClean="0">
                <a:solidFill>
                  <a:srgbClr val="FFFF00"/>
                </a:solidFill>
              </a:rPr>
              <a:t>‘molar mass’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488" y="4332400"/>
            <a:ext cx="4676640" cy="2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6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Molar Mass</a:t>
            </a:r>
          </a:p>
          <a:p>
            <a:pPr lvl="1"/>
            <a:r>
              <a:rPr lang="en-US" dirty="0" smtClean="0"/>
              <a:t>The molar mass of a compound or diatomic molecule is calculate by adding all of the elements that make up the compound.</a:t>
            </a:r>
          </a:p>
          <a:p>
            <a:pPr lvl="1"/>
            <a:r>
              <a:rPr lang="en-US" dirty="0" smtClean="0"/>
              <a:t>The molar mass of O</a:t>
            </a:r>
            <a:r>
              <a:rPr lang="en-US" baseline="-25000" dirty="0" smtClean="0"/>
              <a:t>2</a:t>
            </a:r>
            <a:r>
              <a:rPr lang="en-US" dirty="0" smtClean="0"/>
              <a:t> is (16.00 grams)  x 2 =    32.oo grams / mole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2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molar mass of;</a:t>
            </a:r>
          </a:p>
          <a:p>
            <a:pPr lvl="1"/>
            <a:r>
              <a:rPr lang="en-US" dirty="0" err="1" smtClean="0"/>
              <a:t>NaCl</a:t>
            </a:r>
            <a:endParaRPr lang="en-US" dirty="0" smtClean="0"/>
          </a:p>
          <a:p>
            <a:pPr lvl="1"/>
            <a:r>
              <a:rPr lang="en-US" dirty="0" smtClean="0"/>
              <a:t>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</a:p>
          <a:p>
            <a:pPr lvl="1"/>
            <a:r>
              <a:rPr lang="en-US" dirty="0" err="1" smtClean="0"/>
              <a:t>Ca</a:t>
            </a:r>
            <a:r>
              <a:rPr lang="en-US" dirty="0" smtClean="0"/>
              <a:t>(C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6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1438"/>
            <a:ext cx="8229600" cy="4525963"/>
          </a:xfrm>
        </p:spPr>
        <p:txBody>
          <a:bodyPr/>
          <a:lstStyle/>
          <a:p>
            <a:r>
              <a:rPr lang="en-US" dirty="0" smtClean="0"/>
              <a:t>Converting mass to moles</a:t>
            </a:r>
          </a:p>
          <a:p>
            <a:pPr lvl="1"/>
            <a:r>
              <a:rPr lang="en-US" dirty="0" smtClean="0"/>
              <a:t>Use Dimensional Analysis</a:t>
            </a:r>
          </a:p>
          <a:p>
            <a:pPr lvl="1"/>
            <a:r>
              <a:rPr lang="en-US" dirty="0" smtClean="0"/>
              <a:t>Use the molar mass as a conversion factor to cancel out grams and convert into moles.</a:t>
            </a:r>
          </a:p>
          <a:p>
            <a:pPr lvl="1"/>
            <a:r>
              <a:rPr lang="en-US" dirty="0" smtClean="0"/>
              <a:t>Convert 10.0 grams of hydrogen gas into moles.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8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412"/>
            <a:ext cx="8229600" cy="4525963"/>
          </a:xfrm>
        </p:spPr>
        <p:txBody>
          <a:bodyPr/>
          <a:lstStyle/>
          <a:p>
            <a:r>
              <a:rPr lang="en-US" dirty="0" smtClean="0"/>
              <a:t>Converting moles to mass;</a:t>
            </a:r>
          </a:p>
          <a:p>
            <a:pPr lvl="1"/>
            <a:r>
              <a:rPr lang="en-US" dirty="0" smtClean="0"/>
              <a:t>Use the molar mass as a conversion factor to cancel out moles and convert into grams.</a:t>
            </a:r>
          </a:p>
          <a:p>
            <a:pPr lvl="1"/>
            <a:r>
              <a:rPr lang="en-US" dirty="0" smtClean="0"/>
              <a:t>Convert 0.030 moles of </a:t>
            </a:r>
            <a:r>
              <a:rPr lang="en-US" dirty="0" err="1" smtClean="0"/>
              <a:t>LiF</a:t>
            </a:r>
            <a:r>
              <a:rPr lang="en-US" dirty="0" smtClean="0"/>
              <a:t> into 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92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427</TotalTime>
  <Words>452</Words>
  <Application>Microsoft Macintosh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Twilight</vt:lpstr>
      <vt:lpstr> The Mole</vt:lpstr>
      <vt:lpstr>The mole</vt:lpstr>
      <vt:lpstr>The mole</vt:lpstr>
      <vt:lpstr>The Mole</vt:lpstr>
      <vt:lpstr>The Mole</vt:lpstr>
      <vt:lpstr>The Mole</vt:lpstr>
      <vt:lpstr>The Mole</vt:lpstr>
      <vt:lpstr>The Mole</vt:lpstr>
      <vt:lpstr>The Mole</vt:lpstr>
      <vt:lpstr>The Mole</vt:lpstr>
      <vt:lpstr>The Mole</vt:lpstr>
      <vt:lpstr>The Mole</vt:lpstr>
      <vt:lpstr>The Mole</vt:lpstr>
      <vt:lpstr>The Mole</vt:lpstr>
      <vt:lpstr>The Mole</vt:lpstr>
    </vt:vector>
  </TitlesOfParts>
  <Company>Pequannock Township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– The Mole</dc:title>
  <dc:creator>Joseph Maselli</dc:creator>
  <cp:lastModifiedBy>Joseph Maselli</cp:lastModifiedBy>
  <cp:revision>17</cp:revision>
  <dcterms:created xsi:type="dcterms:W3CDTF">2010-11-09T04:59:05Z</dcterms:created>
  <dcterms:modified xsi:type="dcterms:W3CDTF">2015-10-21T09:46:36Z</dcterms:modified>
</cp:coreProperties>
</file>