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Corsiva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92208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rgbClr val="FFFFFF"/>
                </a:solidFill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rgbClr val="FFFFFF"/>
                </a:solidFill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 rot="5400000">
            <a:off x="-914400" y="2133601"/>
            <a:ext cx="5181600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 rot="5400000">
            <a:off x="3124200" y="457201"/>
            <a:ext cx="4572000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rgbClr val="FFFFFF"/>
                </a:solidFill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3276600" y="-457199"/>
            <a:ext cx="3505199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rgbClr val="FFFFFF"/>
                </a:solidFill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rgbClr val="FFFFFF"/>
                </a:solidFill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344167" y="658368"/>
            <a:ext cx="3273552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5029200" y="658368"/>
            <a:ext cx="3273552" cy="3432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rgbClr val="FFFFFF"/>
                </a:solidFill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04652">
                  <a:alpha val="35686"/>
                </a:srgbClr>
              </a:gs>
              <a:gs pos="100000">
                <a:srgbClr val="242852">
                  <a:alpha val="9803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560512" y="811212"/>
            <a:ext cx="6870700" cy="6162674"/>
            <a:chOff x="1560512" y="811212"/>
            <a:chExt cx="6870700" cy="6162674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560512" y="811212"/>
              <a:ext cx="6870700" cy="61626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-1920000">
              <a:off x="2433636" y="1874836"/>
              <a:ext cx="5119686" cy="403542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>
            <a:off x="152400" y="712787"/>
            <a:ext cx="4681536" cy="5383212"/>
            <a:chOff x="152400" y="712787"/>
            <a:chExt cx="4681536" cy="5383212"/>
          </a:xfrm>
        </p:grpSpPr>
        <p:pic>
          <p:nvPicPr>
            <p:cNvPr id="15" name="Shape 15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52400" y="712787"/>
              <a:ext cx="4681536" cy="53832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Shape 16"/>
            <p:cNvSpPr txBox="1"/>
            <p:nvPr/>
          </p:nvSpPr>
          <p:spPr>
            <a:xfrm rot="-3960000">
              <a:off x="536575" y="1822450"/>
              <a:ext cx="3916361" cy="316706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481387" y="-146050"/>
            <a:ext cx="6070600" cy="5279638"/>
            <a:chOff x="3481387" y="-146050"/>
            <a:chExt cx="6070600" cy="5279638"/>
          </a:xfrm>
        </p:grpSpPr>
        <p:pic>
          <p:nvPicPr>
            <p:cNvPr id="18" name="Shape 18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481387" y="-146050"/>
              <a:ext cx="6070600" cy="52784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Shape 19"/>
            <p:cNvSpPr txBox="1"/>
            <p:nvPr/>
          </p:nvSpPr>
          <p:spPr>
            <a:xfrm rot="-1920000">
              <a:off x="4227511" y="812799"/>
              <a:ext cx="4581524" cy="33623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marR="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marR="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marR="0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marR="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marR="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marR="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marR="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marR="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e.hoyos@hackensackschools.org" TargetMode="External"/><Relationship Id="rId3" Type="http://schemas.openxmlformats.org/officeDocument/2006/relationships/hyperlink" Target="mailto:f.campolo@hackensackschools.org" TargetMode="External"/><Relationship Id="rId7" Type="http://schemas.openxmlformats.org/officeDocument/2006/relationships/hyperlink" Target="http://l.gutierrez-suer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.gutierrez-suero@hackensackschools.org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s.francobido@hackensackschools.org" TargetMode="External"/><Relationship Id="rId10" Type="http://schemas.openxmlformats.org/officeDocument/2006/relationships/hyperlink" Target="mailto:jasmin.sanchez@hackensackschools.org" TargetMode="External"/><Relationship Id="rId4" Type="http://schemas.openxmlformats.org/officeDocument/2006/relationships/hyperlink" Target="mailto:y.alvarado@hackensackschools.org" TargetMode="External"/><Relationship Id="rId9" Type="http://schemas.openxmlformats.org/officeDocument/2006/relationships/hyperlink" Target="mailto:m.monserrat@hackensackschools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4oxSkQi8D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 idx="4294967295"/>
          </p:nvPr>
        </p:nvSpPr>
        <p:spPr>
          <a:xfrm>
            <a:off x="609600" y="838200"/>
            <a:ext cx="8001000" cy="228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rsiva"/>
              <a:buNone/>
            </a:pPr>
            <a:r>
              <a:rPr lang="en-US" sz="5400" b="0" i="1" u="none" strike="noStrike" cap="non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  <a:t/>
            </a:r>
            <a:br>
              <a:rPr lang="en-US" sz="5400" b="0" i="1" u="none" strike="noStrike" cap="non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lang="en-US" sz="5400" b="0" i="1" u="none" strike="noStrike" cap="non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  <a:t>Hackensack Middle School</a:t>
            </a:r>
            <a:br>
              <a:rPr lang="en-US" sz="5400" b="0" i="1" u="none" strike="noStrike" cap="non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lang="en-US" sz="3600" b="0" i="1" u="none" strike="noStrike" cap="non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  <a:t>SPANISH DEPARTMENT</a:t>
            </a:r>
            <a:r>
              <a:rPr lang="en-US" sz="36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36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36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5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¡</a:t>
            </a:r>
            <a:r>
              <a:rPr lang="en-US" sz="5400" b="0" i="0" u="none" strike="noStrike" cap="non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  <a:t>Bienvenidos Padres!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4294967295"/>
          </p:nvPr>
        </p:nvSpPr>
        <p:spPr>
          <a:xfrm>
            <a:off x="-34925" y="3581400"/>
            <a:ext cx="9144000" cy="167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8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Instructors:  </a:t>
            </a: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Campolo, Sra. </a:t>
            </a:r>
            <a:r>
              <a:rPr lang="en-US" sz="2800">
                <a:solidFill>
                  <a:srgbClr val="FFFF00"/>
                </a:solidFill>
              </a:rPr>
              <a:t>Castaño</a:t>
            </a: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Sra. Francobido, Sr</a:t>
            </a:r>
            <a:r>
              <a:rPr lang="en-US" sz="2800">
                <a:solidFill>
                  <a:srgbClr val="FFFF00"/>
                </a:solidFill>
              </a:rPr>
              <a:t>a</a:t>
            </a: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H</a:t>
            </a:r>
            <a:r>
              <a:rPr lang="en-US" sz="2800">
                <a:solidFill>
                  <a:srgbClr val="FFFF00"/>
                </a:solidFill>
              </a:rPr>
              <a:t>ernández</a:t>
            </a: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Sra. Monserrat, Sr</a:t>
            </a:r>
            <a:r>
              <a:rPr lang="en-US" sz="2800">
                <a:solidFill>
                  <a:srgbClr val="FFFF00"/>
                </a:solidFill>
              </a:rPr>
              <a:t>ta. Gutiérrez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Srta. Sánchez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274320" marR="0" lvl="0" indent="-26162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6" name="Shape 66" descr="MCj0397376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9175" y="4571999"/>
            <a:ext cx="25599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-34925" y="5521575"/>
            <a:ext cx="6781800" cy="167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Rogelio Suárez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Director of Bilingual/ESL/World Languages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r.suárez@hackensackschools.org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24800" y="1580175"/>
            <a:ext cx="7804799" cy="365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3050" marR="0" lvl="0" indent="-260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6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√+ = 100% (perfect/ on time)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Times New Roman"/>
              <a:buNone/>
            </a:pPr>
            <a:r>
              <a:rPr lang="en-US" sz="26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(perfecto/a tiempo)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6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√   =   85% (attempt/partially 	correct) 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(ha hecho un  intento/parcialmente correcto)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6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√- =   70% (attempt/ mostly wrong)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Times New Roman"/>
              <a:buNone/>
            </a:pPr>
            <a:r>
              <a:rPr lang="en-US" sz="2600" b="1" i="0" u="none" strike="noStrike" cap="non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(ha hecho un i</a:t>
            </a:r>
            <a:r>
              <a:rPr lang="en-US" sz="2200" b="1"/>
              <a:t>ntento/</a:t>
            </a:r>
            <a:r>
              <a:rPr lang="en-US" sz="2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parcialmente incorrecto)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24800" y="474875"/>
            <a:ext cx="8294400" cy="1010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system</a:t>
            </a:r>
            <a:b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Sistema con marcas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 idx="4294967295"/>
          </p:nvPr>
        </p:nvSpPr>
        <p:spPr>
          <a:xfrm>
            <a:off x="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Can You Do?</a:t>
            </a:r>
            <a:b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 que usted puede hacer…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4294967295"/>
          </p:nvPr>
        </p:nvSpPr>
        <p:spPr>
          <a:xfrm>
            <a:off x="30161" y="14478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3050" marR="0" lvl="0" indent="-260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your child to teach you Spanish!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</a:pPr>
            <a:r>
              <a:rPr lang="en-US"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Pídale a su hijo/a que le hable en español</a:t>
            </a:r>
          </a:p>
          <a:p>
            <a:pPr marL="273050" marR="0" lvl="0" indent="-2603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Ensure your child is completing his/her Spanish homework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</a:pPr>
            <a:r>
              <a:rPr lang="en-US"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Asegúrese que su hijo/a este completando su tarea</a:t>
            </a:r>
          </a:p>
          <a:p>
            <a:pPr marL="273050" marR="0" lvl="0" indent="-2603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Communicate to teacher any concerns or updates about your child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</a:pPr>
            <a:r>
              <a:rPr lang="en-US"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Comuníquese con la profesora de español</a:t>
            </a:r>
          </a:p>
          <a:p>
            <a:pPr marL="273050" marR="0" lvl="0" indent="-2603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Emphasize the importance of learning another language! 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</a:pPr>
            <a:r>
              <a:rPr lang="en-US"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Háblele acerca de la importancia de aprender otro idioma</a:t>
            </a:r>
          </a:p>
          <a:p>
            <a:pPr marL="273050" marR="0" lvl="0" indent="-2603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0" name="Shape 140" descr="MCBD19971_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4411" y="4937125"/>
            <a:ext cx="1779587" cy="192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58674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Miscellaneous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4294967295"/>
          </p:nvPr>
        </p:nvSpPr>
        <p:spPr>
          <a:xfrm>
            <a:off x="0" y="2133600"/>
            <a:ext cx="8229600" cy="4724400"/>
          </a:xfrm>
          <a:prstGeom prst="rect">
            <a:avLst/>
          </a:prstGeom>
          <a:solidFill>
            <a:srgbClr val="C9CBE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73050" marR="0" lvl="0" indent="-2603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endParaRPr/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endParaRPr sz="1800">
              <a:solidFill>
                <a:schemeClr val="dk1"/>
              </a:solidFill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Campolo: 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f.campolo@hackensackschools.org</a:t>
            </a:r>
          </a:p>
          <a:p>
            <a:pPr marL="273050" lvl="0" indent="-26035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25000"/>
              <a:buFont typeface="Noto Symbol"/>
              <a:buNone/>
            </a:pPr>
            <a:endParaRPr sz="1800">
              <a:solidFill>
                <a:schemeClr val="dk1"/>
              </a:solidFill>
            </a:endParaRPr>
          </a:p>
          <a:p>
            <a:pPr marL="273050" lvl="0" indent="-26035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>
                <a:solidFill>
                  <a:schemeClr val="dk1"/>
                </a:solidFill>
              </a:rPr>
              <a:t>Sra.Castaño:  </a:t>
            </a:r>
            <a:r>
              <a:rPr lang="en-US" sz="1800" u="sng">
                <a:solidFill>
                  <a:schemeClr val="hlink"/>
                </a:solidFill>
                <a:hlinkClick r:id="rId4"/>
              </a:rPr>
              <a:t>y.castano@hackensackschools.org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Francobido: 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s.francobido@hackensackschools.org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endParaRPr/>
          </a:p>
          <a:p>
            <a:pPr marL="12700" lvl="0" indent="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>
                <a:solidFill>
                  <a:schemeClr val="dk1"/>
                </a:solidFill>
              </a:rPr>
              <a:t>Srta. Gutiérrez  </a:t>
            </a:r>
            <a:r>
              <a:rPr lang="en-US" sz="1800" u="sng">
                <a:solidFill>
                  <a:schemeClr val="hlink"/>
                </a:solidFill>
                <a:hlinkClick r:id="rId6"/>
              </a:rPr>
              <a:t>l.gutierrez-suero</a:t>
            </a:r>
            <a:r>
              <a:rPr lang="en-US" sz="1800" u="sng">
                <a:solidFill>
                  <a:schemeClr val="hlink"/>
                </a:solidFill>
                <a:hlinkClick r:id="rId7"/>
              </a:rPr>
              <a:t>@hackensackschools.org</a:t>
            </a:r>
            <a:r>
              <a:rPr lang="en-US" sz="1800">
                <a:solidFill>
                  <a:schemeClr val="dk1"/>
                </a:solidFill>
              </a:rPr>
              <a:t>     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</a:t>
            </a:r>
            <a:r>
              <a:rPr lang="en-US" sz="1800">
                <a:solidFill>
                  <a:schemeClr val="dk1"/>
                </a:solidFill>
              </a:rPr>
              <a:t>a. Hernández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e.h</a:t>
            </a:r>
            <a:r>
              <a:rPr lang="en-US" sz="1800" u="sng">
                <a:solidFill>
                  <a:schemeClr val="hlink"/>
                </a:solidFill>
                <a:hlinkClick r:id="rId8"/>
              </a:rPr>
              <a:t>ernandez</a:t>
            </a:r>
            <a:r>
              <a:rPr lang="en-US" sz="1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@hackensackschools.org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Monserrat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m.monserrat@hackensackschools.org</a:t>
            </a: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Srta. Sánchez:  </a:t>
            </a:r>
            <a:r>
              <a:rPr lang="en-US" sz="1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jasmin.sanchez@hackensackschools.org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1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1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1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0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</a:pPr>
            <a:endParaRPr sz="20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8" name="Shape 148" descr="MCj04344110000[1]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80050" y="0"/>
            <a:ext cx="366395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0" y="1050450"/>
            <a:ext cx="4246799" cy="735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60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e-mail addresses are:</a:t>
            </a:r>
          </a:p>
          <a:p>
            <a:pPr marL="273050" marR="0" lvl="0" indent="-3111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❧"/>
            </a:pPr>
            <a:r>
              <a:rPr lang="en-US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Nuestros correos electrónicos: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750325" y="0"/>
            <a:ext cx="7293299" cy="183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is it important to learn Spanish??</a:t>
            </a:r>
            <a:b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1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importante aprender español porque…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47675" y="2776200"/>
            <a:ext cx="8298600" cy="302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Char char="★"/>
            </a:pPr>
            <a:r>
              <a:rPr lang="en-US" sz="2400">
                <a:solidFill>
                  <a:schemeClr val="lt1"/>
                </a:solidFill>
              </a:rPr>
              <a:t>Discuss with your partner one way Spanish is useful in daily life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Char char="★"/>
            </a:pPr>
            <a:r>
              <a:rPr lang="en-US" sz="2400">
                <a:solidFill>
                  <a:schemeClr val="lt1"/>
                </a:solidFill>
              </a:rPr>
              <a:t>Den un ejemplo de cómo el español es útil en su vida diaria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https://www.youtube.com/watch?v=x4oxSkQi8D0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 idx="4294967295"/>
          </p:nvPr>
        </p:nvSpPr>
        <p:spPr>
          <a:xfrm>
            <a:off x="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Textbooks/ </a:t>
            </a:r>
            <a:r>
              <a:rPr lang="en-US" sz="4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Libros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4294967295"/>
          </p:nvPr>
        </p:nvSpPr>
        <p:spPr>
          <a:xfrm>
            <a:off x="471300" y="1600200"/>
            <a:ext cx="7758300" cy="497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3050" marR="0" lvl="0" indent="-260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4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4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4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4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32131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</a:pPr>
            <a:r>
              <a:rPr lang="en-US" sz="36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5 &amp; 6-En Español, 1a</a:t>
            </a:r>
          </a:p>
          <a:p>
            <a:pPr marL="273050" marR="0" lvl="0" indent="-32131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</a:pPr>
            <a:r>
              <a:rPr lang="en-US" sz="36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7 -En Español, 1b</a:t>
            </a:r>
          </a:p>
          <a:p>
            <a:pPr marL="273050" marR="0" lvl="0" indent="-32131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</a:pPr>
            <a:r>
              <a:rPr lang="en-US" sz="3600">
                <a:solidFill>
                  <a:srgbClr val="FFFF00"/>
                </a:solidFill>
              </a:rPr>
              <a:t>Grades 7 &amp; 8 Advanced- Español 4</a:t>
            </a:r>
          </a:p>
          <a:p>
            <a:pPr marL="273050" marR="0" lvl="0" indent="-32131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</a:pPr>
            <a:r>
              <a:rPr lang="en-US" sz="3600">
                <a:solidFill>
                  <a:srgbClr val="FFFF00"/>
                </a:solidFill>
              </a:rPr>
              <a:t>Grade 8-Español (HS Level 2)</a:t>
            </a:r>
          </a:p>
          <a:p>
            <a:pPr marL="0" marR="0" lvl="0" indent="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None/>
            </a:pPr>
            <a:endParaRPr sz="4400">
              <a:solidFill>
                <a:srgbClr val="FFFF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None/>
            </a:pPr>
            <a:endParaRPr sz="4400">
              <a:solidFill>
                <a:srgbClr val="FFFF00"/>
              </a:solidFill>
            </a:endParaRPr>
          </a:p>
        </p:txBody>
      </p:sp>
      <p:pic>
        <p:nvPicPr>
          <p:cNvPr id="81" name="Shape 81" descr="MCj0290685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29825" y="1600200"/>
            <a:ext cx="2866500" cy="183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 idx="4294967295"/>
          </p:nvPr>
        </p:nvSpPr>
        <p:spPr>
          <a:xfrm>
            <a:off x="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en-US" sz="4000" b="0" i="0" u="none" strike="noStrike" cap="none" baseline="30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 Curriculum</a:t>
            </a:r>
            <a:b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Temas del 5to grado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4294967295"/>
          </p:nvPr>
        </p:nvSpPr>
        <p:spPr>
          <a:xfrm>
            <a:off x="0" y="1752600"/>
            <a:ext cx="8534399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30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6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 familiar with the following topics:</a:t>
            </a:r>
          </a:p>
          <a:p>
            <a:pPr marL="273050" marR="0" lvl="0" indent="-2603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</a:pPr>
            <a:endParaRPr sz="26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9762" marR="0" lvl="1" indent="-2587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2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Greetings and introductions/ 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Saludos e introducciones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2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Polite expressions in common settings (ie. restaurants, stores, etc.)/ 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modales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CCECFF"/>
              </a:buClr>
              <a:buSzPct val="59999"/>
              <a:buFont typeface="Noto Symbol"/>
              <a:buChar char="❧"/>
            </a:pPr>
            <a:r>
              <a:rPr lang="en-US" sz="22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Asking and responding to questions about oneself (ie. Name, nationality, spoken language(s), favorite color(s) , etc.)/ 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hablar acerca de si mismo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2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Asking and responding to questions about the days of the week/months/date/ 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hablar acerca del día y fecha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2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Spanish-speaking </a:t>
            </a: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world/countries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/Los países hispanohablantes </a:t>
            </a:r>
          </a:p>
        </p:txBody>
      </p:sp>
      <p:pic>
        <p:nvPicPr>
          <p:cNvPr id="88" name="Shape 88" descr="MPj0430642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35850" y="228600"/>
            <a:ext cx="1676399" cy="1122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 idx="4294967295"/>
          </p:nvPr>
        </p:nvSpPr>
        <p:spPr>
          <a:xfrm>
            <a:off x="152400" y="304800"/>
            <a:ext cx="8229600" cy="1417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lang="en-US" sz="4900" b="0" i="0" u="none" strike="noStrike" cap="none" baseline="30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-US" sz="4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 Curriculum</a:t>
            </a:r>
            <a:br>
              <a:rPr lang="en-US" sz="4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Temas del 6to grado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4294967295"/>
          </p:nvPr>
        </p:nvSpPr>
        <p:spPr>
          <a:xfrm>
            <a:off x="31750" y="2209800"/>
            <a:ext cx="8534399" cy="4117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3050" marR="0" lvl="0" indent="-260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1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1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familiar with the following topics: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Describing people/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Describir otras personas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Describing people’s likes and </a:t>
            </a: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dislikes/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Describir los gustos de otros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family  and important family </a:t>
            </a: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dates/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familia y fechas importantes</a:t>
            </a: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life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escuela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weather and clothing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tiempo y la ropa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Cultural holidays/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Días festivos</a:t>
            </a:r>
          </a:p>
          <a:p>
            <a:pPr marL="639762" marR="0" lvl="1" indent="-2587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9762" marR="0" lvl="1" indent="-258762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 idx="4294967295"/>
          </p:nvPr>
        </p:nvSpPr>
        <p:spPr>
          <a:xfrm>
            <a:off x="152400" y="533400"/>
            <a:ext cx="8001000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r>
              <a:rPr lang="en-US" sz="4000" b="0" i="0" u="none" strike="noStrike" cap="none" baseline="30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 Curriculum</a:t>
            </a:r>
            <a:b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Temas del  7mo grado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4294967295"/>
          </p:nvPr>
        </p:nvSpPr>
        <p:spPr>
          <a:xfrm>
            <a:off x="0" y="1143000"/>
            <a:ext cx="9144000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30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273050" marR="0" lvl="0" indent="-260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1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 familiar with the following topics:</a:t>
            </a:r>
          </a:p>
          <a:p>
            <a:pPr marL="273050" marR="0" lvl="0" indent="-260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</a:pPr>
            <a:endParaRPr sz="21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400">
                <a:solidFill>
                  <a:srgbClr val="FFFF00"/>
                </a:solidFill>
              </a:rPr>
              <a:t>  </a:t>
            </a: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escuela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After school activities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Actividades en tiempo libre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Time &amp; Schedules/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hora y su horario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Food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comida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Sports/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 deportes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Likes/ Dislikes/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Gustos</a:t>
            </a:r>
          </a:p>
          <a:p>
            <a:pPr marL="639762" marR="0" lvl="1" indent="-2587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Weather/Seasons</a:t>
            </a:r>
            <a:r>
              <a:rPr lang="en-US" sz="1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tiempo y las estaciones</a:t>
            </a:r>
            <a:r>
              <a:rPr lang="en-US" sz="20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274320" marR="0" lvl="0" indent="-26162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</a:pPr>
            <a:endParaRPr sz="20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 idx="4294967295"/>
          </p:nvPr>
        </p:nvSpPr>
        <p:spPr>
          <a:xfrm>
            <a:off x="0" y="4572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lang="en-US" sz="4000" b="0" i="0" u="none" strike="noStrike" cap="none" baseline="30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 Curriculum</a:t>
            </a:r>
            <a:b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Temas del 8vo grado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4294967295"/>
          </p:nvPr>
        </p:nvSpPr>
        <p:spPr>
          <a:xfrm>
            <a:off x="0" y="1340875"/>
            <a:ext cx="9110700" cy="582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1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1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1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 familiar with the following topics: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solidFill>
                  <a:srgbClr val="FFFF00"/>
                </a:solidFill>
              </a:rPr>
              <a:t>Central America &amp; Describing self &amp; others/</a:t>
            </a:r>
            <a:r>
              <a:rPr lang="en-US" sz="1800">
                <a:solidFill>
                  <a:srgbClr val="FFFF00"/>
                </a:solidFill>
              </a:rPr>
              <a:t> </a:t>
            </a:r>
            <a:r>
              <a:rPr lang="en-US" sz="2200"/>
              <a:t>centroamerica y las descripciones</a:t>
            </a:r>
            <a:r>
              <a:rPr lang="en-US" sz="1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solidFill>
                  <a:srgbClr val="FFFF00"/>
                </a:solidFill>
              </a:rPr>
              <a:t>Islands in the Caribbean &amp; The home/ </a:t>
            </a: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/>
              <a:t>Las antillas y la casa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FFFF00"/>
                </a:solidFill>
              </a:rPr>
              <a:t> The Andes &amp; Shopping/ </a:t>
            </a:r>
            <a:r>
              <a:rPr lang="en-US"/>
              <a:t>Andes centrales y las compras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lang="en-US" sz="19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>
                <a:solidFill>
                  <a:srgbClr val="FFFF00"/>
                </a:solidFill>
              </a:rPr>
              <a:t>North America &amp; Food/  </a:t>
            </a:r>
            <a:r>
              <a:rPr lang="en-US"/>
              <a:t>Norteamerica y la comida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-Advanced classes/Clases Avanzadas  7/8</a:t>
            </a:r>
          </a:p>
          <a:p>
            <a:pPr marL="9144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>
                <a:solidFill>
                  <a:srgbClr val="FFFF00"/>
                </a:solidFill>
              </a:rPr>
              <a:t>Me amo como soy</a:t>
            </a:r>
          </a:p>
          <a:p>
            <a:pPr marL="9144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>
                <a:solidFill>
                  <a:srgbClr val="FFFF00"/>
                </a:solidFill>
              </a:rPr>
              <a:t>Mi talento me hace feliz</a:t>
            </a:r>
          </a:p>
          <a:p>
            <a:pPr marL="9144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>
                <a:solidFill>
                  <a:srgbClr val="FFFF00"/>
                </a:solidFill>
              </a:rPr>
              <a:t>Vuelo hacia mi imaginación</a:t>
            </a:r>
          </a:p>
          <a:p>
            <a:pPr marL="9144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>
                <a:solidFill>
                  <a:srgbClr val="FFFF00"/>
                </a:solidFill>
              </a:rPr>
              <a:t>Cuido lo esencial </a:t>
            </a:r>
          </a:p>
          <a:p>
            <a:pPr marL="639762" marR="0" lvl="1" indent="-25876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1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2286000" y="3124200"/>
            <a:ext cx="41148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Shape 110" descr="MPj0430642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3312" y="4873625"/>
            <a:ext cx="2960687" cy="198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 idx="4294967295"/>
          </p:nvPr>
        </p:nvSpPr>
        <p:spPr>
          <a:xfrm>
            <a:off x="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Classroom Techniques</a:t>
            </a:r>
            <a:b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Maneras de enseñar</a:t>
            </a: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4294967295"/>
          </p:nvPr>
        </p:nvSpPr>
        <p:spPr>
          <a:xfrm>
            <a:off x="0" y="2301875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3050" marR="0" lvl="0" indent="-260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Differentiated Instruction/</a:t>
            </a: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Instruccion individual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Cooperative learning &amp; Partnerships/</a:t>
            </a: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Aprendizaje en grupos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Student-centered lessons</a:t>
            </a: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Lecciones que influyen la participación de los estudiantes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of Learners/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Formación de grupos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a.  Respect/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respeto</a:t>
            </a: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b.  Sharing Ideas/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compartir ideas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c.  Being open to others’ perspectives/ideas/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respetar las ideas de otros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Technology/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Tecnología 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endParaRPr sz="2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8" name="Shape 118" descr="MCj0440424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5351462"/>
            <a:ext cx="1827211" cy="1506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 idx="4294967295"/>
          </p:nvPr>
        </p:nvSpPr>
        <p:spPr>
          <a:xfrm>
            <a:off x="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4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Grading/ </a:t>
            </a:r>
            <a:r>
              <a:rPr lang="en-US" sz="4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Calificaciones</a:t>
            </a:r>
            <a:r>
              <a:rPr lang="en-US" sz="4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48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4294967295"/>
          </p:nvPr>
        </p:nvSpPr>
        <p:spPr>
          <a:xfrm>
            <a:off x="405049" y="1447800"/>
            <a:ext cx="7976999" cy="48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3050" marR="0" lvl="0" indent="-26035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*Class Participation and Preparedness- 25%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Participación y preparación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*Homework-10%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Tarea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*Tests and Projects-35%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Exámenes y proyectos 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*Quizzes-30%</a:t>
            </a:r>
          </a:p>
          <a:p>
            <a:pPr marL="273050" marR="0" lvl="0" indent="-2603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lang="en-US" sz="24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Pruebas</a:t>
            </a:r>
          </a:p>
          <a:p>
            <a:pPr marL="273050" marR="0" lvl="0" indent="-26035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marR="0" lvl="0" indent="-260350" algn="ctr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endParaRPr sz="2400" b="0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6" name="Shape 126" descr="MCj0251265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2133600"/>
            <a:ext cx="2895600" cy="284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lemental">
  <a:themeElements>
    <a:clrScheme name="Elemental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On-screen Show (4:3)</PresentationFormat>
  <Paragraphs>143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Noto Symbol</vt:lpstr>
      <vt:lpstr>Corsiva</vt:lpstr>
      <vt:lpstr>Times New Roman</vt:lpstr>
      <vt:lpstr>Elemental</vt:lpstr>
      <vt:lpstr> Hackensack Middle School SPANISH DEPARTMENT  ¡Bienvenidos Padres!</vt:lpstr>
      <vt:lpstr> Why is it important to learn Spanish?? Es importante aprender español porque…</vt:lpstr>
      <vt:lpstr>Textbooks/ Libros</vt:lpstr>
      <vt:lpstr>5th Grade Curriculum Temas del 5to grado</vt:lpstr>
      <vt:lpstr> 6th Grade Curriculum Temas del 6to grado</vt:lpstr>
      <vt:lpstr>7th Grade Curriculum Temas del  7mo grado</vt:lpstr>
      <vt:lpstr>8th Grade Curriculum Temas del 8vo grado</vt:lpstr>
      <vt:lpstr>Classroom Techniques Maneras de enseñar </vt:lpstr>
      <vt:lpstr>Grading/ Calificaciones </vt:lpstr>
      <vt:lpstr>Check system Sistema con marcas</vt:lpstr>
      <vt:lpstr>What Can You Do? Lo que usted puede hacer…</vt:lpstr>
      <vt:lpstr>Miscellaneous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Hackensack Middle School SPANISH DEPARTMENT  ¡Bienvenidos Padres!</dc:title>
  <dc:creator>HMSGuest HMS Login</dc:creator>
  <cp:lastModifiedBy>Admin</cp:lastModifiedBy>
  <cp:revision>1</cp:revision>
  <dcterms:modified xsi:type="dcterms:W3CDTF">2016-09-30T18:26:17Z</dcterms:modified>
</cp:coreProperties>
</file>