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11" r:id="rId2"/>
    <p:sldId id="312" r:id="rId3"/>
    <p:sldId id="288" r:id="rId4"/>
    <p:sldId id="289" r:id="rId5"/>
    <p:sldId id="295" r:id="rId6"/>
    <p:sldId id="305" r:id="rId7"/>
    <p:sldId id="306" r:id="rId8"/>
    <p:sldId id="307" r:id="rId9"/>
    <p:sldId id="308" r:id="rId10"/>
    <p:sldId id="309" r:id="rId11"/>
    <p:sldId id="310" r:id="rId12"/>
    <p:sldId id="313" r:id="rId13"/>
    <p:sldId id="314" r:id="rId14"/>
    <p:sldId id="315" r:id="rId15"/>
    <p:sldId id="317" r:id="rId16"/>
    <p:sldId id="318" r:id="rId17"/>
    <p:sldId id="319" r:id="rId18"/>
    <p:sldId id="316" r:id="rId19"/>
    <p:sldId id="320" r:id="rId20"/>
    <p:sldId id="321" r:id="rId21"/>
    <p:sldId id="322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E411"/>
    <a:srgbClr val="E40C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690" autoAdjust="0"/>
  </p:normalViewPr>
  <p:slideViewPr>
    <p:cSldViewPr snapToGrid="0" snapToObjects="1">
      <p:cViewPr>
        <p:scale>
          <a:sx n="72" d="100"/>
          <a:sy n="72" d="100"/>
        </p:scale>
        <p:origin x="-165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E93A-60BE-CE4B-B4B8-8BA8C013790F}" type="datetimeFigureOut">
              <a:rPr lang="en-US" smtClean="0"/>
              <a:pPr/>
              <a:t>10/12/15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FA8B5-6637-7D4D-9232-5A9675210F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E93A-60BE-CE4B-B4B8-8BA8C013790F}" type="datetimeFigureOut">
              <a:rPr lang="en-US" smtClean="0"/>
              <a:pPr/>
              <a:t>10/12/15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FA8B5-6637-7D4D-9232-5A9675210F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E93A-60BE-CE4B-B4B8-8BA8C013790F}" type="datetimeFigureOut">
              <a:rPr lang="en-US" smtClean="0"/>
              <a:pPr/>
              <a:t>10/12/15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FA8B5-6637-7D4D-9232-5A9675210F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E93A-60BE-CE4B-B4B8-8BA8C013790F}" type="datetimeFigureOut">
              <a:rPr lang="en-US" smtClean="0"/>
              <a:pPr/>
              <a:t>10/12/15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FA8B5-6637-7D4D-9232-5A9675210F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E93A-60BE-CE4B-B4B8-8BA8C013790F}" type="datetimeFigureOut">
              <a:rPr lang="en-US" smtClean="0"/>
              <a:pPr/>
              <a:t>10/12/15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FA8B5-6637-7D4D-9232-5A9675210F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E93A-60BE-CE4B-B4B8-8BA8C013790F}" type="datetimeFigureOut">
              <a:rPr lang="en-US" smtClean="0"/>
              <a:pPr/>
              <a:t>10/12/15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FA8B5-6637-7D4D-9232-5A9675210F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E93A-60BE-CE4B-B4B8-8BA8C013790F}" type="datetimeFigureOut">
              <a:rPr lang="en-US" smtClean="0"/>
              <a:pPr/>
              <a:t>10/12/15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FA8B5-6637-7D4D-9232-5A9675210F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E93A-60BE-CE4B-B4B8-8BA8C013790F}" type="datetimeFigureOut">
              <a:rPr lang="en-US" smtClean="0"/>
              <a:pPr/>
              <a:t>10/12/15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FA8B5-6637-7D4D-9232-5A9675210F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E93A-60BE-CE4B-B4B8-8BA8C013790F}" type="datetimeFigureOut">
              <a:rPr lang="en-US" smtClean="0"/>
              <a:pPr/>
              <a:t>10/12/15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FA8B5-6637-7D4D-9232-5A9675210F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E93A-60BE-CE4B-B4B8-8BA8C013790F}" type="datetimeFigureOut">
              <a:rPr lang="en-US" smtClean="0"/>
              <a:pPr/>
              <a:t>10/12/15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FA8B5-6637-7D4D-9232-5A9675210F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E93A-60BE-CE4B-B4B8-8BA8C013790F}" type="datetimeFigureOut">
              <a:rPr lang="en-US" smtClean="0"/>
              <a:pPr/>
              <a:t>10/12/15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FA8B5-6637-7D4D-9232-5A9675210F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BE93A-60BE-CE4B-B4B8-8BA8C013790F}" type="datetimeFigureOut">
              <a:rPr lang="en-US" smtClean="0"/>
              <a:pPr/>
              <a:t>10/12/15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FA8B5-6637-7D4D-9232-5A9675210F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jpeg"/><Relationship Id="rId3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059" y="876033"/>
            <a:ext cx="8525834" cy="5793723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Electromagnetic Radiation</a:t>
            </a:r>
          </a:p>
          <a:p>
            <a:pPr lvl="2" indent="-457200" algn="l">
              <a:buFont typeface="Courier New"/>
              <a:buChar char="o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Energy emitted from atoms that can be described as behaving like a wave.</a:t>
            </a:r>
          </a:p>
          <a:p>
            <a:pPr lvl="2" indent="-457200" algn="l">
              <a:buFont typeface="Courier New"/>
              <a:buChar char="o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Waves are created from oscillating particles moving at a constant speed.</a:t>
            </a:r>
          </a:p>
          <a:p>
            <a:pPr lvl="2" indent="-457200" algn="l">
              <a:buFont typeface="Courier New"/>
              <a:buChar char="o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The moving particle of electromagnetic radiation is called a </a:t>
            </a:r>
            <a:r>
              <a:rPr lang="en-US" sz="28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photon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4" descr="images-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262" y="4639624"/>
            <a:ext cx="5799891" cy="2134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820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059" y="876033"/>
            <a:ext cx="8525834" cy="5793723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Atomic Emission Spectra</a:t>
            </a:r>
          </a:p>
          <a:p>
            <a:pPr marL="917575" lvl="2" indent="-460375" algn="l">
              <a:buFont typeface="Courier New"/>
              <a:buChar char="o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The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Balmer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Series (Johann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Balmer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– Individual wavelengths of visible light produced when excited electrons return to the 2</a:t>
            </a:r>
            <a:r>
              <a:rPr lang="en-US" sz="2800" baseline="30000" dirty="0" smtClean="0">
                <a:solidFill>
                  <a:schemeClr val="accent6">
                    <a:lumMod val="75000"/>
                  </a:schemeClr>
                </a:solidFill>
              </a:rPr>
              <a:t>nd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energy level (Quantum).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lvl="2" algn="l"/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806" y="3180505"/>
            <a:ext cx="4191831" cy="3400602"/>
          </a:xfrm>
          <a:prstGeom prst="rect">
            <a:avLst/>
          </a:prstGeom>
        </p:spPr>
      </p:pic>
      <p:pic>
        <p:nvPicPr>
          <p:cNvPr id="5" name="Picture 4" descr="images-3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047" y="123488"/>
            <a:ext cx="1165272" cy="146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596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059" y="876033"/>
            <a:ext cx="8525834" cy="5793723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Atomic Emission Spectra</a:t>
            </a:r>
          </a:p>
          <a:p>
            <a:pPr marL="1028700" lvl="1" indent="-571500" algn="l">
              <a:buFont typeface="Arial"/>
              <a:buChar char="•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Other Elements produce more complex emission lines.  Why?</a:t>
            </a:r>
          </a:p>
          <a:p>
            <a:pPr marL="917575" lvl="2" indent="-460375" algn="l">
              <a:buFont typeface="Courier New"/>
              <a:buChar char="o"/>
            </a:pP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lvl="2" algn="l"/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4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036" y="2910791"/>
            <a:ext cx="4598218" cy="3730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838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sz="6000" dirty="0" smtClean="0">
                <a:solidFill>
                  <a:srgbClr val="FFFF00"/>
                </a:solidFill>
              </a:rPr>
              <a:t>Electronic Structure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4" y="1064277"/>
            <a:ext cx="8525834" cy="5793723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Electromagnetic Radiation</a:t>
            </a:r>
          </a:p>
          <a:p>
            <a:pPr marL="1028700" lvl="1" indent="-571500" algn="l">
              <a:buFont typeface="Arial"/>
              <a:buChar char="•"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What is the relationship between frequency and wavelength?</a:t>
            </a:r>
          </a:p>
          <a:p>
            <a:pPr marL="1028700" lvl="1" indent="-571500" algn="l">
              <a:buFont typeface="Arial"/>
              <a:buChar char="•"/>
            </a:pP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Speed of Light = Wavelength x Frequency</a:t>
            </a:r>
          </a:p>
          <a:p>
            <a:pPr lvl="1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c =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λ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x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ν</a:t>
            </a:r>
            <a:endParaRPr lang="en-US" sz="36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c = 3.00 x 10</a:t>
            </a:r>
            <a:r>
              <a:rPr lang="en-US" sz="3600" baseline="30000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m/s</a:t>
            </a:r>
          </a:p>
          <a:p>
            <a:pPr algn="l"/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082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sz="6000" dirty="0" smtClean="0">
                <a:solidFill>
                  <a:srgbClr val="FFFF00"/>
                </a:solidFill>
              </a:rPr>
              <a:t>Electronic Structure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4" y="1064277"/>
            <a:ext cx="8525834" cy="5793723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Electromagnetic Radiation</a:t>
            </a:r>
          </a:p>
          <a:p>
            <a:pPr marL="1028700" lvl="1" indent="-571500" algn="l">
              <a:buFont typeface="Arial"/>
              <a:buChar char="•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Calculate the frequency of a type of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</a:rPr>
              <a:t>electomagnetic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 radiation that has a wavelength of 6.0 x 10</a:t>
            </a:r>
            <a:r>
              <a:rPr lang="en-US" sz="3200" baseline="30000" dirty="0" smtClean="0">
                <a:solidFill>
                  <a:schemeClr val="accent6">
                    <a:lumMod val="75000"/>
                  </a:schemeClr>
                </a:solidFill>
              </a:rPr>
              <a:t>-5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 m.</a:t>
            </a:r>
          </a:p>
          <a:p>
            <a:pPr algn="l"/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658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sz="6000" dirty="0" smtClean="0">
                <a:solidFill>
                  <a:srgbClr val="FFFF00"/>
                </a:solidFill>
              </a:rPr>
              <a:t>Electronic Structure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4" y="1064277"/>
            <a:ext cx="8525834" cy="5793723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Electromagnetic Radiation</a:t>
            </a:r>
          </a:p>
          <a:p>
            <a:pPr marL="1028700" lvl="1" indent="-571500" algn="l">
              <a:buFont typeface="Arial"/>
              <a:buChar char="•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Calculate the frequency of a type of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</a:rPr>
              <a:t>electomagnetic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 radiation that has a wavelength of 760 nm.</a:t>
            </a:r>
          </a:p>
          <a:p>
            <a:pPr algn="l"/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3110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059" y="876033"/>
            <a:ext cx="8525834" cy="5793723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Electromagnetic Radiation</a:t>
            </a:r>
          </a:p>
          <a:p>
            <a:pPr marL="917575" lvl="2" indent="-460375" algn="l">
              <a:buFont typeface="Arial"/>
              <a:buChar char="•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Wavelength versus Frequency – Since electromagnetic radiation travels at the speed of light, we can relate wavelength and frequency with an equation.</a:t>
            </a:r>
          </a:p>
          <a:p>
            <a:pPr marL="917575" lvl="2" indent="-460375" algn="l">
              <a:buFont typeface="Arial"/>
              <a:buChar char="•"/>
            </a:pP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pPr marL="917575" lvl="2" indent="-460375" algn="l">
              <a:buFont typeface="Arial"/>
              <a:buChar char="•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Speed of light = wavelength x frequency</a:t>
            </a:r>
          </a:p>
          <a:p>
            <a:pPr marL="917575" lvl="2" indent="-460375" algn="l">
              <a:buFont typeface="Arial"/>
              <a:buChar char="•"/>
            </a:pP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pPr marL="917575" lvl="2" indent="-460375" algn="l">
              <a:buFont typeface="Arial"/>
              <a:buChar char="•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c =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λ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×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ν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		(c = 3.0 x 10</a:t>
            </a:r>
            <a:r>
              <a:rPr lang="en-US" sz="2800" baseline="30000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m/s)</a:t>
            </a:r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46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059" y="876033"/>
            <a:ext cx="8525834" cy="5793723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Electromagnetic Radiation</a:t>
            </a:r>
          </a:p>
          <a:p>
            <a:pPr marL="917575" lvl="2" indent="-460375" algn="l">
              <a:buFont typeface="Arial"/>
              <a:buChar char="•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Calculate the frequency of electromagnetic radiation with a wavelength of 7.0 x 10</a:t>
            </a:r>
            <a:r>
              <a:rPr lang="en-US" sz="2800" baseline="30000" dirty="0" smtClean="0">
                <a:solidFill>
                  <a:schemeClr val="accent6">
                    <a:lumMod val="75000"/>
                  </a:schemeClr>
                </a:solidFill>
              </a:rPr>
              <a:t>-7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m.</a:t>
            </a:r>
          </a:p>
          <a:p>
            <a:pPr marL="457200" lvl="2"/>
            <a:endParaRPr lang="en-US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lvl="2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c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=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</a:rPr>
              <a:t>λ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×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</a:rPr>
              <a:t>ν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		(c = 3.0 x 10</a:t>
            </a:r>
            <a:r>
              <a:rPr lang="en-US" sz="2800" baseline="30000" dirty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m/s)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  <a:p>
            <a:pPr marL="917575" lvl="2" indent="-460375">
              <a:buFont typeface="Arial"/>
              <a:buChar char="•"/>
            </a:pP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lvl="2" algn="l"/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4707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059" y="876033"/>
            <a:ext cx="8525834" cy="5793723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Electromagnetic Radiation</a:t>
            </a:r>
          </a:p>
          <a:p>
            <a:pPr marL="917575" lvl="2" indent="-460375" algn="l">
              <a:buFont typeface="Arial"/>
              <a:buChar char="•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Calculate the wavelength of electromagnetic radiation that has a frequency of 3.0 x 10</a:t>
            </a:r>
            <a:r>
              <a:rPr lang="en-US" sz="2800" baseline="30000" dirty="0" smtClean="0">
                <a:solidFill>
                  <a:schemeClr val="accent6">
                    <a:lumMod val="75000"/>
                  </a:schemeClr>
                </a:solidFill>
              </a:rPr>
              <a:t>14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Hz.</a:t>
            </a:r>
          </a:p>
          <a:p>
            <a:pPr marL="457200" lvl="2"/>
            <a:endParaRPr lang="en-US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lvl="2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c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=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</a:rPr>
              <a:t>λ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×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</a:rPr>
              <a:t>ν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		(c = 3.0 x 10</a:t>
            </a:r>
            <a:r>
              <a:rPr lang="en-US" sz="2800" baseline="30000" dirty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m/s)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  <a:p>
            <a:pPr marL="917575" lvl="2" indent="-460375">
              <a:buFont typeface="Arial"/>
              <a:buChar char="•"/>
            </a:pP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lvl="2" algn="l"/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740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sz="6000" dirty="0" smtClean="0">
                <a:solidFill>
                  <a:srgbClr val="FFFF00"/>
                </a:solidFill>
              </a:rPr>
              <a:t>Electronic Structure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118" y="1064277"/>
            <a:ext cx="9002882" cy="5793723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Electromagnetic Radiation</a:t>
            </a:r>
          </a:p>
          <a:p>
            <a:pPr marL="1028700" lvl="1" indent="-571500" algn="l">
              <a:buFont typeface="Arial"/>
              <a:buChar char="•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What is the wavelength of electromagnetic radiation that has a frequency of 6.0 x 10</a:t>
            </a:r>
            <a:r>
              <a:rPr lang="en-US" sz="3200" baseline="30000" dirty="0" smtClean="0">
                <a:solidFill>
                  <a:schemeClr val="accent6">
                    <a:lumMod val="75000"/>
                  </a:schemeClr>
                </a:solidFill>
              </a:rPr>
              <a:t>14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 Hz?</a:t>
            </a:r>
          </a:p>
          <a:p>
            <a:pPr algn="l"/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5326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sz="6000" dirty="0" smtClean="0">
                <a:solidFill>
                  <a:srgbClr val="FFFF00"/>
                </a:solidFill>
              </a:rPr>
              <a:t>Electronic Structure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118" y="1064277"/>
            <a:ext cx="9002882" cy="5793723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Photons of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</a:rPr>
              <a:t>Electromagetic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Radiation</a:t>
            </a:r>
          </a:p>
          <a:p>
            <a:pPr marL="1028700" lvl="1" indent="-571500" algn="l">
              <a:buFont typeface="Courier New"/>
              <a:buChar char="o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A photon is a ‘packet of energy’.</a:t>
            </a:r>
          </a:p>
          <a:p>
            <a:pPr marL="1028700" lvl="1" indent="-571500" algn="l">
              <a:buFont typeface="Courier New"/>
              <a:buChar char="o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Just like a cell is the smallest unit of a living organism, a photon is the smallest unit of electromagnetic radiation.</a:t>
            </a:r>
          </a:p>
          <a:p>
            <a:pPr marL="457200" indent="-457200" algn="l">
              <a:buFont typeface="Courier New"/>
              <a:buChar char="o"/>
            </a:pPr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 descr="images-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978" y="4126745"/>
            <a:ext cx="4741492" cy="2485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971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059" y="876033"/>
            <a:ext cx="8525834" cy="5793723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Electromagnetic Radiation</a:t>
            </a:r>
          </a:p>
          <a:p>
            <a:pPr marL="917575" lvl="2" indent="-460375" algn="l">
              <a:buFont typeface="Arial"/>
              <a:buChar char="•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Electromagnetic Spectrum – Shows all of the different types of energy that behaves like a wave.</a:t>
            </a:r>
            <a:endParaRPr lang="en-US" sz="2800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 descr="images-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888" y="2716738"/>
            <a:ext cx="5535179" cy="3833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1467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sz="6000" dirty="0" smtClean="0">
                <a:solidFill>
                  <a:srgbClr val="FFFF00"/>
                </a:solidFill>
              </a:rPr>
              <a:t>Electronic Structure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118" y="1064277"/>
            <a:ext cx="9002882" cy="5793723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Photons of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</a:rPr>
              <a:t>Electromagetic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Radiation</a:t>
            </a:r>
          </a:p>
          <a:p>
            <a:pPr marL="1028700" lvl="1" indent="-571500" algn="l">
              <a:buFont typeface="Courier New"/>
              <a:buChar char="o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When an electron absorbs energy and moves to a higher energy level, it falls back down and releases a photon of electromagnetic energy in the process.</a:t>
            </a:r>
          </a:p>
          <a:p>
            <a:pPr marL="457200" indent="-457200" algn="l">
              <a:buFont typeface="Courier New"/>
              <a:buChar char="o"/>
            </a:pPr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4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059" y="3453589"/>
            <a:ext cx="3669066" cy="3260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9504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sz="6000" dirty="0" smtClean="0">
                <a:solidFill>
                  <a:srgbClr val="FFFF00"/>
                </a:solidFill>
              </a:rPr>
              <a:t>Electronic Structure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118" y="1064277"/>
            <a:ext cx="9002882" cy="5793723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Photons of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</a:rPr>
              <a:t>Electromagetic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Radiation</a:t>
            </a:r>
          </a:p>
          <a:p>
            <a:pPr marL="914400" lvl="1" indent="-457200" algn="l">
              <a:buFont typeface="Courier New"/>
              <a:buChar char="o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We can calculate the energy that a photon would hav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 by using the equation E =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h.v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914400" lvl="1" indent="-457200" algn="l">
              <a:buFont typeface="Courier New"/>
              <a:buChar char="o"/>
            </a:pP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pPr lvl="1" algn="l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 = energy (J)</a:t>
            </a:r>
          </a:p>
          <a:p>
            <a:pPr lvl="1" algn="l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 (plank’s constant) = 6.626 x 10</a:t>
            </a:r>
            <a:r>
              <a:rPr lang="en-US" baseline="30000" dirty="0" smtClean="0">
                <a:solidFill>
                  <a:schemeClr val="accent6">
                    <a:lumMod val="75000"/>
                  </a:schemeClr>
                </a:solidFill>
              </a:rPr>
              <a:t>-34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J.s</a:t>
            </a:r>
          </a:p>
          <a:p>
            <a:pPr lvl="1" algn="l"/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v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= frequency (Hz)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778" y="4328576"/>
            <a:ext cx="2681180" cy="2332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922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4" y="1064277"/>
            <a:ext cx="8525834" cy="5793723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</a:rPr>
              <a:t>Electromagnetic Radiation</a:t>
            </a:r>
          </a:p>
          <a:p>
            <a:pPr marL="917575" lvl="2" indent="-460375" algn="l">
              <a:buFont typeface="Arial"/>
              <a:buChar char="•"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Wavelength (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λ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) – the distance between</a:t>
            </a:r>
          </a:p>
          <a:p>
            <a:pPr marL="457200" lvl="2" algn="l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    two crests of a wave.</a:t>
            </a:r>
            <a:endParaRPr lang="en-US" sz="3600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397" y="3757567"/>
            <a:ext cx="5741924" cy="30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727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sz="6000" dirty="0" smtClean="0">
                <a:solidFill>
                  <a:srgbClr val="FFFF00"/>
                </a:solidFill>
              </a:rPr>
              <a:t>Electronic Structure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4" y="1064277"/>
            <a:ext cx="8525834" cy="5793723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Electromagnetic Radiation</a:t>
            </a:r>
          </a:p>
          <a:p>
            <a:pPr marL="917575" lvl="2" indent="-460375" algn="l">
              <a:buFont typeface="Arial"/>
              <a:buChar char="•"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Frequency (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ν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) – the number of crests that pass a certain point per second.</a:t>
            </a:r>
          </a:p>
          <a:p>
            <a:pPr marL="917575" lvl="2" indent="-460375" algn="l">
              <a:buFont typeface="Arial"/>
              <a:buChar char="•"/>
            </a:pPr>
            <a:endParaRPr lang="en-US" sz="4400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pPr lvl="2" indent="-457200" algn="l">
              <a:buFont typeface="Arial"/>
              <a:buChar char="•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The unit for </a:t>
            </a:r>
          </a:p>
          <a:p>
            <a:pPr marL="457200" lvl="2" algn="l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     Frequency is </a:t>
            </a:r>
          </a:p>
          <a:p>
            <a:pPr marL="457200" lvl="2" algn="l"/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    the Hertz (Hz)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4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934" y="3722284"/>
            <a:ext cx="5034845" cy="2928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742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059" y="876033"/>
            <a:ext cx="8525834" cy="5793723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Electromagnetic Radiation</a:t>
            </a:r>
          </a:p>
          <a:p>
            <a:pPr marL="917575" lvl="2" indent="-460375" algn="l">
              <a:buFont typeface="Arial"/>
              <a:buChar char="•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Electromagnetic Spectrum</a:t>
            </a:r>
          </a:p>
          <a:p>
            <a:pPr marL="1374775" lvl="3" indent="-460375" algn="l">
              <a:buFont typeface="Arial"/>
              <a:buChar char="•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Visible Light – A small section of the entire electromagnetic spectrum.</a:t>
            </a:r>
          </a:p>
        </p:txBody>
      </p:sp>
      <p:pic>
        <p:nvPicPr>
          <p:cNvPr id="5" name="Picture 4" descr="images-3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153" y="3072521"/>
            <a:ext cx="6475934" cy="367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14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059" y="876033"/>
            <a:ext cx="8525834" cy="5793723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Atomic Emission Spectra</a:t>
            </a:r>
          </a:p>
          <a:p>
            <a:pPr marL="917575" lvl="2" indent="-460375" algn="l">
              <a:buFont typeface="Courier New"/>
              <a:buChar char="o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What happens when a hydrogen atom absorbs energy?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lvl="2" algn="l"/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Picture 5" descr="images-3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3096" y="2433700"/>
            <a:ext cx="4164352" cy="3811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000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059" y="876033"/>
            <a:ext cx="8525834" cy="5793723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Atomic Emission Spectra</a:t>
            </a:r>
          </a:p>
          <a:p>
            <a:pPr marL="917575" lvl="2" indent="-460375" algn="l">
              <a:buFont typeface="Courier New"/>
              <a:buChar char="o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What happens then an hydrogen atom absorbs energy?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lvl="2" algn="l"/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Picture 5" descr="images-3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350" y="2388335"/>
            <a:ext cx="4174238" cy="4258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50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059" y="876033"/>
            <a:ext cx="8525834" cy="5793723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Atomic Emission Spectra</a:t>
            </a:r>
          </a:p>
          <a:p>
            <a:pPr marL="917575" lvl="2" indent="-460375" algn="l">
              <a:buFont typeface="Courier New"/>
              <a:buChar char="o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What happens then an hydrogen atom absorbs energy?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lvl="2" algn="l"/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759" y="2711952"/>
            <a:ext cx="4894334" cy="3815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471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059" y="876033"/>
            <a:ext cx="8525834" cy="5793723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Atomic Emission Spectra</a:t>
            </a:r>
          </a:p>
          <a:p>
            <a:pPr marL="917575" lvl="2" indent="-460375" algn="l">
              <a:buFont typeface="Courier New"/>
              <a:buChar char="o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What happens then an hydrogen atom absorbs energy?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lvl="2" algn="l"/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4" descr="images-1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391"/>
          <a:stretch/>
        </p:blipFill>
        <p:spPr>
          <a:xfrm>
            <a:off x="331608" y="3016638"/>
            <a:ext cx="4468066" cy="2487402"/>
          </a:xfrm>
          <a:prstGeom prst="rect">
            <a:avLst/>
          </a:prstGeom>
        </p:spPr>
      </p:pic>
      <p:pic>
        <p:nvPicPr>
          <p:cNvPr id="6" name="Picture 5" descr="images-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590" y="3068316"/>
            <a:ext cx="3788293" cy="308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583114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1515</TotalTime>
  <Words>567</Words>
  <Application>Microsoft Macintosh PowerPoint</Application>
  <PresentationFormat>On-screen Show (4:3)</PresentationFormat>
  <Paragraphs>89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Black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</vt:vector>
  </TitlesOfParts>
  <Company>Pequannock Township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 – Electronic Structure</dc:title>
  <dc:creator>Joseph Maselli</dc:creator>
  <cp:lastModifiedBy>Joseph Maselli</cp:lastModifiedBy>
  <cp:revision>39</cp:revision>
  <dcterms:created xsi:type="dcterms:W3CDTF">2010-12-10T03:04:18Z</dcterms:created>
  <dcterms:modified xsi:type="dcterms:W3CDTF">2015-10-12T22:58:53Z</dcterms:modified>
</cp:coreProperties>
</file>