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2" r:id="rId4"/>
    <p:sldId id="264" r:id="rId5"/>
    <p:sldId id="271" r:id="rId6"/>
    <p:sldId id="259" r:id="rId7"/>
    <p:sldId id="263" r:id="rId8"/>
    <p:sldId id="265" r:id="rId9"/>
    <p:sldId id="269" r:id="rId10"/>
    <p:sldId id="266" r:id="rId11"/>
    <p:sldId id="267" r:id="rId12"/>
    <p:sldId id="270" r:id="rId13"/>
    <p:sldId id="260" r:id="rId14"/>
    <p:sldId id="268"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52" y="10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D59C43-38D4-469D-A613-8B027FFEB0C9}"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3224120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59C43-38D4-469D-A613-8B027FFEB0C9}"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384573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59C43-38D4-469D-A613-8B027FFEB0C9}"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136229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D59C43-38D4-469D-A613-8B027FFEB0C9}"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2893928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D59C43-38D4-469D-A613-8B027FFEB0C9}" type="datetimeFigureOut">
              <a:rPr lang="en-US" smtClean="0"/>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1479928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D59C43-38D4-469D-A613-8B027FFEB0C9}" type="datetimeFigureOut">
              <a:rPr lang="en-US" smtClean="0"/>
              <a:t>10/25/2016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1158946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D59C43-38D4-469D-A613-8B027FFEB0C9}" type="datetimeFigureOut">
              <a:rPr lang="en-US" smtClean="0"/>
              <a:t>10/25/2016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2833250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D59C43-38D4-469D-A613-8B027FFEB0C9}" type="datetimeFigureOut">
              <a:rPr lang="en-US" smtClean="0"/>
              <a:t>10/25/2016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87777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D59C43-38D4-469D-A613-8B027FFEB0C9}" type="datetimeFigureOut">
              <a:rPr lang="en-US" smtClean="0"/>
              <a:t>10/25/2016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1006845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D59C43-38D4-469D-A613-8B027FFEB0C9}" type="datetimeFigureOut">
              <a:rPr lang="en-US" smtClean="0"/>
              <a:t>10/25/2016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1571083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D59C43-38D4-469D-A613-8B027FFEB0C9}" type="datetimeFigureOut">
              <a:rPr lang="en-US" smtClean="0"/>
              <a:t>10/25/2016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D0A3F-EB76-4AFD-90A5-2D934B3695C0}" type="slidenum">
              <a:rPr lang="en-US" smtClean="0"/>
              <a:t>‹#›</a:t>
            </a:fld>
            <a:endParaRPr lang="en-US"/>
          </a:p>
        </p:txBody>
      </p:sp>
    </p:spTree>
    <p:extLst>
      <p:ext uri="{BB962C8B-B14F-4D97-AF65-F5344CB8AC3E}">
        <p14:creationId xmlns:p14="http://schemas.microsoft.com/office/powerpoint/2010/main" val="1357226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59C43-38D4-469D-A613-8B027FFEB0C9}" type="datetimeFigureOut">
              <a:rPr lang="en-US" smtClean="0"/>
              <a:t>10/25/2016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D0A3F-EB76-4AFD-90A5-2D934B3695C0}" type="slidenum">
              <a:rPr lang="en-US" smtClean="0"/>
              <a:t>‹#›</a:t>
            </a:fld>
            <a:endParaRPr lang="en-US"/>
          </a:p>
        </p:txBody>
      </p:sp>
    </p:spTree>
    <p:extLst>
      <p:ext uri="{BB962C8B-B14F-4D97-AF65-F5344CB8AC3E}">
        <p14:creationId xmlns:p14="http://schemas.microsoft.com/office/powerpoint/2010/main" val="252425658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iAwJQYs7pK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glsen.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qDVr7IfppA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3355975"/>
          </a:xfrm>
        </p:spPr>
        <p:txBody>
          <a:bodyPr>
            <a:noAutofit/>
          </a:bodyPr>
          <a:lstStyle/>
          <a:p>
            <a:r>
              <a:rPr lang="en-US" sz="11500" dirty="0" smtClean="0">
                <a:solidFill>
                  <a:srgbClr val="FF0000"/>
                </a:solidFill>
              </a:rPr>
              <a:t/>
            </a:r>
            <a:br>
              <a:rPr lang="en-US" sz="11500" dirty="0" smtClean="0">
                <a:solidFill>
                  <a:srgbClr val="FF0000"/>
                </a:solidFill>
              </a:rPr>
            </a:br>
            <a:r>
              <a:rPr lang="en-US" sz="11500" dirty="0" smtClean="0">
                <a:solidFill>
                  <a:srgbClr val="FF0000"/>
                </a:solidFill>
              </a:rPr>
              <a:t/>
            </a:r>
            <a:br>
              <a:rPr lang="en-US" sz="11500" dirty="0" smtClean="0">
                <a:solidFill>
                  <a:srgbClr val="FF0000"/>
                </a:solidFill>
              </a:rPr>
            </a:br>
            <a:r>
              <a:rPr lang="en-US" sz="11500" dirty="0" smtClean="0">
                <a:solidFill>
                  <a:srgbClr val="FF0000"/>
                </a:solidFill>
              </a:rPr>
              <a:t>L</a:t>
            </a:r>
            <a:r>
              <a:rPr lang="en-US" sz="11500" dirty="0" smtClean="0">
                <a:solidFill>
                  <a:schemeClr val="accent6">
                    <a:lumMod val="75000"/>
                  </a:schemeClr>
                </a:solidFill>
              </a:rPr>
              <a:t>G</a:t>
            </a:r>
            <a:r>
              <a:rPr lang="en-US" sz="11500" dirty="0" smtClean="0">
                <a:solidFill>
                  <a:srgbClr val="FFFF00"/>
                </a:solidFill>
              </a:rPr>
              <a:t>B</a:t>
            </a:r>
            <a:r>
              <a:rPr lang="en-US" sz="11500" dirty="0" smtClean="0">
                <a:solidFill>
                  <a:srgbClr val="00B050"/>
                </a:solidFill>
              </a:rPr>
              <a:t>T</a:t>
            </a:r>
            <a:r>
              <a:rPr lang="en-US" sz="11500" dirty="0" smtClean="0">
                <a:solidFill>
                  <a:srgbClr val="00B0F0"/>
                </a:solidFill>
              </a:rPr>
              <a:t>Q</a:t>
            </a:r>
            <a:r>
              <a:rPr lang="en-US" sz="11500" dirty="0" smtClean="0">
                <a:solidFill>
                  <a:srgbClr val="0070C0"/>
                </a:solidFill>
              </a:rPr>
              <a:t>I</a:t>
            </a:r>
            <a:r>
              <a:rPr lang="en-US" sz="11500" dirty="0" smtClean="0">
                <a:solidFill>
                  <a:srgbClr val="7030A0"/>
                </a:solidFill>
              </a:rPr>
              <a:t>A</a:t>
            </a:r>
            <a:br>
              <a:rPr lang="en-US" sz="11500" dirty="0" smtClean="0">
                <a:solidFill>
                  <a:srgbClr val="7030A0"/>
                </a:solidFill>
              </a:rPr>
            </a:br>
            <a:r>
              <a:rPr lang="en-US" sz="6000" dirty="0" smtClean="0"/>
              <a:t>Community</a:t>
            </a:r>
            <a:br>
              <a:rPr lang="en-US" sz="6000" dirty="0" smtClean="0"/>
            </a:br>
            <a:r>
              <a:rPr lang="en-US" sz="6000" dirty="0" smtClean="0"/>
              <a:t/>
            </a:r>
            <a:br>
              <a:rPr lang="en-US" sz="6000" dirty="0" smtClean="0"/>
            </a:br>
            <a:r>
              <a:rPr lang="en-US" sz="6000" dirty="0" smtClean="0"/>
              <a:t/>
            </a:r>
            <a:br>
              <a:rPr lang="en-US" sz="6000" dirty="0" smtClean="0"/>
            </a:br>
            <a:r>
              <a:rPr lang="en-US" sz="3200" dirty="0" smtClean="0"/>
              <a:t>Jacqueline Ruff, MSW, LSW</a:t>
            </a:r>
            <a:br>
              <a:rPr lang="en-US" sz="3200" dirty="0" smtClean="0"/>
            </a:br>
            <a:r>
              <a:rPr lang="en-US" sz="3200" dirty="0" smtClean="0"/>
              <a:t>Social Worker, HHS Room 161</a:t>
            </a:r>
            <a:br>
              <a:rPr lang="en-US" sz="3200" dirty="0" smtClean="0"/>
            </a:br>
            <a:r>
              <a:rPr lang="en-US" sz="3200" dirty="0" smtClean="0"/>
              <a:t>201-646-0722</a:t>
            </a:r>
            <a:endParaRPr lang="en-US" sz="3200" dirty="0"/>
          </a:p>
        </p:txBody>
      </p:sp>
    </p:spTree>
    <p:extLst>
      <p:ext uri="{BB962C8B-B14F-4D97-AF65-F5344CB8AC3E}">
        <p14:creationId xmlns:p14="http://schemas.microsoft.com/office/powerpoint/2010/main" val="2480184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06578"/>
            <a:ext cx="5105400" cy="6070422"/>
          </a:xfrm>
        </p:spPr>
        <p:txBody>
          <a:bodyPr>
            <a:normAutofit fontScale="40000" lnSpcReduction="20000"/>
          </a:bodyPr>
          <a:lstStyle/>
          <a:p>
            <a:r>
              <a:rPr lang="en-US" sz="5100" b="1" u="sng" dirty="0" smtClean="0"/>
              <a:t>Sex</a:t>
            </a:r>
            <a:r>
              <a:rPr lang="en-US" sz="5100" dirty="0" smtClean="0"/>
              <a:t>: Biological. It includes our genetic makeup, our hormones, and our body parts, especially our sex and reproductive organs. </a:t>
            </a:r>
          </a:p>
          <a:p>
            <a:r>
              <a:rPr lang="en-US" sz="5100" b="1" u="sng" dirty="0" smtClean="0"/>
              <a:t>Sexual Orientation</a:t>
            </a:r>
            <a:r>
              <a:rPr lang="en-US" sz="5100" dirty="0" smtClean="0"/>
              <a:t>: The type of sexual, romantic, emotional/ spiritual attraction one feels for others, often labeled based on the gender relationship between the person and the people they are attracted to (often mistakenly referred to as sexual preference)</a:t>
            </a:r>
          </a:p>
          <a:p>
            <a:r>
              <a:rPr lang="en-US" sz="5100" b="1" u="sng" dirty="0" smtClean="0"/>
              <a:t>Gender identity</a:t>
            </a:r>
            <a:r>
              <a:rPr lang="en-US" sz="5100" dirty="0" smtClean="0"/>
              <a:t>: The internal perception of any one’s gender, and how they label themselves, based on how much they align or don’t align with what they understand their option for gender to be. Common identity labels include man, woman, genderqueer, trans , and more. </a:t>
            </a:r>
          </a:p>
          <a:p>
            <a:r>
              <a:rPr lang="en-US" sz="5100" b="1" u="sng" dirty="0" smtClean="0"/>
              <a:t>Gender expression</a:t>
            </a:r>
            <a:r>
              <a:rPr lang="en-US" sz="5100" dirty="0" smtClean="0"/>
              <a:t>: The external display of one’s gender, through a combination of dress, demeanor, social behaviors, and other factors, generally measured on scales of masculinity and femininity. Also referred to as “gender presentation”</a:t>
            </a:r>
          </a:p>
          <a:p>
            <a:endParaRPr lang="en-US" dirty="0"/>
          </a:p>
        </p:txBody>
      </p:sp>
      <p:pic>
        <p:nvPicPr>
          <p:cNvPr id="2050" name="Picture 2" descr="Image result for gender express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152400"/>
            <a:ext cx="3048000" cy="316016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gender expression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3845466"/>
            <a:ext cx="3810000" cy="25921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11265" y="6437628"/>
            <a:ext cx="7086600" cy="276999"/>
          </a:xfrm>
          <a:prstGeom prst="rect">
            <a:avLst/>
          </a:prstGeom>
        </p:spPr>
        <p:txBody>
          <a:bodyPr wrap="square">
            <a:spAutoFit/>
          </a:bodyPr>
          <a:lstStyle/>
          <a:p>
            <a:r>
              <a:rPr lang="en-US" sz="1200" dirty="0"/>
              <a:t>http://itspronouncedmetrosexual.com/2013/01/a-comprehensive-list-of-lgbtq-term-definitions/</a:t>
            </a:r>
          </a:p>
        </p:txBody>
      </p:sp>
    </p:spTree>
    <p:extLst>
      <p:ext uri="{BB962C8B-B14F-4D97-AF65-F5344CB8AC3E}">
        <p14:creationId xmlns:p14="http://schemas.microsoft.com/office/powerpoint/2010/main" val="1932180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School experiences</a:t>
            </a:r>
            <a:endParaRPr lang="en-US" dirty="0"/>
          </a:p>
        </p:txBody>
      </p:sp>
      <p:sp>
        <p:nvSpPr>
          <p:cNvPr id="3" name="Content Placeholder 2"/>
          <p:cNvSpPr>
            <a:spLocks noGrp="1"/>
          </p:cNvSpPr>
          <p:nvPr>
            <p:ph idx="1"/>
          </p:nvPr>
        </p:nvSpPr>
        <p:spPr>
          <a:xfrm>
            <a:off x="533400" y="1371600"/>
            <a:ext cx="8229600" cy="4525963"/>
          </a:xfrm>
        </p:spPr>
        <p:txBody>
          <a:bodyPr/>
          <a:lstStyle/>
          <a:p>
            <a:pPr marL="0" indent="0">
              <a:buNone/>
            </a:pPr>
            <a:r>
              <a:rPr lang="en-US" dirty="0">
                <a:hlinkClick r:id="rId2"/>
              </a:rPr>
              <a:t>https://</a:t>
            </a:r>
            <a:r>
              <a:rPr lang="en-US" dirty="0" smtClean="0">
                <a:hlinkClick r:id="rId2"/>
              </a:rPr>
              <a:t>www.youtube.com/watch?v=iAwJQYs7pKM</a:t>
            </a:r>
            <a:endParaRPr lang="en-US" dirty="0" smtClean="0"/>
          </a:p>
          <a:p>
            <a:pPr marL="0" indent="0" algn="r">
              <a:buNone/>
            </a:pPr>
            <a:r>
              <a:rPr lang="en-US" sz="2000" dirty="0" smtClean="0"/>
              <a:t>(stop at 2:09)</a:t>
            </a:r>
            <a:endParaRPr lang="en-US" sz="2000" dirty="0"/>
          </a:p>
        </p:txBody>
      </p:sp>
    </p:spTree>
    <p:extLst>
      <p:ext uri="{BB962C8B-B14F-4D97-AF65-F5344CB8AC3E}">
        <p14:creationId xmlns:p14="http://schemas.microsoft.com/office/powerpoint/2010/main" val="1711446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so important?</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RESPECT! RESPECT! </a:t>
            </a:r>
            <a:r>
              <a:rPr lang="en-US" dirty="0" smtClean="0"/>
              <a:t>RESPECT!</a:t>
            </a:r>
          </a:p>
          <a:p>
            <a:r>
              <a:rPr lang="en-US" dirty="0" smtClean="0"/>
              <a:t>Every person, regardless of race, ethnicity, religious beliefs, socioeconomic status, sexual orientation, sexual identity, sexual expression </a:t>
            </a:r>
            <a:r>
              <a:rPr lang="en-US" b="1" dirty="0" smtClean="0"/>
              <a:t>deserve to be treated fairly</a:t>
            </a:r>
            <a:r>
              <a:rPr lang="en-US" dirty="0" smtClean="0"/>
              <a:t>.</a:t>
            </a:r>
          </a:p>
          <a:p>
            <a:r>
              <a:rPr lang="en-US" dirty="0" smtClean="0"/>
              <a:t>If you don’t believe in it, have never experienced it, or never witnessed this particular population the least you can do is </a:t>
            </a:r>
            <a:r>
              <a:rPr lang="en-US" b="1" dirty="0" smtClean="0"/>
              <a:t>support</a:t>
            </a:r>
            <a:r>
              <a:rPr lang="en-US" dirty="0" smtClean="0"/>
              <a:t> and </a:t>
            </a:r>
            <a:r>
              <a:rPr lang="en-US" b="1" dirty="0" smtClean="0"/>
              <a:t>educate</a:t>
            </a:r>
            <a:r>
              <a:rPr lang="en-US" dirty="0" smtClean="0"/>
              <a:t> yourself.</a:t>
            </a:r>
          </a:p>
          <a:p>
            <a:r>
              <a:rPr lang="en-US" dirty="0" smtClean="0"/>
              <a:t>No one should fear going to school or walk the hallways here. </a:t>
            </a:r>
          </a:p>
          <a:p>
            <a:endParaRPr lang="en-US" sz="3600" dirty="0"/>
          </a:p>
        </p:txBody>
      </p:sp>
    </p:spTree>
    <p:extLst>
      <p:ext uri="{BB962C8B-B14F-4D97-AF65-F5344CB8AC3E}">
        <p14:creationId xmlns:p14="http://schemas.microsoft.com/office/powerpoint/2010/main" val="3067657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117" y="7937"/>
            <a:ext cx="7924800" cy="1143000"/>
          </a:xfrm>
        </p:spPr>
        <p:txBody>
          <a:bodyPr>
            <a:normAutofit fontScale="90000"/>
          </a:bodyPr>
          <a:lstStyle/>
          <a:p>
            <a:r>
              <a:rPr lang="en-US" dirty="0" smtClean="0"/>
              <a:t>What is an Ally and How to be one</a:t>
            </a:r>
            <a:endParaRPr lang="en-US" dirty="0"/>
          </a:p>
        </p:txBody>
      </p:sp>
      <p:sp>
        <p:nvSpPr>
          <p:cNvPr id="3" name="Content Placeholder 2"/>
          <p:cNvSpPr>
            <a:spLocks noGrp="1"/>
          </p:cNvSpPr>
          <p:nvPr>
            <p:ph idx="1"/>
          </p:nvPr>
        </p:nvSpPr>
        <p:spPr>
          <a:xfrm>
            <a:off x="325508" y="1143000"/>
            <a:ext cx="6934200" cy="4190999"/>
          </a:xfrm>
        </p:spPr>
        <p:txBody>
          <a:bodyPr>
            <a:normAutofit lnSpcReduction="10000"/>
          </a:bodyPr>
          <a:lstStyle/>
          <a:p>
            <a:r>
              <a:rPr lang="en-US" sz="2400" dirty="0" smtClean="0"/>
              <a:t>Ally </a:t>
            </a:r>
            <a:r>
              <a:rPr lang="en-US" sz="2400" dirty="0" smtClean="0">
                <a:sym typeface="Wingdings" pitchFamily="2" charset="2"/>
              </a:rPr>
              <a:t> </a:t>
            </a:r>
            <a:r>
              <a:rPr lang="en-US" sz="2400" dirty="0">
                <a:sym typeface="Wingdings" pitchFamily="2" charset="2"/>
              </a:rPr>
              <a:t>A</a:t>
            </a:r>
            <a:r>
              <a:rPr lang="en-US" sz="2400" dirty="0" smtClean="0">
                <a:sym typeface="Wingdings" pitchFamily="2" charset="2"/>
              </a:rPr>
              <a:t> person who is a member of the dominant or majority group who works to end oppression in his or her personal an professional life through support of, and as an advocate for, the oppressed population. </a:t>
            </a:r>
          </a:p>
          <a:p>
            <a:r>
              <a:rPr lang="en-US" sz="2400" dirty="0" smtClean="0">
                <a:sym typeface="Wingdings" pitchFamily="2" charset="2"/>
              </a:rPr>
              <a:t>How  Stand up and speak out</a:t>
            </a:r>
          </a:p>
          <a:p>
            <a:pPr lvl="1"/>
            <a:r>
              <a:rPr lang="en-US" sz="2000" dirty="0" smtClean="0">
                <a:sym typeface="Wingdings" pitchFamily="2" charset="2"/>
              </a:rPr>
              <a:t>Report any harassment to teachers, principals, school counselors, Mrs. </a:t>
            </a:r>
            <a:r>
              <a:rPr lang="en-US" sz="2000" dirty="0" err="1" smtClean="0">
                <a:sym typeface="Wingdings" pitchFamily="2" charset="2"/>
              </a:rPr>
              <a:t>Koonin</a:t>
            </a:r>
            <a:r>
              <a:rPr lang="en-US" sz="2000" dirty="0" smtClean="0">
                <a:sym typeface="Wingdings" pitchFamily="2" charset="2"/>
              </a:rPr>
              <a:t> (SAC) or at the Drop-In Center.</a:t>
            </a:r>
          </a:p>
          <a:p>
            <a:pPr lvl="1"/>
            <a:r>
              <a:rPr lang="en-US" sz="2000" dirty="0" smtClean="0">
                <a:sym typeface="Wingdings" pitchFamily="2" charset="2"/>
              </a:rPr>
              <a:t>Join True Colors at the Drop-In Center to learn more about the LGBTQIA community in a safe and confidential environment. </a:t>
            </a:r>
            <a:endParaRPr lang="en-US" sz="2000" dirty="0">
              <a:sym typeface="Wingdings" pitchFamily="2" charset="2"/>
            </a:endParaRPr>
          </a:p>
          <a:p>
            <a:pPr lvl="1"/>
            <a:r>
              <a:rPr lang="en-US" sz="2000" dirty="0" smtClean="0">
                <a:sym typeface="Wingdings" pitchFamily="2" charset="2"/>
              </a:rPr>
              <a:t>RESOURCES! </a:t>
            </a:r>
            <a:endParaRPr lang="en-US" sz="2000" dirty="0"/>
          </a:p>
        </p:txBody>
      </p:sp>
      <p:sp>
        <p:nvSpPr>
          <p:cNvPr id="4" name="AutoShape 2" descr="Image result for LGBT all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LGBT all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LGBT ally"/>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Image result for LGBT ally"/>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0" descr="Image result for LGBT ally"/>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2" descr="Image result for LGBT ally"/>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86" name="Picture 14" descr="Image result for LGBT al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1676400"/>
            <a:ext cx="17145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Image result for LGBT all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880" y="5181601"/>
            <a:ext cx="4934119" cy="1374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4879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85000" lnSpcReduction="20000"/>
          </a:bodyPr>
          <a:lstStyle/>
          <a:p>
            <a:r>
              <a:rPr lang="en-US" sz="2800" dirty="0" smtClean="0"/>
              <a:t>2</a:t>
            </a:r>
            <a:r>
              <a:rPr lang="en-US" sz="2800" baseline="30000" dirty="0" smtClean="0"/>
              <a:t>nd</a:t>
            </a:r>
            <a:r>
              <a:rPr lang="en-US" sz="2800" dirty="0" smtClean="0"/>
              <a:t> floor </a:t>
            </a:r>
          </a:p>
          <a:p>
            <a:pPr lvl="1"/>
            <a:r>
              <a:rPr lang="en-US" sz="2400" dirty="0" smtClean="0"/>
              <a:t>888-222-2228</a:t>
            </a:r>
          </a:p>
          <a:p>
            <a:r>
              <a:rPr lang="en-US" sz="2800" dirty="0" smtClean="0"/>
              <a:t>2-1-1 </a:t>
            </a:r>
          </a:p>
          <a:p>
            <a:r>
              <a:rPr lang="en-US" sz="2800" dirty="0" smtClean="0"/>
              <a:t>GLSEN (Gay, Lesbian &amp; Straight </a:t>
            </a:r>
            <a:r>
              <a:rPr lang="en-US" sz="2800" dirty="0"/>
              <a:t>E</a:t>
            </a:r>
            <a:r>
              <a:rPr lang="en-US" sz="2800" dirty="0" smtClean="0"/>
              <a:t>ducation Network)</a:t>
            </a:r>
          </a:p>
          <a:p>
            <a:pPr lvl="1"/>
            <a:r>
              <a:rPr lang="en-US" sz="2400" dirty="0" smtClean="0">
                <a:hlinkClick r:id="rId2"/>
              </a:rPr>
              <a:t>www.glsen.org</a:t>
            </a:r>
            <a:r>
              <a:rPr lang="en-US" sz="2400" dirty="0" smtClean="0"/>
              <a:t> 212-727-0135</a:t>
            </a:r>
          </a:p>
          <a:p>
            <a:r>
              <a:rPr lang="en-US" sz="2800" dirty="0" smtClean="0"/>
              <a:t>Gay-Straight Alliance Network</a:t>
            </a:r>
          </a:p>
          <a:p>
            <a:r>
              <a:rPr lang="en-US" sz="2800" dirty="0" smtClean="0"/>
              <a:t>PFLAG- </a:t>
            </a:r>
            <a:r>
              <a:rPr lang="en-US" sz="2600" dirty="0"/>
              <a:t>Parents, Families and Friends of Lesbians and </a:t>
            </a:r>
            <a:r>
              <a:rPr lang="en-US" sz="2600" dirty="0" smtClean="0"/>
              <a:t>Gays</a:t>
            </a:r>
          </a:p>
          <a:p>
            <a:pPr lvl="1"/>
            <a:endParaRPr lang="en-US" sz="2200" dirty="0" smtClean="0"/>
          </a:p>
          <a:p>
            <a:r>
              <a:rPr lang="en-US" sz="2800" dirty="0" smtClean="0"/>
              <a:t>The </a:t>
            </a:r>
            <a:r>
              <a:rPr lang="en-US" sz="2800" dirty="0" err="1" smtClean="0"/>
              <a:t>Hetrick</a:t>
            </a:r>
            <a:r>
              <a:rPr lang="en-US" sz="2800" dirty="0" smtClean="0"/>
              <a:t>-Martin Institute, NJ</a:t>
            </a:r>
          </a:p>
          <a:p>
            <a:pPr lvl="1"/>
            <a:r>
              <a:rPr lang="en-US" sz="2400" dirty="0" smtClean="0"/>
              <a:t>212-674-2400 (NY)</a:t>
            </a:r>
          </a:p>
          <a:p>
            <a:pPr lvl="1"/>
            <a:r>
              <a:rPr lang="en-US" sz="2400" dirty="0" smtClean="0"/>
              <a:t>973-722-3988 (Newark, NJ)</a:t>
            </a:r>
          </a:p>
          <a:p>
            <a:r>
              <a:rPr lang="en-US" sz="2800" dirty="0" smtClean="0"/>
              <a:t>The Trevor Project </a:t>
            </a:r>
          </a:p>
          <a:p>
            <a:pPr lvl="1"/>
            <a:r>
              <a:rPr lang="en-US" sz="2400" dirty="0" smtClean="0"/>
              <a:t>1-866-488-7386 24/7 hotline</a:t>
            </a:r>
            <a:endParaRPr lang="en-US" sz="2400" dirty="0"/>
          </a:p>
        </p:txBody>
      </p:sp>
    </p:spTree>
    <p:extLst>
      <p:ext uri="{BB962C8B-B14F-4D97-AF65-F5344CB8AC3E}">
        <p14:creationId xmlns:p14="http://schemas.microsoft.com/office/powerpoint/2010/main" val="3850226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3306763"/>
          </a:xfrm>
        </p:spPr>
        <p:txBody>
          <a:bodyPr>
            <a:normAutofit fontScale="70000" lnSpcReduction="20000"/>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6900" dirty="0" smtClean="0">
                <a:solidFill>
                  <a:srgbClr val="C00000"/>
                </a:solidFill>
              </a:rPr>
              <a:t>T</a:t>
            </a:r>
            <a:r>
              <a:rPr lang="en-US" sz="6900" dirty="0" smtClean="0">
                <a:solidFill>
                  <a:srgbClr val="FF0000"/>
                </a:solidFill>
              </a:rPr>
              <a:t>h</a:t>
            </a:r>
            <a:r>
              <a:rPr lang="en-US" sz="6900" dirty="0" smtClean="0">
                <a:solidFill>
                  <a:srgbClr val="FFC000"/>
                </a:solidFill>
              </a:rPr>
              <a:t>a</a:t>
            </a:r>
            <a:r>
              <a:rPr lang="en-US" sz="6900" dirty="0" smtClean="0">
                <a:solidFill>
                  <a:srgbClr val="FFFF00"/>
                </a:solidFill>
              </a:rPr>
              <a:t>n</a:t>
            </a:r>
            <a:r>
              <a:rPr lang="en-US" sz="6900" dirty="0" smtClean="0">
                <a:solidFill>
                  <a:srgbClr val="92D050"/>
                </a:solidFill>
              </a:rPr>
              <a:t>k</a:t>
            </a:r>
            <a:r>
              <a:rPr lang="en-US" sz="6900" dirty="0" smtClean="0"/>
              <a:t> </a:t>
            </a:r>
            <a:r>
              <a:rPr lang="en-US" sz="6900" dirty="0" smtClean="0">
                <a:solidFill>
                  <a:srgbClr val="00B050"/>
                </a:solidFill>
              </a:rPr>
              <a:t>y</a:t>
            </a:r>
            <a:r>
              <a:rPr lang="en-US" sz="6900" dirty="0" smtClean="0">
                <a:solidFill>
                  <a:srgbClr val="00B0F0"/>
                </a:solidFill>
              </a:rPr>
              <a:t>o</a:t>
            </a:r>
            <a:r>
              <a:rPr lang="en-US" sz="6900" dirty="0" smtClean="0">
                <a:solidFill>
                  <a:srgbClr val="0070C0"/>
                </a:solidFill>
              </a:rPr>
              <a:t>u</a:t>
            </a:r>
            <a:r>
              <a:rPr lang="en-US" sz="6900" dirty="0" smtClean="0">
                <a:solidFill>
                  <a:srgbClr val="002060"/>
                </a:solidFill>
              </a:rPr>
              <a:t>!</a:t>
            </a:r>
            <a:r>
              <a:rPr lang="en-US" sz="6900" dirty="0" smtClean="0">
                <a:solidFill>
                  <a:srgbClr val="7030A0"/>
                </a:solidFill>
              </a:rPr>
              <a:t>!</a:t>
            </a:r>
            <a:r>
              <a:rPr lang="en-US" sz="6900" dirty="0" smtClean="0">
                <a:solidFill>
                  <a:schemeClr val="accent4">
                    <a:lumMod val="50000"/>
                  </a:schemeClr>
                </a:solidFill>
              </a:rPr>
              <a:t>!</a:t>
            </a:r>
            <a:endParaRPr lang="en-US" sz="6900" dirty="0">
              <a:solidFill>
                <a:schemeClr val="accent4">
                  <a:lumMod val="50000"/>
                </a:schemeClr>
              </a:solidFill>
            </a:endParaRPr>
          </a:p>
          <a:p>
            <a:pPr marL="0" indent="0" algn="ctr">
              <a:buNone/>
            </a:pPr>
            <a:endParaRPr lang="en-US" sz="6600" dirty="0" smtClean="0">
              <a:solidFill>
                <a:schemeClr val="accent4">
                  <a:lumMod val="50000"/>
                </a:schemeClr>
              </a:solidFill>
            </a:endParaRPr>
          </a:p>
          <a:p>
            <a:pPr marL="0" indent="0" algn="ctr">
              <a:buNone/>
            </a:pPr>
            <a:r>
              <a:rPr lang="en-US" sz="6600" dirty="0" smtClean="0"/>
              <a:t>Any questions???</a:t>
            </a:r>
            <a:endParaRPr lang="en-US" sz="6600" dirty="0"/>
          </a:p>
        </p:txBody>
      </p:sp>
    </p:spTree>
    <p:extLst>
      <p:ext uri="{BB962C8B-B14F-4D97-AF65-F5344CB8AC3E}">
        <p14:creationId xmlns:p14="http://schemas.microsoft.com/office/powerpoint/2010/main" val="2970539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Drop-In Center</a:t>
            </a:r>
            <a:endParaRPr lang="en-US" dirty="0"/>
          </a:p>
        </p:txBody>
      </p:sp>
      <p:sp>
        <p:nvSpPr>
          <p:cNvPr id="3" name="Content Placeholder 2"/>
          <p:cNvSpPr>
            <a:spLocks noGrp="1"/>
          </p:cNvSpPr>
          <p:nvPr>
            <p:ph idx="1"/>
          </p:nvPr>
        </p:nvSpPr>
        <p:spPr/>
        <p:txBody>
          <a:bodyPr/>
          <a:lstStyle/>
          <a:p>
            <a:r>
              <a:rPr lang="en-US" dirty="0" smtClean="0"/>
              <a:t>Short-term counseling</a:t>
            </a:r>
          </a:p>
          <a:p>
            <a:r>
              <a:rPr lang="en-US" dirty="0" smtClean="0"/>
              <a:t>Groups (Girl Code, True Colors, Guy code)</a:t>
            </a:r>
          </a:p>
          <a:p>
            <a:r>
              <a:rPr lang="en-US" dirty="0" smtClean="0"/>
              <a:t>Tutoring</a:t>
            </a:r>
          </a:p>
          <a:p>
            <a:r>
              <a:rPr lang="en-US" dirty="0" smtClean="0"/>
              <a:t>Employment/Volunteer/Internships </a:t>
            </a:r>
          </a:p>
          <a:p>
            <a:r>
              <a:rPr lang="en-US" dirty="0" smtClean="0"/>
              <a:t>Recreation </a:t>
            </a:r>
            <a:endParaRPr lang="en-US" dirty="0"/>
          </a:p>
        </p:txBody>
      </p:sp>
    </p:spTree>
    <p:extLst>
      <p:ext uri="{BB962C8B-B14F-4D97-AF65-F5344CB8AC3E}">
        <p14:creationId xmlns:p14="http://schemas.microsoft.com/office/powerpoint/2010/main" val="3565929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0"/>
            <a:ext cx="7772400" cy="860425"/>
          </a:xfrm>
        </p:spPr>
        <p:txBody>
          <a:bodyPr/>
          <a:lstStyle/>
          <a:p>
            <a:r>
              <a:rPr lang="en-US" dirty="0" smtClean="0"/>
              <a:t>Workshop Agenda</a:t>
            </a:r>
            <a:endParaRPr lang="en-US" dirty="0"/>
          </a:p>
        </p:txBody>
      </p:sp>
      <p:sp>
        <p:nvSpPr>
          <p:cNvPr id="5" name="Subtitle 4"/>
          <p:cNvSpPr>
            <a:spLocks noGrp="1"/>
          </p:cNvSpPr>
          <p:nvPr>
            <p:ph type="subTitle" idx="1"/>
          </p:nvPr>
        </p:nvSpPr>
        <p:spPr>
          <a:xfrm>
            <a:off x="762000" y="1295400"/>
            <a:ext cx="8001000" cy="4876800"/>
          </a:xfrm>
        </p:spPr>
        <p:txBody>
          <a:bodyPr>
            <a:normAutofit/>
          </a:bodyPr>
          <a:lstStyle/>
          <a:p>
            <a:pPr algn="l"/>
            <a:r>
              <a:rPr lang="en-US" sz="2000" dirty="0" smtClean="0">
                <a:solidFill>
                  <a:schemeClr val="tx1"/>
                </a:solidFill>
              </a:rPr>
              <a:t>Learning Objectives: </a:t>
            </a:r>
          </a:p>
          <a:p>
            <a:pPr marL="342900" indent="-342900" algn="l">
              <a:buFont typeface="Wingdings" pitchFamily="2" charset="2"/>
              <a:buChar char="ü"/>
            </a:pPr>
            <a:r>
              <a:rPr lang="en-US" sz="2000" dirty="0" smtClean="0">
                <a:solidFill>
                  <a:schemeClr val="tx1"/>
                </a:solidFill>
              </a:rPr>
              <a:t>Learn about languages/ messages that encourage or enhance harassment towards the LGBTQIA population</a:t>
            </a:r>
          </a:p>
          <a:p>
            <a:pPr marL="342900" indent="-342900" algn="l">
              <a:buFont typeface="Wingdings" pitchFamily="2" charset="2"/>
              <a:buChar char="ü"/>
            </a:pPr>
            <a:r>
              <a:rPr lang="en-US" sz="2000" dirty="0" smtClean="0">
                <a:solidFill>
                  <a:schemeClr val="tx1"/>
                </a:solidFill>
              </a:rPr>
              <a:t>Discuss the impact of  hurtful language as it is happening at school, in society and among families</a:t>
            </a:r>
          </a:p>
          <a:p>
            <a:pPr marL="342900" indent="-342900" algn="l">
              <a:buFont typeface="Wingdings" pitchFamily="2" charset="2"/>
              <a:buChar char="ü"/>
            </a:pPr>
            <a:r>
              <a:rPr lang="en-US" sz="2000" dirty="0" smtClean="0">
                <a:solidFill>
                  <a:schemeClr val="tx1"/>
                </a:solidFill>
              </a:rPr>
              <a:t>Gain knowledge of LGBTQIA vocabulary and terms</a:t>
            </a:r>
          </a:p>
          <a:p>
            <a:pPr marL="342900" indent="-342900" algn="l">
              <a:buFont typeface="Wingdings" pitchFamily="2" charset="2"/>
              <a:buChar char="ü"/>
            </a:pPr>
            <a:r>
              <a:rPr lang="en-US" sz="2400" dirty="0" smtClean="0">
                <a:solidFill>
                  <a:schemeClr val="tx1"/>
                </a:solidFill>
              </a:rPr>
              <a:t>MOST IMPORTANTLY, learn how to be an ally and support the LGBTQIA community within your school and society </a:t>
            </a:r>
          </a:p>
        </p:txBody>
      </p:sp>
    </p:spTree>
    <p:extLst>
      <p:ext uri="{BB962C8B-B14F-4D97-AF65-F5344CB8AC3E}">
        <p14:creationId xmlns:p14="http://schemas.microsoft.com/office/powerpoint/2010/main" val="2785737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4407"/>
            <a:ext cx="8229600" cy="1143000"/>
          </a:xfrm>
        </p:spPr>
        <p:txBody>
          <a:bodyPr/>
          <a:lstStyle/>
          <a:p>
            <a:r>
              <a:rPr lang="en-US" dirty="0" smtClean="0"/>
              <a:t>Stats</a:t>
            </a:r>
            <a:endParaRPr lang="en-US" dirty="0"/>
          </a:p>
        </p:txBody>
      </p:sp>
      <p:pic>
        <p:nvPicPr>
          <p:cNvPr id="4102" name="Picture 6" descr="HRC Youth Report; Growing Up LGBT in Americ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219200"/>
            <a:ext cx="4038600" cy="2562958"/>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HRC Youth Report; Growing Up LGBT in Americ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6730" y="1191552"/>
            <a:ext cx="4424979" cy="2542248"/>
          </a:xfrm>
          <a:prstGeom prst="rect">
            <a:avLst/>
          </a:prstGeom>
          <a:noFill/>
          <a:extLst>
            <a:ext uri="{909E8E84-426E-40DD-AFC4-6F175D3DCCD1}">
              <a14:hiddenFill xmlns:a14="http://schemas.microsoft.com/office/drawing/2010/main">
                <a:solidFill>
                  <a:srgbClr val="FFFFFF"/>
                </a:solidFill>
              </a14:hiddenFill>
            </a:ext>
          </a:extLst>
        </p:spPr>
      </p:pic>
      <p:pic>
        <p:nvPicPr>
          <p:cNvPr id="4108" name="Picture 12" descr="HRC Youth Report; Growing Up LGBT in Americ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3780" y="4038600"/>
            <a:ext cx="4145819" cy="2338388"/>
          </a:xfrm>
          <a:prstGeom prst="rect">
            <a:avLst/>
          </a:prstGeom>
          <a:noFill/>
          <a:extLst>
            <a:ext uri="{909E8E84-426E-40DD-AFC4-6F175D3DCCD1}">
              <a14:hiddenFill xmlns:a14="http://schemas.microsoft.com/office/drawing/2010/main">
                <a:solidFill>
                  <a:srgbClr val="FFFFFF"/>
                </a:solidFill>
              </a14:hiddenFill>
            </a:ext>
          </a:extLst>
        </p:spPr>
      </p:pic>
      <p:pic>
        <p:nvPicPr>
          <p:cNvPr id="4110" name="Picture 14" descr="HRC Youth Report; Growing Up LGBT in Americ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56891" y="4038600"/>
            <a:ext cx="4334933" cy="2338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34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Stats continued</a:t>
            </a:r>
            <a:endParaRPr lang="en-US" dirty="0"/>
          </a:p>
        </p:txBody>
      </p:sp>
      <p:sp>
        <p:nvSpPr>
          <p:cNvPr id="3" name="Content Placeholder 2"/>
          <p:cNvSpPr>
            <a:spLocks noGrp="1"/>
          </p:cNvSpPr>
          <p:nvPr>
            <p:ph idx="1"/>
          </p:nvPr>
        </p:nvSpPr>
        <p:spPr>
          <a:xfrm>
            <a:off x="457200" y="1600201"/>
            <a:ext cx="8229600" cy="3657600"/>
          </a:xfrm>
        </p:spPr>
        <p:txBody>
          <a:bodyPr>
            <a:normAutofit/>
          </a:bodyPr>
          <a:lstStyle/>
          <a:p>
            <a:r>
              <a:rPr lang="en-US" sz="2000" dirty="0">
                <a:latin typeface="Agency FB" pitchFamily="34" charset="0"/>
              </a:rPr>
              <a:t>LGBT students are twice as likely to say that they were not planning on completing high school or going on to college.</a:t>
            </a:r>
          </a:p>
          <a:p>
            <a:r>
              <a:rPr lang="en-US" sz="2000" dirty="0">
                <a:latin typeface="Agency FB" pitchFamily="34" charset="0"/>
              </a:rPr>
              <a:t>Gay teens are 8.4 times more likely to report having attempted suicide and 5.9 times more likely to report high levels of depression compared with peers from families that reported no or low levels of family rejection</a:t>
            </a:r>
            <a:r>
              <a:rPr lang="en-US" sz="2000" dirty="0" smtClean="0">
                <a:latin typeface="Agency FB" pitchFamily="34" charset="0"/>
              </a:rPr>
              <a:t>.</a:t>
            </a:r>
          </a:p>
          <a:p>
            <a:r>
              <a:rPr lang="en-US" sz="1800" dirty="0">
                <a:latin typeface="Agency FB" pitchFamily="34" charset="0"/>
              </a:rPr>
              <a:t>Half of gay males experience a negative parental reaction when they come out and in 26% of those cases the youth was thrown out of the home.</a:t>
            </a:r>
          </a:p>
          <a:p>
            <a:r>
              <a:rPr lang="en-US" sz="1800" dirty="0">
                <a:latin typeface="Agency FB" pitchFamily="34" charset="0"/>
              </a:rPr>
              <a:t>Studies indicate that between 25% and 50% of homeless youth are LGBT and on the streets because of their sexual orientation or gender </a:t>
            </a:r>
            <a:r>
              <a:rPr lang="en-US" sz="1800" dirty="0" smtClean="0">
                <a:latin typeface="Agency FB" pitchFamily="34" charset="0"/>
              </a:rPr>
              <a:t>identity</a:t>
            </a:r>
          </a:p>
          <a:p>
            <a:endParaRPr lang="en-US" sz="1800" dirty="0">
              <a:latin typeface="Agency FB" pitchFamily="34" charset="0"/>
            </a:endParaRPr>
          </a:p>
          <a:p>
            <a:pPr marL="0" indent="0" algn="r">
              <a:buNone/>
            </a:pPr>
            <a:r>
              <a:rPr lang="en-US" sz="1800" dirty="0" smtClean="0"/>
              <a:t>http</a:t>
            </a:r>
            <a:r>
              <a:rPr lang="en-US" sz="1800" dirty="0"/>
              <a:t>://www.pflagnyc.org/safeschools/statistics</a:t>
            </a:r>
          </a:p>
        </p:txBody>
      </p:sp>
    </p:spTree>
    <p:extLst>
      <p:ext uri="{BB962C8B-B14F-4D97-AF65-F5344CB8AC3E}">
        <p14:creationId xmlns:p14="http://schemas.microsoft.com/office/powerpoint/2010/main" val="2837573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lurs</a:t>
            </a:r>
            <a:endParaRPr lang="en-US" dirty="0"/>
          </a:p>
        </p:txBody>
      </p:sp>
      <p:sp>
        <p:nvSpPr>
          <p:cNvPr id="3" name="Content Placeholder 2"/>
          <p:cNvSpPr>
            <a:spLocks noGrp="1"/>
          </p:cNvSpPr>
          <p:nvPr>
            <p:ph idx="1"/>
          </p:nvPr>
        </p:nvSpPr>
        <p:spPr>
          <a:xfrm>
            <a:off x="457200" y="1143000"/>
            <a:ext cx="8229600" cy="5334000"/>
          </a:xfrm>
        </p:spPr>
        <p:txBody>
          <a:bodyPr>
            <a:normAutofit fontScale="92500" lnSpcReduction="10000"/>
          </a:bodyPr>
          <a:lstStyle/>
          <a:p>
            <a:r>
              <a:rPr lang="en-US" sz="2400" dirty="0" smtClean="0"/>
              <a:t>The terms “That’s so gay’, “fag”, “homo”</a:t>
            </a:r>
          </a:p>
          <a:p>
            <a:pPr lvl="1"/>
            <a:r>
              <a:rPr lang="en-US" sz="2000" dirty="0" smtClean="0"/>
              <a:t>Often used in society, among friends and in the hallway. But it never goes unnoticed and it continues to offend many people including those who may identify within the LGBTQI community</a:t>
            </a:r>
          </a:p>
          <a:p>
            <a:r>
              <a:rPr lang="en-US" sz="2400" dirty="0" smtClean="0"/>
              <a:t>Meaning </a:t>
            </a:r>
          </a:p>
          <a:p>
            <a:pPr lvl="1"/>
            <a:r>
              <a:rPr lang="en-US" sz="2000" dirty="0" smtClean="0"/>
              <a:t>Describing something that’s “gay” meaning ‘weak’ or ‘girly’ or ‘lame’</a:t>
            </a:r>
          </a:p>
          <a:p>
            <a:pPr lvl="2"/>
            <a:r>
              <a:rPr lang="en-US" sz="1800" dirty="0" smtClean="0"/>
              <a:t>“That bag is gay” or “I can’t believe he kicks like that. That’s so gay”</a:t>
            </a:r>
          </a:p>
          <a:p>
            <a:pPr lvl="2"/>
            <a:r>
              <a:rPr lang="en-US" sz="1800" dirty="0" smtClean="0"/>
              <a:t>“gay as … “</a:t>
            </a:r>
          </a:p>
          <a:p>
            <a:pPr lvl="2"/>
            <a:r>
              <a:rPr lang="en-US" sz="1800" dirty="0" smtClean="0"/>
              <a:t>This expression criticizes something or someone</a:t>
            </a:r>
          </a:p>
          <a:p>
            <a:r>
              <a:rPr lang="en-US" sz="2400" dirty="0" smtClean="0"/>
              <a:t>Why so offensive?</a:t>
            </a:r>
          </a:p>
          <a:p>
            <a:pPr lvl="1"/>
            <a:r>
              <a:rPr lang="en-US" sz="2000" dirty="0" smtClean="0"/>
              <a:t>Individuals in the LGBTQIA community have come a long way to be comfortable and hearing these phrases makes them feel vulnerable, unimportant and most of all treated to feel shamed about their sexuality/ identity</a:t>
            </a:r>
          </a:p>
          <a:p>
            <a:r>
              <a:rPr lang="en-US" sz="2400" dirty="0" smtClean="0"/>
              <a:t>CHANGE THE WAY YOU SPEAK</a:t>
            </a:r>
          </a:p>
          <a:p>
            <a:pPr lvl="1"/>
            <a:r>
              <a:rPr lang="en-US" sz="2000" dirty="0" smtClean="0"/>
              <a:t>Expand your vocabulary </a:t>
            </a:r>
          </a:p>
          <a:p>
            <a:pPr lvl="1"/>
            <a:r>
              <a:rPr lang="en-US" sz="2000" dirty="0" smtClean="0"/>
              <a:t>Ask individuals about their preferred pronoun</a:t>
            </a:r>
          </a:p>
          <a:p>
            <a:pPr marL="914400" lvl="2" indent="0">
              <a:buNone/>
            </a:pPr>
            <a:endParaRPr lang="en-US" sz="1800" dirty="0" smtClean="0"/>
          </a:p>
          <a:p>
            <a:pPr lvl="1"/>
            <a:endParaRPr lang="en-US" sz="2000" dirty="0" smtClean="0"/>
          </a:p>
          <a:p>
            <a:pPr marL="457200" lvl="1" indent="0">
              <a:buNone/>
            </a:pPr>
            <a:endParaRPr lang="en-US" sz="2400" dirty="0" smtClean="0"/>
          </a:p>
        </p:txBody>
      </p:sp>
    </p:spTree>
    <p:extLst>
      <p:ext uri="{BB962C8B-B14F-4D97-AF65-F5344CB8AC3E}">
        <p14:creationId xmlns:p14="http://schemas.microsoft.com/office/powerpoint/2010/main" val="2949115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Stories Project</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hlinkClick r:id="rId2"/>
              </a:rPr>
              <a:t>https://</a:t>
            </a:r>
            <a:r>
              <a:rPr lang="en-US" sz="2800" dirty="0" smtClean="0">
                <a:hlinkClick r:id="rId2"/>
              </a:rPr>
              <a:t>www.youtube.com/watch?v=qDVr7IfppA0</a:t>
            </a:r>
            <a:endParaRPr lang="en-US" sz="2800" dirty="0" smtClean="0"/>
          </a:p>
          <a:p>
            <a:pPr marL="0" indent="0" algn="r">
              <a:buNone/>
            </a:pPr>
            <a:r>
              <a:rPr lang="en-US" sz="2800" dirty="0"/>
              <a:t> </a:t>
            </a:r>
            <a:r>
              <a:rPr lang="en-US" sz="1800" dirty="0" smtClean="0"/>
              <a:t>(</a:t>
            </a:r>
            <a:r>
              <a:rPr lang="en-US" sz="1600" dirty="0" smtClean="0"/>
              <a:t>0:39 second start)</a:t>
            </a:r>
          </a:p>
          <a:p>
            <a:pPr marL="0" indent="0" algn="r">
              <a:buNone/>
            </a:pPr>
            <a:r>
              <a:rPr lang="en-US" sz="1600" dirty="0" smtClean="0"/>
              <a:t>Total time: 10 min</a:t>
            </a:r>
            <a:endParaRPr lang="en-US" sz="2800" dirty="0"/>
          </a:p>
        </p:txBody>
      </p:sp>
    </p:spTree>
    <p:extLst>
      <p:ext uri="{BB962C8B-B14F-4D97-AF65-F5344CB8AC3E}">
        <p14:creationId xmlns:p14="http://schemas.microsoft.com/office/powerpoint/2010/main" val="1428036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a:t>
            </a:r>
            <a:endParaRPr lang="en-US" dirty="0"/>
          </a:p>
        </p:txBody>
      </p:sp>
      <p:sp>
        <p:nvSpPr>
          <p:cNvPr id="3" name="Content Placeholder 2"/>
          <p:cNvSpPr>
            <a:spLocks noGrp="1"/>
          </p:cNvSpPr>
          <p:nvPr>
            <p:ph idx="1"/>
          </p:nvPr>
        </p:nvSpPr>
        <p:spPr>
          <a:xfrm>
            <a:off x="457200" y="1600200"/>
            <a:ext cx="7467600" cy="4525963"/>
          </a:xfrm>
        </p:spPr>
        <p:txBody>
          <a:bodyPr>
            <a:normAutofit lnSpcReduction="10000"/>
          </a:bodyPr>
          <a:lstStyle/>
          <a:p>
            <a:r>
              <a:rPr lang="en-US" sz="2000" dirty="0" smtClean="0"/>
              <a:t>Lesbian – A term used to describe women attracted romantically, erotically, and/or emotionally to other woman		</a:t>
            </a:r>
          </a:p>
          <a:p>
            <a:r>
              <a:rPr lang="en-US" sz="2000" dirty="0" smtClean="0"/>
              <a:t>Gay – A term used to describe individuals who are primarily emotionally, physically, and/or sexually attracted to members of the same sex and/or gender</a:t>
            </a:r>
          </a:p>
          <a:p>
            <a:r>
              <a:rPr lang="en-US" sz="2000" dirty="0" smtClean="0"/>
              <a:t>Bi-sexual – a person emotionally, physically, and/or sexually attracted to male/men and female/women. This attraction does not have to be equally split or indicate a level of interest that is the same across the genders or sexes </a:t>
            </a:r>
          </a:p>
          <a:p>
            <a:r>
              <a:rPr lang="en-US" sz="2000" dirty="0" smtClean="0"/>
              <a:t>Transgender-An umbrella term for people who gender identity and/or expression is different from cultural expectations based on the sex they were assigned at birth. Being transgender does not imply any specific sexual orientation. Therefore, transgender people may identify as straight, gay, lesbian, bisexual, etc. </a:t>
            </a:r>
            <a:endParaRPr lang="en-US" dirty="0" smtClean="0"/>
          </a:p>
          <a:p>
            <a:pPr marL="0" indent="0">
              <a:buNone/>
            </a:pPr>
            <a:endParaRPr lang="en-US" dirty="0"/>
          </a:p>
        </p:txBody>
      </p:sp>
      <p:pic>
        <p:nvPicPr>
          <p:cNvPr id="5" name="Picture 4" descr="Image result for bisexual fla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4802" y="3352800"/>
            <a:ext cx="950910" cy="533400"/>
          </a:xfrm>
          <a:prstGeom prst="rect">
            <a:avLst/>
          </a:prstGeom>
          <a:noFill/>
          <a:ln>
            <a:noFill/>
          </a:ln>
        </p:spPr>
      </p:pic>
      <p:pic>
        <p:nvPicPr>
          <p:cNvPr id="6" name="Picture 5" descr="Image result for lesbian fla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4803" y="1676400"/>
            <a:ext cx="950910" cy="533400"/>
          </a:xfrm>
          <a:prstGeom prst="rect">
            <a:avLst/>
          </a:prstGeom>
          <a:noFill/>
          <a:ln>
            <a:noFill/>
          </a:ln>
        </p:spPr>
      </p:pic>
      <p:pic>
        <p:nvPicPr>
          <p:cNvPr id="7" name="Picture 6" descr="Image result for gay fla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24803" y="2421541"/>
            <a:ext cx="950912" cy="550259"/>
          </a:xfrm>
          <a:prstGeom prst="rect">
            <a:avLst/>
          </a:prstGeom>
          <a:noFill/>
          <a:ln>
            <a:noFill/>
          </a:ln>
        </p:spPr>
      </p:pic>
      <p:pic>
        <p:nvPicPr>
          <p:cNvPr id="8" name="Picture 7" descr="Image result for transgender fla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24805" y="4358573"/>
            <a:ext cx="950910" cy="647700"/>
          </a:xfrm>
          <a:prstGeom prst="rect">
            <a:avLst/>
          </a:prstGeom>
          <a:noFill/>
          <a:ln>
            <a:noFill/>
          </a:ln>
        </p:spPr>
      </p:pic>
      <p:sp>
        <p:nvSpPr>
          <p:cNvPr id="9" name="Rectangle 8"/>
          <p:cNvSpPr/>
          <p:nvPr/>
        </p:nvSpPr>
        <p:spPr>
          <a:xfrm>
            <a:off x="1981200" y="6400800"/>
            <a:ext cx="7086600" cy="276999"/>
          </a:xfrm>
          <a:prstGeom prst="rect">
            <a:avLst/>
          </a:prstGeom>
        </p:spPr>
        <p:txBody>
          <a:bodyPr wrap="square">
            <a:spAutoFit/>
          </a:bodyPr>
          <a:lstStyle/>
          <a:p>
            <a:pPr algn="r"/>
            <a:r>
              <a:rPr lang="en-US" sz="1200" dirty="0"/>
              <a:t>http://itspronouncedmetrosexual.com/2013/01/a-comprehensive-list-of-lgbtq-term-definitions/</a:t>
            </a:r>
          </a:p>
        </p:txBody>
      </p:sp>
    </p:spTree>
    <p:extLst>
      <p:ext uri="{BB962C8B-B14F-4D97-AF65-F5344CB8AC3E}">
        <p14:creationId xmlns:p14="http://schemas.microsoft.com/office/powerpoint/2010/main" val="270915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010400" cy="4525963"/>
          </a:xfrm>
        </p:spPr>
        <p:txBody>
          <a:bodyPr>
            <a:normAutofit fontScale="85000" lnSpcReduction="10000"/>
          </a:bodyPr>
          <a:lstStyle/>
          <a:p>
            <a:r>
              <a:rPr lang="en-US" sz="2400" dirty="0" err="1" smtClean="0"/>
              <a:t>Demisexual</a:t>
            </a:r>
            <a:r>
              <a:rPr lang="en-US" sz="2400" dirty="0" smtClean="0"/>
              <a:t> –An individual who does not experience sexual attraction unless they have formed a strong emotional connection with another individuals. Often within a romantic relationship. </a:t>
            </a:r>
            <a:endParaRPr lang="en-US" sz="2400" dirty="0"/>
          </a:p>
          <a:p>
            <a:r>
              <a:rPr lang="en-US" sz="2400" dirty="0"/>
              <a:t>Gender Non-Conforming (GNC</a:t>
            </a:r>
            <a:r>
              <a:rPr lang="en-US" sz="2400" dirty="0" smtClean="0"/>
              <a:t>) –Someone whose gender presentation, whether by nature or by choice, does not align in a predicted fashion with gender-based expectations</a:t>
            </a:r>
            <a:endParaRPr lang="en-US" sz="2400" dirty="0"/>
          </a:p>
          <a:p>
            <a:r>
              <a:rPr lang="en-US" sz="2400" dirty="0" smtClean="0"/>
              <a:t>Intersex – Someone whose combination of chromosomes, gonads, hormones, internal sex organs, and genitals differs from the two expected patterns of male and female. </a:t>
            </a:r>
          </a:p>
          <a:p>
            <a:r>
              <a:rPr lang="en-US" sz="2400" dirty="0" smtClean="0"/>
              <a:t>Pansexual- A person who experiences sexual, romantic, physical, and/or spiritual attraction for members of all gender identities/ expressions</a:t>
            </a:r>
            <a:endParaRPr lang="en-US" sz="2400" dirty="0"/>
          </a:p>
          <a:p>
            <a:r>
              <a:rPr lang="en-US" sz="2400" dirty="0" smtClean="0"/>
              <a:t>Questioning – An individual who is unsure about or is exploring their own sexual orientation or gender identity </a:t>
            </a:r>
            <a:endParaRPr lang="en-US" sz="2400" dirty="0"/>
          </a:p>
          <a:p>
            <a:endParaRPr lang="en-US" dirty="0"/>
          </a:p>
        </p:txBody>
      </p:sp>
      <p:pic>
        <p:nvPicPr>
          <p:cNvPr id="4" name="Picture 3" descr="Image result for demisexual fla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7600" y="1600200"/>
            <a:ext cx="1317625" cy="790575"/>
          </a:xfrm>
          <a:prstGeom prst="rect">
            <a:avLst/>
          </a:prstGeom>
          <a:noFill/>
          <a:ln>
            <a:noFill/>
          </a:ln>
        </p:spPr>
      </p:pic>
      <p:pic>
        <p:nvPicPr>
          <p:cNvPr id="5" name="Picture 4" descr="Image result for intersex fla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99350" y="3428999"/>
            <a:ext cx="1285875" cy="857250"/>
          </a:xfrm>
          <a:prstGeom prst="rect">
            <a:avLst/>
          </a:prstGeom>
          <a:noFill/>
          <a:ln>
            <a:noFill/>
          </a:ln>
        </p:spPr>
      </p:pic>
      <p:pic>
        <p:nvPicPr>
          <p:cNvPr id="6" name="Picture 5" descr="Image result for pansexual fla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0149" y="4495801"/>
            <a:ext cx="1184275" cy="838200"/>
          </a:xfrm>
          <a:prstGeom prst="rect">
            <a:avLst/>
          </a:prstGeom>
          <a:noFill/>
          <a:ln>
            <a:noFill/>
          </a:ln>
        </p:spPr>
      </p:pic>
      <p:sp>
        <p:nvSpPr>
          <p:cNvPr id="7" name="Rectangle 6"/>
          <p:cNvSpPr/>
          <p:nvPr/>
        </p:nvSpPr>
        <p:spPr>
          <a:xfrm>
            <a:off x="1981200" y="6400800"/>
            <a:ext cx="7086600" cy="276999"/>
          </a:xfrm>
          <a:prstGeom prst="rect">
            <a:avLst/>
          </a:prstGeom>
        </p:spPr>
        <p:txBody>
          <a:bodyPr wrap="square">
            <a:spAutoFit/>
          </a:bodyPr>
          <a:lstStyle/>
          <a:p>
            <a:pPr algn="r"/>
            <a:r>
              <a:rPr lang="en-US" sz="1200" dirty="0"/>
              <a:t>http://itspronouncedmetrosexual.com/2013/01/a-comprehensive-list-of-lgbtq-term-definitions/</a:t>
            </a:r>
          </a:p>
        </p:txBody>
      </p:sp>
    </p:spTree>
    <p:extLst>
      <p:ext uri="{BB962C8B-B14F-4D97-AF65-F5344CB8AC3E}">
        <p14:creationId xmlns:p14="http://schemas.microsoft.com/office/powerpoint/2010/main" val="1615851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381</TotalTime>
  <Words>829</Words>
  <Application>Microsoft Office PowerPoint</Application>
  <PresentationFormat>On-screen Show (4:3)</PresentationFormat>
  <Paragraphs>90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LGBTQIA Community   Jacqueline Ruff, MSW, LSW Social Worker, HHS Room 161 201-646-0722</vt:lpstr>
      <vt:lpstr>What is the Drop-In Center</vt:lpstr>
      <vt:lpstr>Workshop Agenda</vt:lpstr>
      <vt:lpstr>Stats</vt:lpstr>
      <vt:lpstr>Stats continued</vt:lpstr>
      <vt:lpstr>Slurs</vt:lpstr>
      <vt:lpstr>Stories Project</vt:lpstr>
      <vt:lpstr>Vocabulary</vt:lpstr>
      <vt:lpstr>PowerPoint Presentation</vt:lpstr>
      <vt:lpstr>PowerPoint Presentation</vt:lpstr>
      <vt:lpstr>High School experiences</vt:lpstr>
      <vt:lpstr>Why is this so important?</vt:lpstr>
      <vt:lpstr>What is an Ally and How to be one</vt:lpstr>
      <vt:lpstr>Resources</vt:lpstr>
      <vt:lpstr>PowerPoint Presentation</vt:lpstr>
    </vt:vector>
  </TitlesOfParts>
  <Company>Hackensack Public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LGBTQIA</dc:title>
  <dc:creator>Admin</dc:creator>
  <cp:lastModifiedBy>Admin</cp:lastModifiedBy>
  <cp:revision>58</cp:revision>
  <dcterms:created xsi:type="dcterms:W3CDTF">2016-10-20T16:51:37Z</dcterms:created>
  <dcterms:modified xsi:type="dcterms:W3CDTF">2016-10-25T19:20:29Z</dcterms:modified>
</cp:coreProperties>
</file>