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5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F292F-5F7C-43B8-944D-084CB3D87E20}" type="datetimeFigureOut">
              <a:rPr lang="en-US" smtClean="0"/>
              <a:t>9/6/2015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862F4-8181-4C87-932B-F130DC7F432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45621-01AA-420B-8463-12F77CD54226}" type="slidenum">
              <a:rPr lang="en-US"/>
              <a:pPr/>
              <a:t>11</a:t>
            </a:fld>
            <a:endParaRPr lang="en-US"/>
          </a:p>
        </p:txBody>
      </p:sp>
      <p:sp>
        <p:nvSpPr>
          <p:cNvPr id="2253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96C8A7-03C2-4C88-9069-4B197C61A140}" type="slidenum">
              <a:rPr lang="en-US"/>
              <a:pPr/>
              <a:t>12</a:t>
            </a:fld>
            <a:endParaRPr lang="en-US"/>
          </a:p>
        </p:txBody>
      </p:sp>
      <p:sp>
        <p:nvSpPr>
          <p:cNvPr id="235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5518AF-D6E1-4C1F-84A3-484A3A8A96B7}" type="slidenum">
              <a:rPr lang="en-US"/>
              <a:pPr/>
              <a:t>13</a:t>
            </a:fld>
            <a:endParaRPr lang="en-US"/>
          </a:p>
        </p:txBody>
      </p:sp>
      <p:sp>
        <p:nvSpPr>
          <p:cNvPr id="2457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01587-1AF4-4824-BD9E-D4244F5DE937}" type="slidenum">
              <a:rPr lang="en-US"/>
              <a:pPr/>
              <a:t>14</a:t>
            </a:fld>
            <a:endParaRPr lang="en-US"/>
          </a:p>
        </p:txBody>
      </p:sp>
      <p:sp>
        <p:nvSpPr>
          <p:cNvPr id="256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2D2624-B0DB-4BE3-A42D-E54AA124A7BA}" type="slidenum">
              <a:rPr lang="en-US"/>
              <a:pPr/>
              <a:t>15</a:t>
            </a:fld>
            <a:endParaRPr lang="en-US"/>
          </a:p>
        </p:txBody>
      </p:sp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FC57D7-0493-4E84-A0E1-9B0C298A269A}" type="slidenum">
              <a:rPr lang="en-US"/>
              <a:pPr/>
              <a:t>16</a:t>
            </a:fld>
            <a:endParaRPr lang="en-US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E085A-857F-46B4-8705-1C4A2946AC77}" type="slidenum">
              <a:rPr lang="en-US"/>
              <a:pPr/>
              <a:t>17</a:t>
            </a:fld>
            <a:endParaRPr lang="en-US"/>
          </a:p>
        </p:txBody>
      </p:sp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EB9714B-A5DA-4D29-86F9-3741AE6192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3F3F4D-20FC-452B-B7FB-56C3DB001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CD6AD6-0F7E-4889-A51C-BEB090802C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3D3C2C-9280-4307-8E35-66A208C35A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175BDB-4C52-4725-9412-12EECBFE6A8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DD5487-B5C5-47AD-A9CF-130F688240D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371B1E8-C473-400E-86F0-3BC975BDB9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D913544-9198-4F81-BE47-9DFFFD905D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A403D4-8C1B-4BCB-87E3-E9A54D7973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8716D17-6936-46C3-A21D-78EFC70A48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36FCFC-492A-4955-B303-797AFAAF7F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5D87621-BA14-4FC1-AE43-CD9A856FB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1.png"/><Relationship Id="rId4" Type="http://schemas.openxmlformats.org/officeDocument/2006/relationships/oleObject" Target="../embeddings/oleObject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9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4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27798" y="1486264"/>
            <a:ext cx="5339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Domain &amp; Range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2200275" y="1279525"/>
            <a:ext cx="5664200" cy="1652588"/>
            <a:chOff x="1386" y="806"/>
            <a:chExt cx="2948" cy="1041"/>
          </a:xfrm>
        </p:grpSpPr>
        <p:sp>
          <p:nvSpPr>
            <p:cNvPr id="11267" name="Text Box 3"/>
            <p:cNvSpPr txBox="1">
              <a:spLocks noChangeArrowheads="1"/>
            </p:cNvSpPr>
            <p:nvPr/>
          </p:nvSpPr>
          <p:spPr bwMode="auto">
            <a:xfrm>
              <a:off x="1386" y="806"/>
              <a:ext cx="29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Domain={x: -2≤x≤2}</a:t>
              </a:r>
            </a:p>
          </p:txBody>
        </p:sp>
        <p:sp>
          <p:nvSpPr>
            <p:cNvPr id="11268" name="Text Box 4"/>
            <p:cNvSpPr txBox="1">
              <a:spLocks noChangeArrowheads="1"/>
            </p:cNvSpPr>
            <p:nvPr/>
          </p:nvSpPr>
          <p:spPr bwMode="auto">
            <a:xfrm>
              <a:off x="1389" y="1367"/>
              <a:ext cx="26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Range:{y: -2≤y≤2}</a:t>
              </a:r>
            </a:p>
          </p:txBody>
        </p:sp>
      </p:grp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81000" y="454025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5.</a:t>
            </a:r>
          </a:p>
        </p:txBody>
      </p:sp>
      <p:graphicFrame>
        <p:nvGraphicFramePr>
          <p:cNvPr id="11271" name="Object 7"/>
          <p:cNvGraphicFramePr>
            <a:graphicFrameLocks noChangeAspect="1"/>
          </p:cNvGraphicFramePr>
          <p:nvPr/>
        </p:nvGraphicFramePr>
        <p:xfrm>
          <a:off x="1296988" y="333375"/>
          <a:ext cx="2967037" cy="847725"/>
        </p:xfrm>
        <a:graphic>
          <a:graphicData uri="http://schemas.openxmlformats.org/presentationml/2006/ole">
            <p:oleObj spid="_x0000_s11271" name="Equation" r:id="rId3" imgW="711200" imgH="203200" progId="Equation.DSMT36">
              <p:embed/>
            </p:oleObj>
          </a:graphicData>
        </a:graphic>
      </p:graphicFrame>
      <p:grpSp>
        <p:nvGrpSpPr>
          <p:cNvPr id="11279" name="Group 15"/>
          <p:cNvGrpSpPr>
            <a:grpSpLocks/>
          </p:cNvGrpSpPr>
          <p:nvPr/>
        </p:nvGrpSpPr>
        <p:grpSpPr bwMode="auto">
          <a:xfrm>
            <a:off x="381000" y="3476625"/>
            <a:ext cx="5722938" cy="796925"/>
            <a:chOff x="240" y="2190"/>
            <a:chExt cx="3605" cy="502"/>
          </a:xfrm>
        </p:grpSpPr>
        <p:sp>
          <p:nvSpPr>
            <p:cNvPr id="11273" name="Text Box 9"/>
            <p:cNvSpPr txBox="1">
              <a:spLocks noChangeArrowheads="1"/>
            </p:cNvSpPr>
            <p:nvPr/>
          </p:nvSpPr>
          <p:spPr bwMode="auto">
            <a:xfrm>
              <a:off x="240" y="2212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/>
                <a:t>6.</a:t>
              </a:r>
            </a:p>
          </p:txBody>
        </p:sp>
        <p:graphicFrame>
          <p:nvGraphicFramePr>
            <p:cNvPr id="11274" name="Object 10"/>
            <p:cNvGraphicFramePr>
              <a:graphicFrameLocks noChangeAspect="1"/>
            </p:cNvGraphicFramePr>
            <p:nvPr/>
          </p:nvGraphicFramePr>
          <p:xfrm>
            <a:off x="806" y="2190"/>
            <a:ext cx="3039" cy="468"/>
          </p:xfrm>
          <a:graphic>
            <a:graphicData uri="http://schemas.openxmlformats.org/presentationml/2006/ole">
              <p:oleObj spid="_x0000_s11274" name="Equation" r:id="rId4" imgW="1155700" imgH="177800" progId="Equation.DSMT36">
                <p:embed/>
              </p:oleObj>
            </a:graphicData>
          </a:graphic>
        </p:graphicFrame>
      </p:grpSp>
      <p:grpSp>
        <p:nvGrpSpPr>
          <p:cNvPr id="11275" name="Group 11"/>
          <p:cNvGrpSpPr>
            <a:grpSpLocks/>
          </p:cNvGrpSpPr>
          <p:nvPr/>
        </p:nvGrpSpPr>
        <p:grpSpPr bwMode="auto">
          <a:xfrm>
            <a:off x="2200275" y="4543425"/>
            <a:ext cx="5343525" cy="1557338"/>
            <a:chOff x="1386" y="2862"/>
            <a:chExt cx="2805" cy="981"/>
          </a:xfrm>
        </p:grpSpPr>
        <p:sp>
          <p:nvSpPr>
            <p:cNvPr id="11276" name="Text Box 12"/>
            <p:cNvSpPr txBox="1">
              <a:spLocks noChangeArrowheads="1"/>
            </p:cNvSpPr>
            <p:nvPr/>
          </p:nvSpPr>
          <p:spPr bwMode="auto">
            <a:xfrm>
              <a:off x="1386" y="2862"/>
              <a:ext cx="280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Domain={all reals}</a:t>
              </a:r>
            </a:p>
          </p:txBody>
        </p:sp>
        <p:sp>
          <p:nvSpPr>
            <p:cNvPr id="11277" name="Text Box 13"/>
            <p:cNvSpPr txBox="1">
              <a:spLocks noChangeArrowheads="1"/>
            </p:cNvSpPr>
            <p:nvPr/>
          </p:nvSpPr>
          <p:spPr bwMode="auto">
            <a:xfrm>
              <a:off x="1388" y="3363"/>
              <a:ext cx="26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Range:{all reals}</a:t>
              </a:r>
            </a:p>
          </p:txBody>
        </p:sp>
      </p:grp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4910138" y="322263"/>
            <a:ext cx="39798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Note:  This is NOT a Function!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8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Consider a function used to model a real life situation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Let h(t) model the height of a ball as a function of time</a:t>
            </a:r>
          </a:p>
          <a:p>
            <a:r>
              <a:rPr lang="en-US"/>
              <a:t>What are realistic values for t and for height?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Choosing Realistic Domains and Ranges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882650" y="2405298"/>
          <a:ext cx="4206875" cy="860425"/>
        </p:xfrm>
        <a:graphic>
          <a:graphicData uri="http://schemas.openxmlformats.org/presentationml/2006/ole">
            <p:oleObj spid="_x0000_s12290" name="Equation" r:id="rId4" imgW="1117440" imgH="228600" progId="Equation.DSMT4">
              <p:embed/>
            </p:oleObj>
          </a:graphicData>
        </a:graphic>
      </p:graphicFrame>
      <p:sp>
        <p:nvSpPr>
          <p:cNvPr id="6149" name="Freeform 5"/>
          <p:cNvSpPr>
            <a:spLocks/>
          </p:cNvSpPr>
          <p:nvPr/>
        </p:nvSpPr>
        <p:spPr bwMode="auto">
          <a:xfrm>
            <a:off x="5732463" y="2067499"/>
            <a:ext cx="2286000" cy="1019175"/>
          </a:xfrm>
          <a:custGeom>
            <a:avLst/>
            <a:gdLst/>
            <a:ahLst/>
            <a:cxnLst>
              <a:cxn ang="0">
                <a:pos x="0" y="642"/>
              </a:cxn>
              <a:cxn ang="0">
                <a:pos x="266" y="121"/>
              </a:cxn>
              <a:cxn ang="0">
                <a:pos x="565" y="11"/>
              </a:cxn>
              <a:cxn ang="0">
                <a:pos x="975" y="55"/>
              </a:cxn>
              <a:cxn ang="0">
                <a:pos x="1241" y="276"/>
              </a:cxn>
              <a:cxn ang="0">
                <a:pos x="1440" y="531"/>
              </a:cxn>
            </a:cxnLst>
            <a:rect l="0" t="0" r="r" b="b"/>
            <a:pathLst>
              <a:path w="1440" h="642">
                <a:moveTo>
                  <a:pt x="0" y="642"/>
                </a:moveTo>
                <a:cubicBezTo>
                  <a:pt x="86" y="434"/>
                  <a:pt x="172" y="226"/>
                  <a:pt x="266" y="121"/>
                </a:cubicBezTo>
                <a:cubicBezTo>
                  <a:pt x="360" y="16"/>
                  <a:pt x="447" y="22"/>
                  <a:pt x="565" y="11"/>
                </a:cubicBezTo>
                <a:cubicBezTo>
                  <a:pt x="683" y="0"/>
                  <a:pt x="862" y="11"/>
                  <a:pt x="975" y="55"/>
                </a:cubicBezTo>
                <a:cubicBezTo>
                  <a:pt x="1088" y="99"/>
                  <a:pt x="1163" y="197"/>
                  <a:pt x="1241" y="276"/>
                </a:cubicBezTo>
                <a:cubicBezTo>
                  <a:pt x="1319" y="355"/>
                  <a:pt x="1379" y="443"/>
                  <a:pt x="1440" y="531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0" name="Oval 6"/>
          <p:cNvSpPr>
            <a:spLocks noChangeArrowheads="1"/>
          </p:cNvSpPr>
          <p:nvPr/>
        </p:nvSpPr>
        <p:spPr bwMode="auto">
          <a:xfrm>
            <a:off x="5578475" y="2974881"/>
            <a:ext cx="350838" cy="350837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-4.55978E-6 C 0.00086 -0.0139 0.00173 -0.02757 0.00572 -0.04332 C 0.00972 -0.05908 0.01857 -0.08155 0.02395 -0.09407 C 0.02933 -0.10658 0.03333 -0.11121 0.03819 -0.11839 C 0.04305 -0.12558 0.04756 -0.13253 0.05364 -0.13716 C 0.05972 -0.14179 0.06649 -0.14411 0.07465 -0.14666 C 0.08281 -0.14921 0.09357 -0.15199 0.10294 -0.15222 C 0.11232 -0.15245 0.12117 -0.14967 0.13107 -0.14851 C 0.14097 -0.14736 0.15242 -0.14921 0.16197 -0.14481 C 0.17152 -0.1404 0.18176 -0.12951 0.18888 -0.1221 C 0.196 -0.11469 0.19895 -0.10774 0.20433 -0.09963 C 0.20972 -0.09152 0.21562 -0.08155 0.22117 -0.07321 C 0.22673 -0.06487 0.23402 -0.05607 0.23819 -0.04888 C 0.24235 -0.0417 0.24444 -0.03591 0.24652 -0.03012 " pathEditMode="relative" ptsTypes="aaaaaaaaaaaaaA">
                                      <p:cBhvr>
                                        <p:cTn id="6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 animBg="1"/>
      <p:bldP spid="615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By itself, out of context, it is just a parabola that has the real numbers as domain and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r>
              <a:rPr lang="en-US"/>
              <a:t>a limited range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Choosing Realistic Domains and Ranges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462088" y="2378146"/>
          <a:ext cx="4206875" cy="860425"/>
        </p:xfrm>
        <a:graphic>
          <a:graphicData uri="http://schemas.openxmlformats.org/presentationml/2006/ole">
            <p:oleObj spid="_x0000_s13314" name="Equation" r:id="rId4" imgW="1117440" imgH="228600" progId="Equation.DSMT4">
              <p:embed/>
            </p:oleObj>
          </a:graphicData>
        </a:graphic>
      </p:graphicFrame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3802063"/>
            <a:ext cx="4314825" cy="230187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 the context of the height of a thrown object, the domain is limited to 0 </a:t>
            </a:r>
            <a:r>
              <a:rPr lang="en-US">
                <a:cs typeface="Arial" charset="0"/>
              </a:rPr>
              <a:t>≤ t ≤ 4 and the range is  0 ≤ h ≤ 64</a:t>
            </a:r>
          </a:p>
          <a:p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/>
              <a:t>Choosing Realistic Domains and Ranges</a:t>
            </a: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5013" y="3522663"/>
            <a:ext cx="4592637" cy="244951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Consider the function 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Graph the function to determine realistic values for domain and range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a Graph to Find the Domain and Range</a:t>
            </a:r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384425" y="2890838"/>
          <a:ext cx="3106738" cy="931862"/>
        </p:xfrm>
        <a:graphic>
          <a:graphicData uri="http://schemas.openxmlformats.org/presentationml/2006/ole">
            <p:oleObj spid="_x0000_s14338" name="Equation" r:id="rId4" imgW="7617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AutoShape 3"/>
          <p:cNvSpPr>
            <a:spLocks noGrp="1" noChangeAspect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Zoom in or out as needed</a:t>
            </a:r>
          </a:p>
          <a:p>
            <a:r>
              <a:rPr lang="en-US"/>
              <a:t>Check resulting window setting</a:t>
            </a:r>
          </a:p>
          <a:p>
            <a:endParaRPr lang="en-US"/>
          </a:p>
          <a:p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a Graph to Find the Domain and Range</a:t>
            </a:r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24100" y="2654025"/>
            <a:ext cx="5184775" cy="2765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</p:pic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617663" y="2778125"/>
            <a:ext cx="2620962" cy="3829050"/>
            <a:chOff x="1019" y="1750"/>
            <a:chExt cx="1651" cy="2412"/>
          </a:xfrm>
        </p:grpSpPr>
        <p:pic>
          <p:nvPicPr>
            <p:cNvPr id="11269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 r="64275"/>
            <a:stretch>
              <a:fillRect/>
            </a:stretch>
          </p:blipFill>
          <p:spPr bwMode="auto">
            <a:xfrm>
              <a:off x="1019" y="2453"/>
              <a:ext cx="1145" cy="1709"/>
            </a:xfrm>
            <a:prstGeom prst="rect">
              <a:avLst/>
            </a:prstGeom>
            <a:noFill/>
            <a:ln w="9525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</p:pic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 flipH="1">
              <a:off x="1927" y="1750"/>
              <a:ext cx="743" cy="86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5611813" y="5538788"/>
            <a:ext cx="2886075" cy="925512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domain and range do you conclude from the graph?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Consider the rational function</a:t>
            </a: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Looking at the formula it is possible to see that since the denominator cannot equal zero, we have a restriction on the domain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a Formula to Find Domain and Range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2424113" y="2514600"/>
          <a:ext cx="2538412" cy="1484313"/>
        </p:xfrm>
        <a:graphic>
          <a:graphicData uri="http://schemas.openxmlformats.org/presentationml/2006/ole">
            <p:oleObj spid="_x0000_s15362" name="Equation" r:id="rId4" imgW="672840" imgH="393480" progId="Equation.3">
              <p:embed/>
            </p:oleObj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78538" y="2905125"/>
            <a:ext cx="1900237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238875" y="2762250"/>
            <a:ext cx="1990725" cy="1147763"/>
            <a:chOff x="3772" y="1423"/>
            <a:chExt cx="1593" cy="1062"/>
          </a:xfrm>
        </p:grpSpPr>
        <p:sp>
          <p:nvSpPr>
            <p:cNvPr id="12295" name="Rectangle 7"/>
            <p:cNvSpPr>
              <a:spLocks noChangeArrowheads="1"/>
            </p:cNvSpPr>
            <p:nvPr/>
          </p:nvSpPr>
          <p:spPr bwMode="auto">
            <a:xfrm>
              <a:off x="3772" y="1423"/>
              <a:ext cx="1593" cy="1062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bg2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2294" name="Object 6"/>
            <p:cNvGraphicFramePr>
              <a:graphicFrameLocks noChangeAspect="1"/>
            </p:cNvGraphicFramePr>
            <p:nvPr/>
          </p:nvGraphicFramePr>
          <p:xfrm>
            <a:off x="4022" y="1687"/>
            <a:ext cx="992" cy="496"/>
          </p:xfrm>
          <a:graphic>
            <a:graphicData uri="http://schemas.openxmlformats.org/presentationml/2006/ole">
              <p:oleObj spid="_x0000_s15363" name="Equation" r:id="rId5" imgW="355320" imgH="177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17663"/>
            <a:ext cx="8229600" cy="4525962"/>
          </a:xfrm>
        </p:spPr>
        <p:txBody>
          <a:bodyPr/>
          <a:lstStyle/>
          <a:p>
            <a:r>
              <a:rPr lang="en-US"/>
              <a:t>Consider what happens to</a:t>
            </a:r>
            <a:br>
              <a:rPr lang="en-US"/>
            </a:br>
            <a:r>
              <a:rPr lang="en-US"/>
              <a:t> a function</a:t>
            </a:r>
          </a:p>
          <a:p>
            <a:pPr lvl="1"/>
            <a:r>
              <a:rPr lang="en-US"/>
              <a:t>when a denominator gets </a:t>
            </a:r>
            <a:br>
              <a:rPr lang="en-US"/>
            </a:br>
            <a:r>
              <a:rPr lang="en-US"/>
              <a:t>close to zero</a:t>
            </a:r>
          </a:p>
          <a:p>
            <a:pPr lvl="1"/>
            <a:r>
              <a:rPr lang="en-US"/>
              <a:t>when x gets very large</a:t>
            </a:r>
          </a:p>
          <a:p>
            <a:r>
              <a:rPr lang="en-US"/>
              <a:t>Then we have an idea about the range of a function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Using a Formula to Find Domain and Range</a:t>
            </a:r>
          </a:p>
        </p:txBody>
      </p:sp>
      <p:graphicFrame>
        <p:nvGraphicFramePr>
          <p:cNvPr id="13316" name="Object 4"/>
          <p:cNvGraphicFramePr>
            <a:graphicFrameLocks noChangeAspect="1"/>
          </p:cNvGraphicFramePr>
          <p:nvPr/>
        </p:nvGraphicFramePr>
        <p:xfrm>
          <a:off x="5956300" y="1598613"/>
          <a:ext cx="2538413" cy="1484312"/>
        </p:xfrm>
        <a:graphic>
          <a:graphicData uri="http://schemas.openxmlformats.org/presentationml/2006/ole">
            <p:oleObj spid="_x0000_s16386" name="Equation" r:id="rId4" imgW="672840" imgH="393480" progId="Equation.3">
              <p:embed/>
            </p:oleObj>
          </a:graphicData>
        </a:graphic>
      </p:graphicFrame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175000" y="5521325"/>
            <a:ext cx="5667375" cy="5286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Range:   -1.19 </a:t>
            </a:r>
            <a:r>
              <a:rPr lang="en-US" sz="2800">
                <a:cs typeface="Arial" charset="0"/>
              </a:rPr>
              <a:t>≤ y &lt; 0   excluded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838200" y="533400"/>
            <a:ext cx="73914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u="sng"/>
              <a:t>Domain:</a:t>
            </a:r>
            <a:r>
              <a:rPr lang="en-US" sz="4800" b="1"/>
              <a:t> In a set of ordered pairs, (x, y), the </a:t>
            </a:r>
            <a:r>
              <a:rPr lang="en-US" sz="4800" b="1" i="1"/>
              <a:t>domain</a:t>
            </a:r>
            <a:r>
              <a:rPr lang="en-US" sz="4800" b="1"/>
              <a:t> is the set of all x-coordinates.</a:t>
            </a:r>
            <a:endParaRPr lang="en-US" sz="4400"/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838200" y="3429000"/>
            <a:ext cx="7620000" cy="228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 u="sng"/>
              <a:t>Range:</a:t>
            </a:r>
            <a:r>
              <a:rPr lang="en-US" sz="4800" b="1"/>
              <a:t> In a set of ordered pairs, (x, y), the </a:t>
            </a:r>
            <a:r>
              <a:rPr lang="en-US" sz="4800" b="1" i="1"/>
              <a:t>range</a:t>
            </a:r>
            <a:r>
              <a:rPr lang="en-US" sz="4800" b="1"/>
              <a:t> is the set of all y-coordinates.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8229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/>
              <a:t>The set of ordered pairs may be a </a:t>
            </a:r>
            <a:r>
              <a:rPr lang="en-US" sz="4200" b="1" u="sng"/>
              <a:t>limited number of points</a:t>
            </a:r>
            <a:r>
              <a:rPr lang="en-US" sz="4200" b="1"/>
              <a:t>.</a:t>
            </a:r>
            <a:r>
              <a:rPr lang="en-US" sz="4800" b="1"/>
              <a:t> </a:t>
            </a:r>
          </a:p>
          <a:p>
            <a:pPr>
              <a:spcBef>
                <a:spcPct val="50000"/>
              </a:spcBef>
            </a:pPr>
            <a:r>
              <a:rPr lang="en-US" sz="3200" b="1"/>
              <a:t>Given the following set of ordered pairs, find the domain and range.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1066800" y="2971800"/>
            <a:ext cx="6858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Ex:{(2,3),(-1,0),(2,-5),(0,-3)}</a:t>
            </a:r>
          </a:p>
        </p:txBody>
      </p:sp>
      <p:grpSp>
        <p:nvGrpSpPr>
          <p:cNvPr id="4105" name="Group 9"/>
          <p:cNvGrpSpPr>
            <a:grpSpLocks/>
          </p:cNvGrpSpPr>
          <p:nvPr/>
        </p:nvGrpSpPr>
        <p:grpSpPr bwMode="auto">
          <a:xfrm>
            <a:off x="533400" y="4419600"/>
            <a:ext cx="4495800" cy="838200"/>
            <a:chOff x="336" y="2784"/>
            <a:chExt cx="2832" cy="528"/>
          </a:xfrm>
        </p:grpSpPr>
        <p:sp>
          <p:nvSpPr>
            <p:cNvPr id="4100" name="Text Box 4"/>
            <p:cNvSpPr txBox="1">
              <a:spLocks noChangeArrowheads="1"/>
            </p:cNvSpPr>
            <p:nvPr/>
          </p:nvSpPr>
          <p:spPr bwMode="auto">
            <a:xfrm>
              <a:off x="336" y="2832"/>
              <a:ext cx="14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/>
                <a:t>Domain:</a:t>
              </a:r>
            </a:p>
          </p:txBody>
        </p:sp>
        <p:sp>
          <p:nvSpPr>
            <p:cNvPr id="4101" name="Text Box 5"/>
            <p:cNvSpPr txBox="1">
              <a:spLocks noChangeArrowheads="1"/>
            </p:cNvSpPr>
            <p:nvPr/>
          </p:nvSpPr>
          <p:spPr bwMode="auto">
            <a:xfrm>
              <a:off x="1824" y="2784"/>
              <a:ext cx="1344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{2,-1,0}</a:t>
              </a:r>
            </a:p>
          </p:txBody>
        </p:sp>
      </p:grpSp>
      <p:grpSp>
        <p:nvGrpSpPr>
          <p:cNvPr id="4107" name="Group 11"/>
          <p:cNvGrpSpPr>
            <a:grpSpLocks/>
          </p:cNvGrpSpPr>
          <p:nvPr/>
        </p:nvGrpSpPr>
        <p:grpSpPr bwMode="auto">
          <a:xfrm>
            <a:off x="533400" y="5715000"/>
            <a:ext cx="4800600" cy="762000"/>
            <a:chOff x="336" y="3600"/>
            <a:chExt cx="3024" cy="480"/>
          </a:xfrm>
        </p:grpSpPr>
        <p:sp>
          <p:nvSpPr>
            <p:cNvPr id="4102" name="Text Box 6"/>
            <p:cNvSpPr txBox="1">
              <a:spLocks noChangeArrowheads="1"/>
            </p:cNvSpPr>
            <p:nvPr/>
          </p:nvSpPr>
          <p:spPr bwMode="auto">
            <a:xfrm>
              <a:off x="336" y="3600"/>
              <a:ext cx="12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/>
                <a:t>Range:</a:t>
              </a:r>
              <a:endParaRPr lang="en-US" sz="4400"/>
            </a:p>
          </p:txBody>
        </p: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1632" y="3600"/>
              <a:ext cx="172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{3,0,-5,-3}</a:t>
              </a:r>
            </a:p>
          </p:txBody>
        </p:sp>
      </p:grp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5638800" y="4191000"/>
            <a:ext cx="342900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/>
              <a:t>If a number occurs more than once, you do not need to list it more than one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sh Registe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/>
      <p:bldP spid="4099" grpId="0" autoUpdateAnimBg="0"/>
      <p:bldP spid="410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8686800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/>
              <a:t>The set of ordered pairs may be an </a:t>
            </a:r>
            <a:r>
              <a:rPr lang="en-US" sz="4200" b="1" u="sng"/>
              <a:t>infinite number of points</a:t>
            </a:r>
            <a:r>
              <a:rPr lang="en-US" sz="4200" b="1"/>
              <a:t>, described by a graph.</a:t>
            </a:r>
            <a:r>
              <a:rPr lang="en-US" sz="4800" b="1"/>
              <a:t> </a:t>
            </a:r>
            <a:endParaRPr lang="en-US" sz="3200" b="1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63538" y="2765425"/>
            <a:ext cx="3087687" cy="258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Given the following graph, find the domain and range.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 l="10645" t="16922" r="21609"/>
          <a:stretch>
            <a:fillRect/>
          </a:stretch>
        </p:blipFill>
        <p:spPr bwMode="auto">
          <a:xfrm>
            <a:off x="3571875" y="2168525"/>
            <a:ext cx="5114925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27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sion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p" autoUpdateAnimBg="0"/>
      <p:bldP spid="5126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59" name="Group 15"/>
          <p:cNvGrpSpPr>
            <a:grpSpLocks/>
          </p:cNvGrpSpPr>
          <p:nvPr/>
        </p:nvGrpSpPr>
        <p:grpSpPr bwMode="auto">
          <a:xfrm>
            <a:off x="2362200" y="285750"/>
            <a:ext cx="4724400" cy="3833813"/>
            <a:chOff x="1488" y="180"/>
            <a:chExt cx="2976" cy="2415"/>
          </a:xfrm>
        </p:grpSpPr>
        <p:pic>
          <p:nvPicPr>
            <p:cNvPr id="6153" name="Picture 9"/>
            <p:cNvPicPr>
              <a:picLocks noChangeAspect="1" noChangeArrowheads="1"/>
            </p:cNvPicPr>
            <p:nvPr/>
          </p:nvPicPr>
          <p:blipFill>
            <a:blip r:embed="rId2" cstate="print"/>
            <a:srcRect l="10645" t="16922" r="21609"/>
            <a:stretch>
              <a:fillRect/>
            </a:stretch>
          </p:blipFill>
          <p:spPr bwMode="auto">
            <a:xfrm>
              <a:off x="1536" y="288"/>
              <a:ext cx="2928" cy="2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>
              <a:off x="1488" y="2160"/>
              <a:ext cx="29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 rot="-5400000">
              <a:off x="2116" y="1388"/>
              <a:ext cx="241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0" name="Group 16"/>
          <p:cNvGrpSpPr>
            <a:grpSpLocks/>
          </p:cNvGrpSpPr>
          <p:nvPr/>
        </p:nvGrpSpPr>
        <p:grpSpPr bwMode="auto">
          <a:xfrm>
            <a:off x="533400" y="3429000"/>
            <a:ext cx="8229600" cy="1752600"/>
            <a:chOff x="336" y="2160"/>
            <a:chExt cx="5184" cy="1104"/>
          </a:xfrm>
        </p:grpSpPr>
        <p:sp>
          <p:nvSpPr>
            <p:cNvPr id="6146" name="Text Box 2"/>
            <p:cNvSpPr txBox="1">
              <a:spLocks noChangeArrowheads="1"/>
            </p:cNvSpPr>
            <p:nvPr/>
          </p:nvSpPr>
          <p:spPr bwMode="auto">
            <a:xfrm>
              <a:off x="336" y="2688"/>
              <a:ext cx="518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>
                  <a:solidFill>
                    <a:srgbClr val="CC0000"/>
                  </a:solidFill>
                </a:rPr>
                <a:t>Domain:{all real numbers}</a:t>
              </a:r>
              <a:r>
                <a:rPr lang="en-US" sz="4400" b="1"/>
                <a:t> </a:t>
              </a:r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>
              <a:off x="1776" y="2160"/>
              <a:ext cx="2352" cy="0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1" name="Group 17"/>
          <p:cNvGrpSpPr>
            <a:grpSpLocks/>
          </p:cNvGrpSpPr>
          <p:nvPr/>
        </p:nvGrpSpPr>
        <p:grpSpPr bwMode="auto">
          <a:xfrm>
            <a:off x="552450" y="457200"/>
            <a:ext cx="8229600" cy="5711825"/>
            <a:chOff x="348" y="288"/>
            <a:chExt cx="5184" cy="3598"/>
          </a:xfrm>
        </p:grpSpPr>
        <p:sp>
          <p:nvSpPr>
            <p:cNvPr id="6155" name="Line 11"/>
            <p:cNvSpPr>
              <a:spLocks noChangeShapeType="1"/>
            </p:cNvSpPr>
            <p:nvPr/>
          </p:nvSpPr>
          <p:spPr bwMode="auto">
            <a:xfrm flipV="1">
              <a:off x="2976" y="288"/>
              <a:ext cx="0" cy="1872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Text Box 14"/>
            <p:cNvSpPr txBox="1">
              <a:spLocks noChangeArrowheads="1"/>
            </p:cNvSpPr>
            <p:nvPr/>
          </p:nvSpPr>
          <p:spPr bwMode="auto">
            <a:xfrm>
              <a:off x="348" y="3310"/>
              <a:ext cx="5184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5400" b="1">
                  <a:solidFill>
                    <a:schemeClr val="accent2"/>
                  </a:solidFill>
                </a:rPr>
                <a:t>Range:{y:y≥0}</a:t>
              </a:r>
              <a:r>
                <a:rPr lang="en-US" sz="4400" b="1">
                  <a:solidFill>
                    <a:schemeClr val="accent2"/>
                  </a:solidFill>
                </a:rPr>
                <a:t> </a:t>
              </a:r>
              <a:endParaRPr lang="en-US">
                <a:solidFill>
                  <a:schemeClr val="accent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8686800" cy="201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200" b="1"/>
              <a:t>The set of ordered pairs may be an </a:t>
            </a:r>
            <a:r>
              <a:rPr lang="en-US" sz="4200" b="1" u="sng"/>
              <a:t>infinite number of points</a:t>
            </a:r>
            <a:r>
              <a:rPr lang="en-US" sz="4200" b="1"/>
              <a:t>, described by an algebraic expression.</a:t>
            </a:r>
            <a:r>
              <a:rPr lang="en-US" sz="4800" b="1"/>
              <a:t> </a:t>
            </a:r>
            <a:endParaRPr lang="en-US" sz="3200" b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87338" y="2481263"/>
            <a:ext cx="81676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Given the following function, find the domain and range.</a:t>
            </a:r>
            <a:endParaRPr lang="en-US"/>
          </a:p>
        </p:txBody>
      </p:sp>
      <p:grpSp>
        <p:nvGrpSpPr>
          <p:cNvPr id="9222" name="Group 6"/>
          <p:cNvGrpSpPr>
            <a:grpSpLocks/>
          </p:cNvGrpSpPr>
          <p:nvPr/>
        </p:nvGrpSpPr>
        <p:grpSpPr bwMode="auto">
          <a:xfrm>
            <a:off x="1308100" y="3725863"/>
            <a:ext cx="5807075" cy="788987"/>
            <a:chOff x="550" y="2311"/>
            <a:chExt cx="3658" cy="497"/>
          </a:xfrm>
        </p:grpSpPr>
        <p:sp>
          <p:nvSpPr>
            <p:cNvPr id="9220" name="Text Box 4"/>
            <p:cNvSpPr txBox="1">
              <a:spLocks noChangeArrowheads="1"/>
            </p:cNvSpPr>
            <p:nvPr/>
          </p:nvSpPr>
          <p:spPr bwMode="auto">
            <a:xfrm>
              <a:off x="550" y="2328"/>
              <a:ext cx="151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Example:</a:t>
              </a:r>
              <a:r>
                <a:rPr lang="en-US"/>
                <a:t>  </a:t>
              </a:r>
            </a:p>
          </p:txBody>
        </p:sp>
        <p:graphicFrame>
          <p:nvGraphicFramePr>
            <p:cNvPr id="9221" name="Object 5"/>
            <p:cNvGraphicFramePr>
              <a:graphicFrameLocks noChangeAspect="1"/>
            </p:cNvGraphicFramePr>
            <p:nvPr/>
          </p:nvGraphicFramePr>
          <p:xfrm>
            <a:off x="2134" y="2311"/>
            <a:ext cx="2074" cy="474"/>
          </p:xfrm>
          <a:graphic>
            <a:graphicData uri="http://schemas.openxmlformats.org/presentationml/2006/ole">
              <p:oleObj spid="_x0000_s9221" name="Equation" r:id="rId4" imgW="889000" imgH="203200" progId="Equation.DSMT36">
                <p:embed/>
              </p:oleObj>
            </a:graphicData>
          </a:graphic>
        </p:graphicFrame>
      </p:grpSp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1943100" y="4762500"/>
            <a:ext cx="5481638" cy="838200"/>
            <a:chOff x="336" y="2892"/>
            <a:chExt cx="3453" cy="528"/>
          </a:xfrm>
        </p:grpSpPr>
        <p:sp>
          <p:nvSpPr>
            <p:cNvPr id="9223" name="Text Box 7"/>
            <p:cNvSpPr txBox="1">
              <a:spLocks noChangeArrowheads="1"/>
            </p:cNvSpPr>
            <p:nvPr/>
          </p:nvSpPr>
          <p:spPr bwMode="auto">
            <a:xfrm>
              <a:off x="336" y="2940"/>
              <a:ext cx="14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/>
                <a:t>Domain:</a:t>
              </a:r>
            </a:p>
          </p:txBody>
        </p:sp>
        <p:sp>
          <p:nvSpPr>
            <p:cNvPr id="9224" name="Text Box 8"/>
            <p:cNvSpPr txBox="1">
              <a:spLocks noChangeArrowheads="1"/>
            </p:cNvSpPr>
            <p:nvPr/>
          </p:nvSpPr>
          <p:spPr bwMode="auto">
            <a:xfrm>
              <a:off x="1824" y="2892"/>
              <a:ext cx="196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{x: x≥5}</a:t>
              </a:r>
            </a:p>
          </p:txBody>
        </p:sp>
      </p:grpSp>
      <p:grpSp>
        <p:nvGrpSpPr>
          <p:cNvPr id="9228" name="Group 12"/>
          <p:cNvGrpSpPr>
            <a:grpSpLocks/>
          </p:cNvGrpSpPr>
          <p:nvPr/>
        </p:nvGrpSpPr>
        <p:grpSpPr bwMode="auto">
          <a:xfrm>
            <a:off x="1943100" y="5657850"/>
            <a:ext cx="4800600" cy="762000"/>
            <a:chOff x="336" y="3708"/>
            <a:chExt cx="3024" cy="480"/>
          </a:xfrm>
        </p:grpSpPr>
        <p:sp>
          <p:nvSpPr>
            <p:cNvPr id="9225" name="Text Box 9"/>
            <p:cNvSpPr txBox="1">
              <a:spLocks noChangeArrowheads="1"/>
            </p:cNvSpPr>
            <p:nvPr/>
          </p:nvSpPr>
          <p:spPr bwMode="auto">
            <a:xfrm>
              <a:off x="336" y="3708"/>
              <a:ext cx="12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/>
                <a:t>Range:</a:t>
              </a:r>
              <a:endParaRPr lang="en-US" sz="4400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1632" y="3708"/>
              <a:ext cx="172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{y: y≥0}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  <p:bldP spid="921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01688" y="628650"/>
            <a:ext cx="77724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Practice:  Find the domain and range of the following sets of ordered pairs.</a:t>
            </a:r>
            <a:endParaRPr lang="en-US" sz="4400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62000" y="3116263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1. {(3,7),(-3,7),(7,-2),(-8,-5),(0,-1)}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600200" y="4495800"/>
            <a:ext cx="5181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Domain:{3,-3,7,-8,0}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676400" y="5638800"/>
            <a:ext cx="487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Range:{7,-2,-5,-1}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2" grpId="0" build="p" autoUpdateAnimBg="0"/>
      <p:bldP spid="717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 cstate="print"/>
          <a:srcRect l="40401" t="17697" r="20853" b="18076"/>
          <a:stretch>
            <a:fillRect/>
          </a:stretch>
        </p:blipFill>
        <p:spPr bwMode="auto">
          <a:xfrm>
            <a:off x="1349375" y="381000"/>
            <a:ext cx="4494213" cy="468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81000" y="377825"/>
            <a:ext cx="685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/>
              <a:t>2.</a:t>
            </a:r>
          </a:p>
        </p:txBody>
      </p:sp>
      <p:grpSp>
        <p:nvGrpSpPr>
          <p:cNvPr id="8199" name="Group 7"/>
          <p:cNvGrpSpPr>
            <a:grpSpLocks/>
          </p:cNvGrpSpPr>
          <p:nvPr/>
        </p:nvGrpSpPr>
        <p:grpSpPr bwMode="auto">
          <a:xfrm>
            <a:off x="360363" y="5583238"/>
            <a:ext cx="4000500" cy="762000"/>
            <a:chOff x="0" y="3696"/>
            <a:chExt cx="2520" cy="480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0" y="3696"/>
              <a:ext cx="216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Domain={x:x</a:t>
              </a:r>
            </a:p>
          </p:txBody>
        </p:sp>
        <p:graphicFrame>
          <p:nvGraphicFramePr>
            <p:cNvPr id="8197" name="Object 5"/>
            <p:cNvGraphicFramePr>
              <a:graphicFrameLocks noChangeAspect="1"/>
            </p:cNvGraphicFramePr>
            <p:nvPr/>
          </p:nvGraphicFramePr>
          <p:xfrm>
            <a:off x="2064" y="3792"/>
            <a:ext cx="456" cy="304"/>
          </p:xfrm>
          <a:graphic>
            <a:graphicData uri="http://schemas.openxmlformats.org/presentationml/2006/ole">
              <p:oleObj spid="_x0000_s8197" name="Equation" r:id="rId5" imgW="228600" imgH="152400" progId="Equation.DSMT36">
                <p:embed/>
              </p:oleObj>
            </a:graphicData>
          </a:graphic>
        </p:graphicFrame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2400" y="3696"/>
              <a:ext cx="116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}</a:t>
              </a:r>
            </a:p>
          </p:txBody>
        </p:sp>
      </p:grp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667250" y="5583238"/>
            <a:ext cx="419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/>
              <a:t>Range:{all reals}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 Projector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0" name="Group 20"/>
          <p:cNvGrpSpPr>
            <a:grpSpLocks/>
          </p:cNvGrpSpPr>
          <p:nvPr/>
        </p:nvGrpSpPr>
        <p:grpSpPr bwMode="auto">
          <a:xfrm>
            <a:off x="2200275" y="1279525"/>
            <a:ext cx="4679950" cy="1652588"/>
            <a:chOff x="1386" y="806"/>
            <a:chExt cx="2948" cy="1041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1386" y="806"/>
              <a:ext cx="2948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Domain={all reals}</a:t>
              </a:r>
            </a:p>
          </p:txBody>
        </p:sp>
        <p:sp>
          <p:nvSpPr>
            <p:cNvPr id="10248" name="Text Box 8"/>
            <p:cNvSpPr txBox="1">
              <a:spLocks noChangeArrowheads="1"/>
            </p:cNvSpPr>
            <p:nvPr/>
          </p:nvSpPr>
          <p:spPr bwMode="auto">
            <a:xfrm>
              <a:off x="1389" y="1367"/>
              <a:ext cx="26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Range:{y:y≥-4}</a:t>
              </a:r>
            </a:p>
          </p:txBody>
        </p:sp>
      </p:grpSp>
      <p:grpSp>
        <p:nvGrpSpPr>
          <p:cNvPr id="10257" name="Group 17"/>
          <p:cNvGrpSpPr>
            <a:grpSpLocks/>
          </p:cNvGrpSpPr>
          <p:nvPr/>
        </p:nvGrpSpPr>
        <p:grpSpPr bwMode="auto">
          <a:xfrm>
            <a:off x="381000" y="333375"/>
            <a:ext cx="4497388" cy="882650"/>
            <a:chOff x="240" y="162"/>
            <a:chExt cx="2833" cy="556"/>
          </a:xfrm>
        </p:grpSpPr>
        <p:sp>
          <p:nvSpPr>
            <p:cNvPr id="10243" name="Text Box 3"/>
            <p:cNvSpPr txBox="1">
              <a:spLocks noChangeArrowheads="1"/>
            </p:cNvSpPr>
            <p:nvPr/>
          </p:nvSpPr>
          <p:spPr bwMode="auto">
            <a:xfrm>
              <a:off x="240" y="238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/>
                <a:t>3.</a:t>
              </a:r>
            </a:p>
          </p:txBody>
        </p:sp>
        <p:graphicFrame>
          <p:nvGraphicFramePr>
            <p:cNvPr id="10249" name="Object 9"/>
            <p:cNvGraphicFramePr>
              <a:graphicFrameLocks noChangeAspect="1"/>
            </p:cNvGraphicFramePr>
            <p:nvPr/>
          </p:nvGraphicFramePr>
          <p:xfrm>
            <a:off x="670" y="162"/>
            <a:ext cx="2403" cy="534"/>
          </p:xfrm>
          <a:graphic>
            <a:graphicData uri="http://schemas.openxmlformats.org/presentationml/2006/ole">
              <p:oleObj spid="_x0000_s10249" name="Equation" r:id="rId3" imgW="914400" imgH="203200" progId="Equation.DSMT36">
                <p:embed/>
              </p:oleObj>
            </a:graphicData>
          </a:graphic>
        </p:graphicFrame>
      </p:grpSp>
      <p:grpSp>
        <p:nvGrpSpPr>
          <p:cNvPr id="10261" name="Group 21"/>
          <p:cNvGrpSpPr>
            <a:grpSpLocks/>
          </p:cNvGrpSpPr>
          <p:nvPr/>
        </p:nvGrpSpPr>
        <p:grpSpPr bwMode="auto">
          <a:xfrm>
            <a:off x="381000" y="3089275"/>
            <a:ext cx="3127375" cy="1484313"/>
            <a:chOff x="240" y="1610"/>
            <a:chExt cx="1970" cy="935"/>
          </a:xfrm>
        </p:grpSpPr>
        <p:sp>
          <p:nvSpPr>
            <p:cNvPr id="10250" name="Text Box 10"/>
            <p:cNvSpPr txBox="1">
              <a:spLocks noChangeArrowheads="1"/>
            </p:cNvSpPr>
            <p:nvPr/>
          </p:nvSpPr>
          <p:spPr bwMode="auto">
            <a:xfrm>
              <a:off x="240" y="1876"/>
              <a:ext cx="432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 b="1"/>
                <a:t>4.</a:t>
              </a:r>
            </a:p>
          </p:txBody>
        </p:sp>
        <p:graphicFrame>
          <p:nvGraphicFramePr>
            <p:cNvPr id="10255" name="Object 15"/>
            <p:cNvGraphicFramePr>
              <a:graphicFrameLocks noChangeAspect="1"/>
            </p:cNvGraphicFramePr>
            <p:nvPr/>
          </p:nvGraphicFramePr>
          <p:xfrm>
            <a:off x="674" y="1610"/>
            <a:ext cx="1536" cy="935"/>
          </p:xfrm>
          <a:graphic>
            <a:graphicData uri="http://schemas.openxmlformats.org/presentationml/2006/ole">
              <p:oleObj spid="_x0000_s10255" name="Equation" r:id="rId4" imgW="584200" imgH="355600" progId="Equation.DSMT36">
                <p:embed/>
              </p:oleObj>
            </a:graphicData>
          </a:graphic>
        </p:graphicFrame>
      </p:grpSp>
      <p:grpSp>
        <p:nvGrpSpPr>
          <p:cNvPr id="10262" name="Group 22"/>
          <p:cNvGrpSpPr>
            <a:grpSpLocks/>
          </p:cNvGrpSpPr>
          <p:nvPr/>
        </p:nvGrpSpPr>
        <p:grpSpPr bwMode="auto">
          <a:xfrm>
            <a:off x="2200275" y="4543425"/>
            <a:ext cx="4452938" cy="1557338"/>
            <a:chOff x="1386" y="2862"/>
            <a:chExt cx="2805" cy="981"/>
          </a:xfrm>
        </p:grpSpPr>
        <p:sp>
          <p:nvSpPr>
            <p:cNvPr id="10252" name="Text Box 12"/>
            <p:cNvSpPr txBox="1">
              <a:spLocks noChangeArrowheads="1"/>
            </p:cNvSpPr>
            <p:nvPr/>
          </p:nvSpPr>
          <p:spPr bwMode="auto">
            <a:xfrm>
              <a:off x="1386" y="2862"/>
              <a:ext cx="2805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Domain={x:x≠0}</a:t>
              </a:r>
            </a:p>
          </p:txBody>
        </p:sp>
        <p:sp>
          <p:nvSpPr>
            <p:cNvPr id="10256" name="Text Box 16"/>
            <p:cNvSpPr txBox="1">
              <a:spLocks noChangeArrowheads="1"/>
            </p:cNvSpPr>
            <p:nvPr/>
          </p:nvSpPr>
          <p:spPr bwMode="auto">
            <a:xfrm>
              <a:off x="1388" y="3363"/>
              <a:ext cx="26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4400"/>
                <a:t>Range:{y:y≠0}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194</TotalTime>
  <Words>568</Words>
  <Application>Microsoft Office PowerPoint</Application>
  <PresentationFormat>On-screen Show (4:3)</PresentationFormat>
  <Paragraphs>84</Paragraphs>
  <Slides>17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Times</vt:lpstr>
      <vt:lpstr>Concourse</vt:lpstr>
      <vt:lpstr>MathType Equation 3.6</vt:lpstr>
      <vt:lpstr>MathType 4.0 Equation</vt:lpstr>
      <vt:lpstr>Microsoft Equation 3.0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Choosing Realistic Domains and Ranges</vt:lpstr>
      <vt:lpstr>Choosing Realistic Domains and Ranges</vt:lpstr>
      <vt:lpstr>Choosing Realistic Domains and Ranges</vt:lpstr>
      <vt:lpstr>Using a Graph to Find the Domain and Range</vt:lpstr>
      <vt:lpstr>Using a Graph to Find the Domain and Range</vt:lpstr>
      <vt:lpstr>Using a Formula to Find Domain and Range</vt:lpstr>
      <vt:lpstr>Using a Formula to Find Domain and Range</vt:lpstr>
    </vt:vector>
  </TitlesOfParts>
  <Company>Henrico County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HCPS</dc:creator>
  <cp:lastModifiedBy>Joe B</cp:lastModifiedBy>
  <cp:revision>13</cp:revision>
  <dcterms:created xsi:type="dcterms:W3CDTF">2002-08-07T19:57:41Z</dcterms:created>
  <dcterms:modified xsi:type="dcterms:W3CDTF">2015-09-06T14:32:13Z</dcterms:modified>
</cp:coreProperties>
</file>