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5" r:id="rId19"/>
    <p:sldId id="276" r:id="rId20"/>
    <p:sldId id="273" r:id="rId21"/>
    <p:sldId id="274" r:id="rId22"/>
    <p:sldId id="277" r:id="rId23"/>
    <p:sldId id="278" r:id="rId24"/>
    <p:sldId id="279" r:id="rId25"/>
    <p:sldId id="280" r:id="rId26"/>
    <p:sldId id="281" r:id="rId27"/>
    <p:sldId id="296" r:id="rId28"/>
    <p:sldId id="297" r:id="rId29"/>
    <p:sldId id="282" r:id="rId30"/>
    <p:sldId id="284" r:id="rId31"/>
    <p:sldId id="283" r:id="rId32"/>
    <p:sldId id="285" r:id="rId33"/>
    <p:sldId id="298" r:id="rId34"/>
    <p:sldId id="286" r:id="rId35"/>
    <p:sldId id="299" r:id="rId36"/>
    <p:sldId id="311" r:id="rId37"/>
    <p:sldId id="312" r:id="rId38"/>
    <p:sldId id="288" r:id="rId39"/>
    <p:sldId id="289" r:id="rId40"/>
    <p:sldId id="295" r:id="rId41"/>
    <p:sldId id="305" r:id="rId42"/>
    <p:sldId id="306" r:id="rId43"/>
    <p:sldId id="307" r:id="rId44"/>
    <p:sldId id="308" r:id="rId45"/>
    <p:sldId id="309" r:id="rId46"/>
    <p:sldId id="310" r:id="rId47"/>
    <p:sldId id="313" r:id="rId48"/>
    <p:sldId id="314" r:id="rId49"/>
    <p:sldId id="315" r:id="rId50"/>
    <p:sldId id="317" r:id="rId51"/>
    <p:sldId id="318" r:id="rId52"/>
    <p:sldId id="319" r:id="rId53"/>
    <p:sldId id="316" r:id="rId54"/>
    <p:sldId id="320" r:id="rId55"/>
    <p:sldId id="321" r:id="rId56"/>
    <p:sldId id="322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E411"/>
    <a:srgbClr val="E40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0" autoAdjust="0"/>
  </p:normalViewPr>
  <p:slideViewPr>
    <p:cSldViewPr snapToGrid="0" snapToObjects="1">
      <p:cViewPr>
        <p:scale>
          <a:sx n="72" d="100"/>
          <a:sy n="72" d="100"/>
        </p:scale>
        <p:origin x="-165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printerSettings" Target="printerSettings/printerSettings1.bin"/><Relationship Id="rId59" Type="http://schemas.openxmlformats.org/officeDocument/2006/relationships/presProps" Target="pres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BE93A-60BE-CE4B-B4B8-8BA8C013790F}" type="datetimeFigureOut">
              <a:rPr lang="en-US" smtClean="0"/>
              <a:pPr/>
              <a:t>10/4/15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A8B5-6637-7D4D-9232-5A9675210F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Relationship Id="rId3" Type="http://schemas.microsoft.com/office/2007/relationships/hdphoto" Target="../media/hdphoto2.wdp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Relationship Id="rId3" Type="http://schemas.microsoft.com/office/2007/relationships/hdphoto" Target="../media/hdphoto3.wd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jpe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0.jpeg"/><Relationship Id="rId3" Type="http://schemas.openxmlformats.org/officeDocument/2006/relationships/image" Target="../media/image21.jpe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jpeg"/><Relationship Id="rId3" Type="http://schemas.openxmlformats.org/officeDocument/2006/relationships/image" Target="../media/image23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4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Chapter </a:t>
            </a:r>
            <a:r>
              <a:rPr lang="en-US" smtClean="0">
                <a:solidFill>
                  <a:srgbClr val="FFFF00"/>
                </a:solidFill>
              </a:rPr>
              <a:t>3 (part 2) </a:t>
            </a:r>
            <a:r>
              <a:rPr lang="en-US" dirty="0" smtClean="0">
                <a:solidFill>
                  <a:srgbClr val="FFFF00"/>
                </a:solidFill>
              </a:rPr>
              <a:t>–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470023"/>
            <a:ext cx="8245910" cy="5215975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Question:  How exactly are electrons arranged around the nucleus of the atom?</a:t>
            </a: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Answer:  It’s pretty complicated.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031" y="4305280"/>
            <a:ext cx="3859425" cy="23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89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f-sublevel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Has  a funky shape to it.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Contains 7 orbitals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It can hold a maximum of 14</a:t>
            </a:r>
          </a:p>
          <a:p>
            <a:pPr lvl="3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electrons.</a:t>
            </a:r>
          </a:p>
        </p:txBody>
      </p:sp>
      <p:pic>
        <p:nvPicPr>
          <p:cNvPr id="5" name="Picture 4" descr="images-7.jpeg"/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924" y="3951006"/>
            <a:ext cx="2799040" cy="28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7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, p, d, and f sublevels</a:t>
            </a:r>
          </a:p>
        </p:txBody>
      </p:sp>
      <p:pic>
        <p:nvPicPr>
          <p:cNvPr id="4" name="Picture 3" descr="Unknown-3.jpe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555" y="2704835"/>
            <a:ext cx="5057619" cy="3759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93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, p, d, and f sublevels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This version of the Periodic Table shows where the last electron will be located for each element.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Sodium’s last electron is in the s-sublevel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Helium’s last electron is </a:t>
            </a:r>
          </a:p>
          <a:p>
            <a:pPr lvl="2" indent="461963" algn="l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n the s-sublevel.</a:t>
            </a:r>
          </a:p>
        </p:txBody>
      </p:sp>
      <p:pic>
        <p:nvPicPr>
          <p:cNvPr id="4" name="Picture 3" descr="Unknown-3.jpe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910" y="4799142"/>
            <a:ext cx="2769438" cy="205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315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Electron orbitals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Regions within the sublevels where electrons are found.</a:t>
            </a:r>
          </a:p>
          <a:p>
            <a:pPr marL="1828800" lvl="3" indent="-457200" algn="l">
              <a:buFont typeface="Courier New"/>
              <a:buChar char="o"/>
            </a:pP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Each orbital can hold a maximum of 2 electrons.</a:t>
            </a:r>
          </a:p>
          <a:p>
            <a:pPr marL="1828800" lvl="3" indent="-457200" algn="l">
              <a:buFont typeface="Courier New"/>
              <a:buChar char="o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1428750" lvl="3" indent="-1322388"/>
            <a:endParaRPr lang="en-US" sz="2800" dirty="0" smtClean="0">
              <a:solidFill>
                <a:srgbClr val="E40C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80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Electronic Structure</a:t>
            </a:r>
          </a:p>
          <a:p>
            <a:pPr marL="1371600" lvl="2" indent="-457200" algn="l">
              <a:buFont typeface="Courier New"/>
              <a:buChar char="o"/>
            </a:pP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1371600" lvl="2" indent="-457200" algn="l">
              <a:buFont typeface="Courier New"/>
              <a:buChar char="o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 indent="-508000" algn="l"/>
            <a:r>
              <a:rPr lang="en-US" sz="3200" dirty="0" smtClean="0">
                <a:solidFill>
                  <a:srgbClr val="E40CB6"/>
                </a:solidFill>
              </a:rPr>
              <a:t>Quantum </a:t>
            </a:r>
            <a:r>
              <a:rPr lang="en-US" sz="3200" dirty="0">
                <a:solidFill>
                  <a:srgbClr val="E40CB6"/>
                </a:solidFill>
                <a:sym typeface="Wingdings"/>
              </a:rPr>
              <a:t> sublevel  orbital  electron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917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A diagrams that shows how the electrons are arranged within the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quantums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, sublevels, and orbitals.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-8.jpe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675" y="3735862"/>
            <a:ext cx="3494711" cy="301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684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401155"/>
              </p:ext>
            </p:extLst>
          </p:nvPr>
        </p:nvGraphicFramePr>
        <p:xfrm>
          <a:off x="843947" y="1939065"/>
          <a:ext cx="7239228" cy="4724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807"/>
                <a:gridCol w="1809807"/>
                <a:gridCol w="1809807"/>
                <a:gridCol w="1809807"/>
              </a:tblGrid>
              <a:tr h="934556">
                <a:tc>
                  <a:txBody>
                    <a:bodyPr/>
                    <a:lstStyle/>
                    <a:p>
                      <a:r>
                        <a:rPr lang="en-US" dirty="0" smtClean="0"/>
                        <a:t>Quantum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Sublevel(s)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of Orbitals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Max. # of electrons</a:t>
                      </a:r>
                      <a:endParaRPr lang="en-US" dirty="0"/>
                    </a:p>
                  </a:txBody>
                  <a:tcPr/>
                </a:tc>
              </a:tr>
              <a:tr h="541449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541449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s, 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</a:p>
                  </a:txBody>
                  <a:tcPr/>
                </a:tc>
              </a:tr>
              <a:tr h="541449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s, p,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541449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s, p, d,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541449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s, p, d,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541449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s, p, d,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541449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s, p, d, 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213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 – </a:t>
            </a:r>
            <a:r>
              <a:rPr lang="en-US" sz="4000" smtClean="0">
                <a:solidFill>
                  <a:schemeClr val="accent6">
                    <a:lumMod val="75000"/>
                  </a:schemeClr>
                </a:solidFill>
              </a:rPr>
              <a:t>A representation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of how electrons are arranged around the atom.</a:t>
            </a: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Each line represents an orbital and an arrow represents an electron.</a:t>
            </a:r>
          </a:p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 of hydrogen:</a:t>
            </a:r>
          </a:p>
          <a:p>
            <a:pPr marL="571500" indent="-571500" algn="l">
              <a:buFont typeface="Arial"/>
              <a:buChar char="•"/>
            </a:pP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     H:  ____</a:t>
            </a: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	     1s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956767" y="5521682"/>
            <a:ext cx="0" cy="441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71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4277"/>
            <a:ext cx="9144000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We must first establish the order of the sublevels from lowest energy to the highest energy.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028700" lvl="1" indent="-571500" algn="l">
              <a:buFont typeface="Arial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Lowest						Highest</a:t>
            </a:r>
          </a:p>
          <a:p>
            <a:pPr lvl="1" algn="l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Energy						energy</a:t>
            </a:r>
          </a:p>
          <a:p>
            <a:pPr lvl="1" algn="l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334963" algn="l"/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1s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2p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3s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3p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3d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6s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4f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6p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7s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5f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6d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7ps</a:t>
            </a:r>
            <a:r>
              <a:rPr lang="en-US" sz="2600" baseline="30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  <a:p>
            <a:pPr marL="334963" lvl="1" indent="-282575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282575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282575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sz="2800" baseline="30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Striped Right Arrow 6"/>
          <p:cNvSpPr/>
          <p:nvPr/>
        </p:nvSpPr>
        <p:spPr>
          <a:xfrm>
            <a:off x="1905092" y="3607616"/>
            <a:ext cx="4374656" cy="405747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37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11454"/>
            <a:ext cx="9144000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There is a trick to make it easier to remember the filling order of the sublevels.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028700" lvl="1" indent="-571500" algn="l">
              <a:buFont typeface="Arial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334963" algn="l"/>
            <a:endParaRPr lang="en-US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334963" algn="l"/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334963" algn="l"/>
            <a:endParaRPr lang="en-US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334963" algn="l"/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334963" algn="l"/>
            <a:endParaRPr lang="en-US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334963" algn="l"/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1s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2p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3s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3p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3d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6s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4f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6p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7s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5f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6d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7ps</a:t>
            </a:r>
            <a:r>
              <a:rPr lang="en-US" sz="2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endParaRPr lang="en-US" sz="26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282575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282575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marL="334963" lvl="1" indent="-282575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sz="2800" baseline="30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964" y="2446648"/>
            <a:ext cx="3698628" cy="329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02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470023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 – Erwin Schrodinger (1926)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Also called the Quantum Mechanical Model.</a:t>
            </a: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006" y="3684925"/>
            <a:ext cx="2881117" cy="3001073"/>
          </a:xfrm>
          <a:prstGeom prst="rect">
            <a:avLst/>
          </a:prstGeom>
        </p:spPr>
      </p:pic>
      <p:pic>
        <p:nvPicPr>
          <p:cNvPr id="6" name="Picture 5" descr="Unknown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436" y="3684925"/>
            <a:ext cx="3001073" cy="300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29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     He:  ____</a:t>
            </a: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	       1s</a:t>
            </a: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	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Li:  ____    ____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		         1s        2s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027326" y="1764116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33040" y="1764116"/>
            <a:ext cx="0" cy="635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27326" y="3839403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33040" y="3839404"/>
            <a:ext cx="0" cy="635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590905" y="3839404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037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     Be:  ____    ____</a:t>
            </a: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	       1s	    2s</a:t>
            </a: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:  __    __        __  __  __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		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   1s    2s               2p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027326" y="1764116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33040" y="1764116"/>
            <a:ext cx="0" cy="635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157514" y="3839404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369191" y="3839405"/>
            <a:ext cx="0" cy="635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068423" y="3839405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432148" y="1764116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908421" y="1764116"/>
            <a:ext cx="0" cy="635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243386" y="3839404"/>
            <a:ext cx="0" cy="6350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466887" y="3854107"/>
            <a:ext cx="0" cy="6350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27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C:  __    __        __  __  __</a:t>
            </a: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    1s    2s               2p</a:t>
            </a: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:  __    __        __  __  __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   1s     2s               2p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11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Orbital Diagrams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Mg: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S: </a:t>
            </a: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Fe: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24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They are similar to orbital diagrams but the electrons are written as exponents, not arrows.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H: 1s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He: 1s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Li: 1s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2s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76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fontScale="77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They are similar to orbital diagrams but the electrons are written as exponents, not arrows.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Be: 1s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2s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B: 1s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40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2p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C: 1s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40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2p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634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fontScale="850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Write the electron configurations for the following elements;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Ne: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Ca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Zn: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115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Exceptions in Electron Configurations</a:t>
            </a:r>
          </a:p>
          <a:p>
            <a:pPr marL="1028700" lvl="1" indent="-5715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Chromium (Cr), Molybdenum (Mo), Copper (Cu), and Silver (Ag)</a:t>
            </a:r>
          </a:p>
          <a:p>
            <a:pPr marL="1028700" lvl="1" indent="-571500" algn="l">
              <a:buFont typeface="Courier New"/>
              <a:buChar char="o"/>
            </a:pP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Cr:</a:t>
            </a:r>
          </a:p>
          <a:p>
            <a:pPr lvl="1" algn="l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Mo:</a:t>
            </a:r>
          </a:p>
        </p:txBody>
      </p:sp>
    </p:spTree>
    <p:extLst>
      <p:ext uri="{BB962C8B-B14F-4D97-AF65-F5344CB8AC3E}">
        <p14:creationId xmlns:p14="http://schemas.microsoft.com/office/powerpoint/2010/main" val="33567779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Exceptions in Electron Configurations</a:t>
            </a:r>
          </a:p>
          <a:p>
            <a:pPr marL="1028700" lvl="1" indent="-5715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Chromium (Cr), Molybdenum (Mo), Copper (Cu), and Silver (Ag)</a:t>
            </a:r>
          </a:p>
          <a:p>
            <a:pPr marL="1028700" lvl="1" indent="-571500" algn="l">
              <a:buFont typeface="Courier New"/>
              <a:buChar char="o"/>
            </a:pP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Cu:</a:t>
            </a:r>
          </a:p>
          <a:p>
            <a:pPr lvl="1" algn="l"/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Ag:</a:t>
            </a:r>
          </a:p>
        </p:txBody>
      </p:sp>
    </p:spTree>
    <p:extLst>
      <p:ext uri="{BB962C8B-B14F-4D97-AF65-F5344CB8AC3E}">
        <p14:creationId xmlns:p14="http://schemas.microsoft.com/office/powerpoint/2010/main" val="7317634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fontScale="925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Writing electron configurations using the core method.</a:t>
            </a:r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Na:  </a:t>
            </a:r>
            <a:r>
              <a:rPr lang="en-US" sz="4000" dirty="0" smtClean="0">
                <a:solidFill>
                  <a:srgbClr val="10E411"/>
                </a:solidFill>
              </a:rPr>
              <a:t>1s</a:t>
            </a:r>
            <a:r>
              <a:rPr lang="en-US" sz="4000" baseline="30000" dirty="0" smtClean="0">
                <a:solidFill>
                  <a:srgbClr val="10E411"/>
                </a:solidFill>
              </a:rPr>
              <a:t>2</a:t>
            </a:r>
            <a:r>
              <a:rPr lang="en-US" sz="4000" dirty="0" smtClean="0">
                <a:solidFill>
                  <a:srgbClr val="10E411"/>
                </a:solidFill>
              </a:rPr>
              <a:t>  2s</a:t>
            </a:r>
            <a:r>
              <a:rPr lang="en-US" sz="4000" baseline="30000" dirty="0" smtClean="0">
                <a:solidFill>
                  <a:srgbClr val="10E411"/>
                </a:solidFill>
              </a:rPr>
              <a:t>2</a:t>
            </a:r>
            <a:r>
              <a:rPr lang="en-US" sz="4000" dirty="0" smtClean="0">
                <a:solidFill>
                  <a:srgbClr val="10E411"/>
                </a:solidFill>
              </a:rPr>
              <a:t>  2p</a:t>
            </a:r>
            <a:r>
              <a:rPr lang="en-US" sz="4000" baseline="30000" dirty="0" smtClean="0">
                <a:solidFill>
                  <a:srgbClr val="10E411"/>
                </a:solidFill>
              </a:rPr>
              <a:t>6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3s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green electrons represent the element neon.  So we can put the symbol of neon in brackets and write the electron configuration of sodium as follows;</a:t>
            </a:r>
          </a:p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Na:  </a:t>
            </a:r>
            <a:r>
              <a:rPr lang="en-US" sz="4000" dirty="0" smtClean="0">
                <a:solidFill>
                  <a:srgbClr val="10E411"/>
                </a:solidFill>
              </a:rPr>
              <a:t>[Ne] 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3s</a:t>
            </a:r>
            <a:r>
              <a:rPr lang="en-US" sz="4000" baseline="300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  <a:p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8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electrons are arranged around the nucleus of the atom almost like a map of the United States.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entire area is the country.  A smaller portion is called a state, even smaller is the county, then the town, street, and finally the street address.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6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693" y="4925751"/>
            <a:ext cx="1823507" cy="19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455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Writing electron configurations using the core method.</a:t>
            </a:r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Na:  </a:t>
            </a:r>
            <a:r>
              <a:rPr lang="en-US" sz="4000" dirty="0" smtClean="0">
                <a:solidFill>
                  <a:srgbClr val="10E411"/>
                </a:solidFill>
              </a:rPr>
              <a:t>1s</a:t>
            </a:r>
            <a:r>
              <a:rPr lang="en-US" sz="4000" baseline="30000" dirty="0" smtClean="0">
                <a:solidFill>
                  <a:srgbClr val="10E411"/>
                </a:solidFill>
              </a:rPr>
              <a:t>2</a:t>
            </a:r>
            <a:r>
              <a:rPr lang="en-US" sz="4000" dirty="0" smtClean="0">
                <a:solidFill>
                  <a:srgbClr val="10E411"/>
                </a:solidFill>
              </a:rPr>
              <a:t>  2s</a:t>
            </a:r>
            <a:r>
              <a:rPr lang="en-US" sz="4000" baseline="30000" dirty="0" smtClean="0">
                <a:solidFill>
                  <a:srgbClr val="10E411"/>
                </a:solidFill>
              </a:rPr>
              <a:t>2</a:t>
            </a:r>
            <a:r>
              <a:rPr lang="en-US" sz="4000" dirty="0" smtClean="0">
                <a:solidFill>
                  <a:srgbClr val="10E411"/>
                </a:solidFill>
              </a:rPr>
              <a:t>  2p</a:t>
            </a:r>
            <a:r>
              <a:rPr lang="en-US" sz="4000" baseline="30000" dirty="0" smtClean="0">
                <a:solidFill>
                  <a:srgbClr val="10E411"/>
                </a:solidFill>
              </a:rPr>
              <a:t>6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 3s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US" sz="40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only element that can be placed in the brackets is the last noble gas that </a:t>
            </a:r>
            <a:r>
              <a:rPr lang="en-US" sz="4000" smtClean="0">
                <a:solidFill>
                  <a:schemeClr val="accent6">
                    <a:lumMod val="75000"/>
                  </a:schemeClr>
                </a:solidFill>
              </a:rPr>
              <a:t>was passed.</a:t>
            </a:r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Na:  </a:t>
            </a:r>
            <a:r>
              <a:rPr lang="en-US" sz="4000" dirty="0" smtClean="0">
                <a:solidFill>
                  <a:srgbClr val="10E411"/>
                </a:solidFill>
              </a:rPr>
              <a:t>[Ne] 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3s</a:t>
            </a:r>
            <a:r>
              <a:rPr lang="en-US" sz="4000" baseline="30000" dirty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  <a:p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07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Writing electron configurations using the core method for the following elements;</a:t>
            </a:r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P: </a:t>
            </a:r>
            <a:r>
              <a:rPr lang="en-US" sz="4000" dirty="0" smtClean="0">
                <a:solidFill>
                  <a:srgbClr val="10E411"/>
                </a:solidFill>
              </a:rPr>
              <a:t>1s</a:t>
            </a:r>
            <a:r>
              <a:rPr lang="en-US" sz="4000" baseline="30000" dirty="0" smtClean="0">
                <a:solidFill>
                  <a:srgbClr val="10E411"/>
                </a:solidFill>
              </a:rPr>
              <a:t>2</a:t>
            </a:r>
            <a:r>
              <a:rPr lang="en-US" sz="4000" dirty="0" smtClean="0">
                <a:solidFill>
                  <a:srgbClr val="10E411"/>
                </a:solidFill>
              </a:rPr>
              <a:t> 2s</a:t>
            </a:r>
            <a:r>
              <a:rPr lang="en-US" sz="4000" baseline="30000" dirty="0" smtClean="0">
                <a:solidFill>
                  <a:srgbClr val="10E411"/>
                </a:solidFill>
              </a:rPr>
              <a:t>2</a:t>
            </a:r>
            <a:r>
              <a:rPr lang="en-US" sz="4000" dirty="0" smtClean="0">
                <a:solidFill>
                  <a:srgbClr val="10E411"/>
                </a:solidFill>
              </a:rPr>
              <a:t> 2p</a:t>
            </a:r>
            <a:r>
              <a:rPr lang="en-US" sz="4000" baseline="30000" dirty="0" smtClean="0">
                <a:solidFill>
                  <a:srgbClr val="10E411"/>
                </a:solidFill>
              </a:rPr>
              <a:t>6</a:t>
            </a:r>
            <a:r>
              <a:rPr lang="en-US" sz="4000" dirty="0" smtClean="0">
                <a:solidFill>
                  <a:srgbClr val="10E411"/>
                </a:solidFill>
              </a:rPr>
              <a:t>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3s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3p</a:t>
            </a:r>
            <a:r>
              <a:rPr lang="en-US" sz="4000" baseline="300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 </a:t>
            </a:r>
            <a:r>
              <a:rPr lang="en-US" sz="4000" dirty="0" smtClean="0">
                <a:solidFill>
                  <a:srgbClr val="10E411"/>
                </a:solidFill>
                <a:sym typeface="Wingdings"/>
              </a:rPr>
              <a:t>[Ne]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3s</a:t>
            </a:r>
            <a:r>
              <a:rPr lang="en-US" sz="40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3p</a:t>
            </a:r>
            <a:r>
              <a:rPr lang="en-US" sz="40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N:</a:t>
            </a:r>
          </a:p>
          <a:p>
            <a:pPr lvl="1" algn="l"/>
            <a:endParaRPr lang="en-US" sz="40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Cl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7895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 of Ions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Ions are atoms with an electrical charge because they have either more or less electrons than the neutral atom.</a:t>
            </a:r>
          </a:p>
          <a:p>
            <a:pPr marL="1028700" lvl="1" indent="-571500" algn="l">
              <a:buFont typeface="Arial"/>
              <a:buChar char="•"/>
            </a:pP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Na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+1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:  1s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	(Looks like Neon)</a:t>
            </a:r>
            <a:endParaRPr lang="en-US" sz="4000" baseline="30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1827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fontScale="92500"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Electron Configurations of Ions</a:t>
            </a:r>
          </a:p>
          <a:p>
            <a:pPr marL="1028700" lvl="1" indent="-5715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How can we predict the electrical charge of an element?</a:t>
            </a:r>
          </a:p>
          <a:p>
            <a:pPr lvl="1" algn="l"/>
            <a:r>
              <a:rPr lang="en-US" sz="3200" baseline="30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endParaRPr lang="en-US" sz="3200" baseline="30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sz="3200" baseline="30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Group 1 = +1</a:t>
            </a:r>
          </a:p>
          <a:p>
            <a:pPr lvl="1" algn="l"/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Group 2 = +2</a:t>
            </a:r>
          </a:p>
          <a:p>
            <a:pPr lvl="1" algn="l"/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  	Group 3 = +3</a:t>
            </a:r>
          </a:p>
          <a:p>
            <a:pPr lvl="1" algn="l"/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Group 4 = +4/-4</a:t>
            </a:r>
          </a:p>
          <a:p>
            <a:pPr lvl="1" algn="l"/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Group 5 = -3</a:t>
            </a:r>
          </a:p>
          <a:p>
            <a:pPr lvl="1" algn="l"/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Group 6 = -2</a:t>
            </a:r>
          </a:p>
          <a:p>
            <a:pPr lvl="1" algn="l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      Group 7 = -1</a:t>
            </a:r>
          </a:p>
          <a:p>
            <a:pPr lvl="1" algn="l"/>
            <a:r>
              <a:rPr lang="en-US" sz="3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     Group 8 = 0</a:t>
            </a:r>
            <a:endParaRPr lang="en-US" sz="35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7601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fontScale="62500" lnSpcReduction="2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5800" dirty="0" smtClean="0">
                <a:solidFill>
                  <a:schemeClr val="accent6">
                    <a:lumMod val="75000"/>
                  </a:schemeClr>
                </a:solidFill>
              </a:rPr>
              <a:t>Electron Configurations of Ions</a:t>
            </a: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lvl="1" algn="l"/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Mg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+2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: 1s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	(Looks like Neon)</a:t>
            </a:r>
            <a:endParaRPr lang="en-US" sz="51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5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51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1" algn="l"/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Al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+3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:  1s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	(Looks like Neon)</a:t>
            </a:r>
            <a:endParaRPr lang="en-US" sz="51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5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51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1" algn="l"/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-2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:  1s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	(Looks like Neon)</a:t>
            </a:r>
            <a:endParaRPr lang="en-US" sz="51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51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5100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1" algn="l"/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-1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:  1s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2s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5100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5100" baseline="30000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sz="5100" dirty="0">
                <a:solidFill>
                  <a:schemeClr val="accent6">
                    <a:lumMod val="75000"/>
                  </a:schemeClr>
                </a:solidFill>
              </a:rPr>
              <a:t>	(Looks like Neon)</a:t>
            </a:r>
            <a:endParaRPr lang="en-US" sz="51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392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 lnSpcReduction="10000"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Electron Configurations of Ions</a:t>
            </a:r>
          </a:p>
          <a:p>
            <a:pPr marL="571500" indent="-571500" algn="l">
              <a:buFont typeface="Arial"/>
              <a:buChar char="•"/>
            </a:pP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	Fe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+2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l"/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	Fe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+3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l"/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	O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-2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algn="l"/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	N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-3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118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lvl="2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Energy emitted from atoms that can be described as behaving like a wave.</a:t>
            </a:r>
          </a:p>
          <a:p>
            <a:pPr lvl="2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Waves are created from oscillating particles moving at a constant speed.</a:t>
            </a:r>
          </a:p>
          <a:p>
            <a:pPr lvl="2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 moving particle of electromagnetic radiation is called a </a:t>
            </a:r>
            <a:r>
              <a:rPr lang="en-US" sz="2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photon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262" y="4639624"/>
            <a:ext cx="5799891" cy="213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204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917575" lvl="2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Electromagnetic Spectrum – Shows all of the different types of energy that behaves like a wave.</a:t>
            </a:r>
            <a:endParaRPr lang="en-US" sz="28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888" y="2716738"/>
            <a:ext cx="5535179" cy="383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1467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917575" lvl="2" indent="-460375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Wavelength (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λ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– the distance between</a:t>
            </a:r>
          </a:p>
          <a:p>
            <a:pPr marL="457200" lvl="2" algn="l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    two crests of a wave.</a:t>
            </a:r>
            <a:endParaRPr lang="en-US" sz="36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397" y="3757567"/>
            <a:ext cx="5741924" cy="30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7271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917575" lvl="2" indent="-460375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Frequency (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ν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) – the number of crests that pass a certain point per second.</a:t>
            </a:r>
          </a:p>
          <a:p>
            <a:pPr marL="917575" lvl="2" indent="-460375" algn="l">
              <a:buFont typeface="Arial"/>
              <a:buChar char="•"/>
            </a:pPr>
            <a:endParaRPr lang="en-US" sz="4400" baseline="30000" dirty="0">
              <a:solidFill>
                <a:schemeClr val="accent6">
                  <a:lumMod val="75000"/>
                </a:schemeClr>
              </a:solidFill>
            </a:endParaRPr>
          </a:p>
          <a:p>
            <a:pPr lvl="2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 unit for </a:t>
            </a:r>
          </a:p>
          <a:p>
            <a:pPr marL="457200" lvl="2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    Frequency is </a:t>
            </a:r>
          </a:p>
          <a:p>
            <a:pPr marL="457200" lvl="2" algn="l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   the Hertz (Hz)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934" y="3722284"/>
            <a:ext cx="5034845" cy="292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74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Principle Quantum (n)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 large area around the nucleus of the atom where electrons are located.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 Principle Quantum is represented by a ring around the nucleus of the atom.</a:t>
            </a:r>
          </a:p>
        </p:txBody>
      </p:sp>
      <p:pic>
        <p:nvPicPr>
          <p:cNvPr id="5" name="Picture 4" descr="imag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734" y="4318000"/>
            <a:ext cx="32004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1540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917575" lvl="2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Electromagnetic Spectrum</a:t>
            </a:r>
          </a:p>
          <a:p>
            <a:pPr marL="1374775" lvl="3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Visible Light – A small section of the entire electromagnetic spectrum.</a:t>
            </a:r>
          </a:p>
        </p:txBody>
      </p:sp>
      <p:pic>
        <p:nvPicPr>
          <p:cNvPr id="5" name="Picture 4" descr="images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53" y="3072521"/>
            <a:ext cx="6475934" cy="367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143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Atomic Emission Spectra</a:t>
            </a:r>
          </a:p>
          <a:p>
            <a:pPr marL="917575" lvl="2" indent="-460375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What happens when a hydrogen atom absorbs energy?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 descr="images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096" y="2433700"/>
            <a:ext cx="4164352" cy="3811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0000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Atomic Emission Spectra</a:t>
            </a:r>
          </a:p>
          <a:p>
            <a:pPr marL="917575" lvl="2" indent="-460375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What happens then an hydrogen atom absorbs energy?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 descr="images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350" y="2388335"/>
            <a:ext cx="4174238" cy="425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508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Atomic Emission Spectra</a:t>
            </a:r>
          </a:p>
          <a:p>
            <a:pPr marL="917575" lvl="2" indent="-460375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What happens then an hydrogen atom absorbs energy?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759" y="2711952"/>
            <a:ext cx="4894334" cy="3815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713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Atomic Emission Spectra</a:t>
            </a:r>
          </a:p>
          <a:p>
            <a:pPr marL="917575" lvl="2" indent="-460375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What happens then an hydrogen atom absorbs energy?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391"/>
          <a:stretch/>
        </p:blipFill>
        <p:spPr>
          <a:xfrm>
            <a:off x="331608" y="3016638"/>
            <a:ext cx="4468066" cy="2487402"/>
          </a:xfrm>
          <a:prstGeom prst="rect">
            <a:avLst/>
          </a:prstGeom>
        </p:spPr>
      </p:pic>
      <p:pic>
        <p:nvPicPr>
          <p:cNvPr id="6" name="Picture 5" descr="images-2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590" y="3068316"/>
            <a:ext cx="3788293" cy="308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5831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Atomic Emission Spectra</a:t>
            </a:r>
          </a:p>
          <a:p>
            <a:pPr marL="917575" lvl="2" indent="-460375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Balmer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Series (Johann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Balmer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– Individual wavelengths of visible light produced when excited electrons return to the 2</a:t>
            </a:r>
            <a:r>
              <a:rPr lang="en-US" sz="2800" baseline="30000" dirty="0" smtClean="0">
                <a:solidFill>
                  <a:schemeClr val="accent6">
                    <a:lumMod val="75000"/>
                  </a:schemeClr>
                </a:solidFill>
              </a:rPr>
              <a:t>nd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energy level (Quantum).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806" y="3180505"/>
            <a:ext cx="4191831" cy="3400602"/>
          </a:xfrm>
          <a:prstGeom prst="rect">
            <a:avLst/>
          </a:prstGeom>
        </p:spPr>
      </p:pic>
      <p:pic>
        <p:nvPicPr>
          <p:cNvPr id="5" name="Picture 4" descr="images-3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047" y="123488"/>
            <a:ext cx="1165272" cy="146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5960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Atomic Emission Spectra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Other Elements produce more complex emission lines.  Why?</a:t>
            </a:r>
          </a:p>
          <a:p>
            <a:pPr marL="917575" lvl="2" indent="-460375" algn="l">
              <a:buFont typeface="Courier New"/>
              <a:buChar char="o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036" y="2910791"/>
            <a:ext cx="4598218" cy="373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8381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What is the relationship between frequency and wavelength?</a:t>
            </a:r>
          </a:p>
          <a:p>
            <a:pPr marL="1028700" lvl="1" indent="-571500" algn="l">
              <a:buFont typeface="Arial"/>
              <a:buChar char="•"/>
            </a:pP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Speed of Light = Wavelength x Frequency</a:t>
            </a:r>
          </a:p>
          <a:p>
            <a:pPr lvl="1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 =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λ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x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</a:rPr>
              <a:t>ν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 = 3.00 x 10</a:t>
            </a:r>
            <a:r>
              <a:rPr lang="en-US" sz="3600" baseline="300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m/s</a:t>
            </a: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822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Calculate the frequency of a type of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electomagnetic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radiation that has a wavelength of 6.0 x 10</a:t>
            </a:r>
            <a:r>
              <a:rPr lang="en-US" sz="3200" baseline="30000" dirty="0" smtClean="0">
                <a:solidFill>
                  <a:schemeClr val="accent6">
                    <a:lumMod val="75000"/>
                  </a:schemeClr>
                </a:solidFill>
              </a:rPr>
              <a:t>-5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m.</a:t>
            </a: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6582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Calculate the frequency of a type of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electomagnetic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radiation that has a wavelength of 760 nm.</a:t>
            </a: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1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Principle Quantum (n)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There are 7 of these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quantums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located around the nucleus of the atom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 Principle Quantum can also be called an </a:t>
            </a:r>
            <a:r>
              <a:rPr lang="en-US" sz="28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energy level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5" name="Picture 4" descr="imag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734" y="4318000"/>
            <a:ext cx="32004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0898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917575" lvl="2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Wavelength versus Frequency – Since electromagnetic radiation travels at the speed of light, we can relate wavelength and frequency with an equation.</a:t>
            </a:r>
          </a:p>
          <a:p>
            <a:pPr marL="917575" lvl="2" indent="-460375" algn="l">
              <a:buFont typeface="Arial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917575" lvl="2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Speed of light = wavelength x frequency</a:t>
            </a:r>
          </a:p>
          <a:p>
            <a:pPr marL="917575" lvl="2" indent="-460375" algn="l">
              <a:buFont typeface="Arial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917575" lvl="2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 =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λ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×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</a:rPr>
              <a:t>ν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		(c = 3.0 x 10</a:t>
            </a:r>
            <a:r>
              <a:rPr lang="en-US" sz="2800" baseline="30000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m/s)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460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917575" lvl="2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Calculate the frequency of electromagnetic radiation with a wavelength of 7.0 x 10</a:t>
            </a:r>
            <a:r>
              <a:rPr lang="en-US" sz="2800" baseline="30000" dirty="0" smtClean="0">
                <a:solidFill>
                  <a:schemeClr val="accent6">
                    <a:lumMod val="75000"/>
                  </a:schemeClr>
                </a:solidFill>
              </a:rPr>
              <a:t>-7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m.</a:t>
            </a:r>
          </a:p>
          <a:p>
            <a:pPr marL="457200" lvl="2"/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λ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×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ν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		(c = 3.0 x 10</a:t>
            </a:r>
            <a:r>
              <a:rPr lang="en-US" sz="2800" baseline="30000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m/s)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917575" lvl="2" indent="-460375">
              <a:buFont typeface="Arial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4707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059" y="876033"/>
            <a:ext cx="8525834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917575" lvl="2" indent="-460375" algn="l">
              <a:buFont typeface="Arial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Calculate the wavelength of electromagnetic radiation that has a frequency of 3.0 x 10</a:t>
            </a:r>
            <a:r>
              <a:rPr lang="en-US" sz="2800" baseline="300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Hz.</a:t>
            </a:r>
          </a:p>
          <a:p>
            <a:pPr marL="457200" lvl="2"/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λ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×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ν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		(c = 3.0 x 10</a:t>
            </a:r>
            <a:r>
              <a:rPr lang="en-US" sz="2800" baseline="30000" dirty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m/s)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917575" lvl="2" indent="-460375">
              <a:buFont typeface="Arial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lvl="2" algn="l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740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18" y="1064277"/>
            <a:ext cx="9002882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</a:rPr>
              <a:t>Electromagnetic Radiation</a:t>
            </a:r>
          </a:p>
          <a:p>
            <a:pPr marL="1028700" lvl="1" indent="-571500" algn="l">
              <a:buFont typeface="Arial"/>
              <a:buChar char="•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What is the wavelength of electromagnetic radiation that has a frequency of 6.0 x 10</a:t>
            </a:r>
            <a:r>
              <a:rPr lang="en-US" sz="3200" baseline="30000" dirty="0" smtClean="0">
                <a:solidFill>
                  <a:schemeClr val="accent6">
                    <a:lumMod val="75000"/>
                  </a:schemeClr>
                </a:solidFill>
              </a:rPr>
              <a:t>14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Hz?</a:t>
            </a:r>
          </a:p>
          <a:p>
            <a:pPr algn="l"/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5326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18" y="1064277"/>
            <a:ext cx="9002882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Photons of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Electromagetic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Radiation</a:t>
            </a:r>
          </a:p>
          <a:p>
            <a:pPr marL="1028700" lvl="1" indent="-5715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A photon is a ‘packet of energy’.</a:t>
            </a:r>
          </a:p>
          <a:p>
            <a:pPr marL="1028700" lvl="1" indent="-5715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Just like a cell is the smallest unit of a living organism, a photon is the smallest unit of electromagnetic radiation.</a:t>
            </a:r>
          </a:p>
          <a:p>
            <a:pPr marL="457200" indent="-457200" algn="l">
              <a:buFont typeface="Courier New"/>
              <a:buChar char="o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978" y="4126745"/>
            <a:ext cx="4741492" cy="248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719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18" y="1064277"/>
            <a:ext cx="9002882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Photons of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Electromagetic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Radiation</a:t>
            </a:r>
          </a:p>
          <a:p>
            <a:pPr marL="1028700" lvl="1" indent="-5715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When an electron absorbs energy and moves to a higher energy level, it falls back down and releases a photon of electromagnetic energy in the process.</a:t>
            </a:r>
          </a:p>
          <a:p>
            <a:pPr marL="457200" indent="-457200" algn="l">
              <a:buFont typeface="Courier New"/>
              <a:buChar char="o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059" y="3453589"/>
            <a:ext cx="3669066" cy="326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504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6000" dirty="0" smtClean="0">
                <a:solidFill>
                  <a:srgbClr val="FFFF00"/>
                </a:solidFill>
              </a:rPr>
              <a:t>Electronic Structure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118" y="1064277"/>
            <a:ext cx="9002882" cy="5793723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Photons of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Electromagetic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Radiation</a:t>
            </a:r>
          </a:p>
          <a:p>
            <a:pPr marL="914400" lvl="1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We can calculate the energy that a photon would hav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 by using the equation E =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h.v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14400" lvl="1" indent="-457200" algn="l">
              <a:buFont typeface="Courier New"/>
              <a:buChar char="o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 lvl="1"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 = energy (J)</a:t>
            </a:r>
          </a:p>
          <a:p>
            <a:pPr lvl="1"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 (plank’s constant) = 6.626 x 10</a:t>
            </a:r>
            <a:r>
              <a:rPr lang="en-US" baseline="30000" dirty="0" smtClean="0">
                <a:solidFill>
                  <a:schemeClr val="accent6">
                    <a:lumMod val="75000"/>
                  </a:schemeClr>
                </a:solidFill>
              </a:rPr>
              <a:t>-34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J.s</a:t>
            </a:r>
          </a:p>
          <a:p>
            <a:pPr lvl="1" algn="l"/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= frequency (Hz)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778" y="4328576"/>
            <a:ext cx="2681180" cy="233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92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Sublevels</a:t>
            </a:r>
          </a:p>
          <a:p>
            <a:pPr marL="1828800" lvl="3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Sublevels are found within the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quantums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1828800" lvl="3" indent="-457200" algn="l">
              <a:buFont typeface="Arial"/>
              <a:buChar char="•"/>
            </a:pP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8800" lvl="3" indent="-457200" algn="l">
              <a:buFont typeface="Arial"/>
              <a:buChar char="•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There 4 types of sublevels (s, p, d, and f)</a:t>
            </a:r>
          </a:p>
        </p:txBody>
      </p:sp>
    </p:spTree>
    <p:extLst>
      <p:ext uri="{BB962C8B-B14F-4D97-AF65-F5344CB8AC3E}">
        <p14:creationId xmlns:p14="http://schemas.microsoft.com/office/powerpoint/2010/main" val="3190201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s-sublevel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Spherical shape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Contains only 1 orbital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It can hold a maximum of 2</a:t>
            </a:r>
          </a:p>
          <a:p>
            <a:pPr lvl="3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electrons.</a:t>
            </a:r>
          </a:p>
        </p:txBody>
      </p:sp>
      <p:pic>
        <p:nvPicPr>
          <p:cNvPr id="4" name="Picture 3" descr="images-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581" y="4121844"/>
            <a:ext cx="25146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03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p-sublevel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Has  a peanut shape to it.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Contains 3 orbitals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It can hold a maximum of 6</a:t>
            </a:r>
          </a:p>
          <a:p>
            <a:pPr lvl="3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electrons.</a:t>
            </a:r>
          </a:p>
        </p:txBody>
      </p:sp>
      <p:pic>
        <p:nvPicPr>
          <p:cNvPr id="5" name="Picture 4" descr="images-6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630" y="3914295"/>
            <a:ext cx="3752818" cy="280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7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488"/>
            <a:ext cx="7772400" cy="764379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 Electronic Structure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514" y="1064277"/>
            <a:ext cx="8245910" cy="5215975"/>
          </a:xfrm>
        </p:spPr>
        <p:txBody>
          <a:bodyPr>
            <a:normAutofit/>
          </a:bodyPr>
          <a:lstStyle/>
          <a:p>
            <a:pPr marL="571500" indent="-571500" algn="l">
              <a:buFont typeface="Arial"/>
              <a:buChar char="•"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The Electron Cloud Model</a:t>
            </a:r>
          </a:p>
          <a:p>
            <a:pPr marL="1371600" lvl="2" indent="-457200" algn="l">
              <a:buFont typeface="Courier New"/>
              <a:buChar char="o"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-sublevel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Has  a daisy shape to it.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Contains 5 orbitals</a:t>
            </a:r>
          </a:p>
          <a:p>
            <a:pPr marL="1828800" lvl="3" indent="-457200" algn="l">
              <a:buFont typeface="Courier New"/>
              <a:buChar char="o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It can hold a maximum of 10</a:t>
            </a:r>
          </a:p>
          <a:p>
            <a:pPr lvl="3"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electrons.</a:t>
            </a:r>
          </a:p>
        </p:txBody>
      </p:sp>
      <p:pic>
        <p:nvPicPr>
          <p:cNvPr id="4" name="Picture 3" descr="Unknown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127" y="4025124"/>
            <a:ext cx="1938930" cy="287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24358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1513</TotalTime>
  <Words>1588</Words>
  <Application>Microsoft Macintosh PowerPoint</Application>
  <PresentationFormat>On-screen Show (4:3)</PresentationFormat>
  <Paragraphs>393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Black</vt:lpstr>
      <vt:lpstr>Chapter 3 (part 2) –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  <vt:lpstr> Electronic Structure</vt:lpstr>
    </vt:vector>
  </TitlesOfParts>
  <Company>Pequannock Township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– Electronic Structure</dc:title>
  <dc:creator>Joseph Maselli</dc:creator>
  <cp:lastModifiedBy>Joseph Maselli</cp:lastModifiedBy>
  <cp:revision>38</cp:revision>
  <dcterms:created xsi:type="dcterms:W3CDTF">2010-12-10T03:04:18Z</dcterms:created>
  <dcterms:modified xsi:type="dcterms:W3CDTF">2015-10-04T11:45:40Z</dcterms:modified>
</cp:coreProperties>
</file>