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86" r:id="rId17"/>
    <p:sldId id="290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288" r:id="rId27"/>
    <p:sldId id="300" r:id="rId28"/>
    <p:sldId id="301" r:id="rId29"/>
    <p:sldId id="271" r:id="rId30"/>
    <p:sldId id="302" r:id="rId31"/>
    <p:sldId id="303" r:id="rId32"/>
    <p:sldId id="304" r:id="rId33"/>
    <p:sldId id="305" r:id="rId34"/>
    <p:sldId id="306" r:id="rId35"/>
    <p:sldId id="308" r:id="rId36"/>
    <p:sldId id="309" r:id="rId37"/>
    <p:sldId id="310" r:id="rId38"/>
    <p:sldId id="311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3" r:id="rId49"/>
    <p:sldId id="322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27457-ECAF-BF49-9913-2A1C6C949486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83704-0EDC-F24A-BC24-3D60D37D5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38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83704-0EDC-F24A-BC24-3D60D37D5A2E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95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83704-0EDC-F24A-BC24-3D60D37D5A2E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9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1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2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5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5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1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3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7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4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8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5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1B4EC-5DEA-964B-B219-56CBBF81A99B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50994-8393-AF4B-AB46-F17175875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Relationship Id="rId3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Relationship Id="rId3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Relationship Id="rId3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Relationship Id="rId3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Relationship Id="rId3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jpeg"/><Relationship Id="rId3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0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Chapter </a:t>
            </a:r>
            <a:r>
              <a:rPr lang="en-US" sz="4000" dirty="0" smtClean="0"/>
              <a:t>3 </a:t>
            </a:r>
            <a:r>
              <a:rPr lang="en-US" sz="4000" dirty="0" smtClean="0"/>
              <a:t>– </a:t>
            </a:r>
            <a:r>
              <a:rPr lang="en-US" sz="4000" dirty="0" smtClean="0"/>
              <a:t>The Development of </a:t>
            </a:r>
            <a:r>
              <a:rPr lang="en-US" sz="4000" smtClean="0"/>
              <a:t>the Atomic Model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Democritus (400 </a:t>
            </a:r>
            <a:r>
              <a:rPr lang="en-US" dirty="0" err="1" smtClean="0">
                <a:solidFill>
                  <a:schemeClr val="tx1"/>
                </a:solidFill>
              </a:rPr>
              <a:t>bc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First to conceptualize the atom.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He thought that matter was composed</a:t>
            </a:r>
          </a:p>
          <a:p>
            <a:pPr lvl="2"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of tiny particles.</a:t>
            </a:r>
          </a:p>
          <a:p>
            <a:pPr marL="1257300" lvl="2" indent="-3429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word atom means ‘indivisible’.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365" y="1781831"/>
            <a:ext cx="246380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25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Niels</a:t>
            </a:r>
            <a:r>
              <a:rPr lang="en-US" dirty="0" smtClean="0">
                <a:solidFill>
                  <a:schemeClr val="tx1"/>
                </a:solidFill>
              </a:rPr>
              <a:t> Bohr (1920’s)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Proposed that the electrons are ‘stuck’ in paths that orbit around the atomic nucleus.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He called these paths ‘orbitals’.</a:t>
            </a:r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799" y="2982582"/>
            <a:ext cx="1638300" cy="2298700"/>
          </a:xfrm>
          <a:prstGeom prst="rect">
            <a:avLst/>
          </a:prstGeom>
        </p:spPr>
      </p:pic>
      <p:pic>
        <p:nvPicPr>
          <p:cNvPr id="6" name="Picture 5" descr="images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76" y="3575661"/>
            <a:ext cx="4603390" cy="315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9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Niels</a:t>
            </a:r>
            <a:r>
              <a:rPr lang="en-US" dirty="0" smtClean="0">
                <a:solidFill>
                  <a:schemeClr val="tx1"/>
                </a:solidFill>
              </a:rPr>
              <a:t> Bohr (1920’s)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there is another problem – 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Electrons that move in circular paths should </a:t>
            </a:r>
          </a:p>
          <a:p>
            <a:pPr lvl="3" algn="l"/>
            <a:r>
              <a:rPr lang="en-US" dirty="0" smtClean="0">
                <a:solidFill>
                  <a:schemeClr val="tx1"/>
                </a:solidFill>
              </a:rPr>
              <a:t>        emit light.</a:t>
            </a:r>
          </a:p>
          <a:p>
            <a:pPr marL="1714500" lvl="3" indent="-3429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 why don’t atoms glow?</a:t>
            </a:r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799" y="3709133"/>
            <a:ext cx="1638300" cy="2298700"/>
          </a:xfrm>
          <a:prstGeom prst="rect">
            <a:avLst/>
          </a:prstGeom>
        </p:spPr>
      </p:pic>
      <p:pic>
        <p:nvPicPr>
          <p:cNvPr id="7" name="Picture 6" descr="images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418" y="3575661"/>
            <a:ext cx="3776522" cy="259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38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Erwin </a:t>
            </a:r>
            <a:r>
              <a:rPr lang="en-US" dirty="0" err="1" smtClean="0">
                <a:solidFill>
                  <a:schemeClr val="tx1"/>
                </a:solidFill>
              </a:rPr>
              <a:t>Schoedinger</a:t>
            </a:r>
            <a:r>
              <a:rPr lang="en-US" dirty="0" smtClean="0">
                <a:solidFill>
                  <a:schemeClr val="tx1"/>
                </a:solidFill>
              </a:rPr>
              <a:t> (1940’s)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Schroedinger</a:t>
            </a:r>
            <a:r>
              <a:rPr lang="en-US" dirty="0" smtClean="0">
                <a:solidFill>
                  <a:schemeClr val="tx1"/>
                </a:solidFill>
              </a:rPr>
              <a:t> proposes the Electron Cloud Model.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electrons are moving so fast that they appear</a:t>
            </a:r>
          </a:p>
          <a:p>
            <a:pPr lvl="2"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as a cloud around the atomic </a:t>
            </a:r>
          </a:p>
          <a:p>
            <a:pPr lvl="2"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nucleus.</a:t>
            </a: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434" y="886382"/>
            <a:ext cx="1048993" cy="1471843"/>
          </a:xfrm>
          <a:prstGeom prst="rect">
            <a:avLst/>
          </a:prstGeom>
        </p:spPr>
      </p:pic>
      <p:pic>
        <p:nvPicPr>
          <p:cNvPr id="6" name="Picture 5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710" y="3201777"/>
            <a:ext cx="3298290" cy="349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609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Erwin </a:t>
            </a:r>
            <a:r>
              <a:rPr lang="en-US" dirty="0" err="1" smtClean="0">
                <a:solidFill>
                  <a:schemeClr val="tx1"/>
                </a:solidFill>
              </a:rPr>
              <a:t>Schoedinger</a:t>
            </a:r>
            <a:r>
              <a:rPr lang="en-US" dirty="0" smtClean="0">
                <a:solidFill>
                  <a:schemeClr val="tx1"/>
                </a:solidFill>
              </a:rPr>
              <a:t> (Electron Cloud Model)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electrons are highly organized within the ‘cloud’.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Electrons are found in regions around the atomic nucleus called </a:t>
            </a:r>
            <a:r>
              <a:rPr lang="en-US" dirty="0" err="1" smtClean="0">
                <a:solidFill>
                  <a:schemeClr val="tx1"/>
                </a:solidFill>
              </a:rPr>
              <a:t>Quantums</a:t>
            </a:r>
            <a:r>
              <a:rPr lang="en-US" dirty="0" smtClean="0">
                <a:solidFill>
                  <a:schemeClr val="tx1"/>
                </a:solidFill>
              </a:rPr>
              <a:t>, Sublevels, and Orbitals.</a:t>
            </a: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434" y="886382"/>
            <a:ext cx="1048993" cy="1471843"/>
          </a:xfrm>
          <a:prstGeom prst="rect">
            <a:avLst/>
          </a:prstGeom>
        </p:spPr>
      </p:pic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039" y="3585761"/>
            <a:ext cx="4325615" cy="324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67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Sir James Chadwick (1920’s)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Chadwick notices that some atoms of the same elements appear to have different masses.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He discovered electrically neutral particles found in the atomic nucleus which he called neutrons.</a:t>
            </a:r>
          </a:p>
        </p:txBody>
      </p:sp>
      <p:pic>
        <p:nvPicPr>
          <p:cNvPr id="6" name="Picture 5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110" y="4232242"/>
            <a:ext cx="1638300" cy="2298700"/>
          </a:xfrm>
          <a:prstGeom prst="rect">
            <a:avLst/>
          </a:prstGeom>
        </p:spPr>
      </p:pic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501" y="4150480"/>
            <a:ext cx="3965457" cy="242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857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Subatomic Particles</a:t>
            </a:r>
          </a:p>
          <a:p>
            <a:pPr marL="914400" lvl="1" indent="-457200" algn="l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smtClean="0">
                <a:solidFill>
                  <a:schemeClr val="tx1"/>
                </a:solidFill>
              </a:rPr>
              <a:t>mu</a:t>
            </a:r>
            <a:r>
              <a:rPr lang="en-US" dirty="0" smtClean="0">
                <a:solidFill>
                  <a:schemeClr val="tx1"/>
                </a:solidFill>
              </a:rPr>
              <a:t> (atomic mass unit) – smallest mass of an atom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33336"/>
              </p:ext>
            </p:extLst>
          </p:nvPr>
        </p:nvGraphicFramePr>
        <p:xfrm>
          <a:off x="423309" y="2862117"/>
          <a:ext cx="8345675" cy="3676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135"/>
                <a:gridCol w="1669135"/>
                <a:gridCol w="1669135"/>
                <a:gridCol w="1669135"/>
                <a:gridCol w="1669135"/>
              </a:tblGrid>
              <a:tr h="6797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Particle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Symbol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Electric</a:t>
                      </a:r>
                      <a:r>
                        <a:rPr lang="en-US" sz="2800" baseline="0" dirty="0" smtClean="0"/>
                        <a:t> Charge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Location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Mass</a:t>
                      </a:r>
                      <a:endParaRPr lang="en-US" sz="2800" dirty="0"/>
                    </a:p>
                  </a:txBody>
                  <a:tcPr/>
                </a:tc>
              </a:tr>
              <a:tr h="6797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Electron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r>
                        <a:rPr lang="en-US" sz="2800" baseline="30000" dirty="0" smtClean="0"/>
                        <a:t>-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Around the nucleus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1/2000 </a:t>
                      </a:r>
                      <a:r>
                        <a:rPr lang="en-US" sz="2800" dirty="0" err="1" smtClean="0"/>
                        <a:t>amu</a:t>
                      </a:r>
                      <a:endParaRPr lang="en-US" sz="2800" dirty="0"/>
                    </a:p>
                  </a:txBody>
                  <a:tcPr/>
                </a:tc>
              </a:tr>
              <a:tr h="6797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Proton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r>
                        <a:rPr lang="en-US" sz="2800" baseline="30000" dirty="0" smtClean="0"/>
                        <a:t>+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+1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Nucleus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amu</a:t>
                      </a:r>
                      <a:endParaRPr lang="en-US" sz="2800" dirty="0"/>
                    </a:p>
                  </a:txBody>
                  <a:tcPr/>
                </a:tc>
              </a:tr>
              <a:tr h="6797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Neutron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r>
                        <a:rPr lang="en-US" sz="2800" baseline="30000" dirty="0" smtClean="0"/>
                        <a:t>0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nucleus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amu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531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/>
              <a:t>Atoms, Molecules, and Ions</a:t>
            </a:r>
            <a:endParaRPr lang="en-US" sz="4000" dirty="0"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400" dirty="0" smtClean="0">
                <a:solidFill>
                  <a:srgbClr val="000000"/>
                </a:solidFill>
              </a:rPr>
              <a:t>Isotopes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Isotopes are atoms of the same element with a different number of neutrons.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Isotopes have the same chemical and physical properties, but their masses will differ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914400" lvl="1" indent="-457200" algn="l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lvl="1" algn="l"/>
            <a:r>
              <a:rPr lang="en-US" dirty="0" smtClean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72" y="4232711"/>
            <a:ext cx="3928368" cy="2357021"/>
          </a:xfrm>
          <a:prstGeom prst="rect">
            <a:avLst/>
          </a:prstGeom>
        </p:spPr>
      </p:pic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198" y="4232711"/>
            <a:ext cx="4245696" cy="174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39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/>
              <a:t>Atoms, Molecules, and Ions</a:t>
            </a:r>
            <a:endParaRPr lang="en-US" sz="4000" dirty="0"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400" dirty="0" smtClean="0">
                <a:solidFill>
                  <a:srgbClr val="000000"/>
                </a:solidFill>
              </a:rPr>
              <a:t>Isotopes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</a:rPr>
              <a:t>How many protons, neutrons, and electrons does each isotope of hydrogen have?</a:t>
            </a:r>
          </a:p>
          <a:p>
            <a:pPr lvl="1" algn="l"/>
            <a:r>
              <a:rPr lang="en-US" dirty="0" smtClean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6" name="Picture 5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601" y="3075619"/>
            <a:ext cx="2551894" cy="361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12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000000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rgbClr val="000000"/>
                </a:solidFill>
              </a:rPr>
              <a:t>Isotopes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The average atomic mass of an isotope is the weighted average of all isotopes of the element that exist.</a:t>
            </a:r>
          </a:p>
          <a:p>
            <a:pPr lvl="1" algn="l"/>
            <a:endParaRPr lang="en-US" dirty="0" smtClean="0"/>
          </a:p>
          <a:p>
            <a:pPr algn="l"/>
            <a:endParaRPr lang="en-US" dirty="0" smtClean="0"/>
          </a:p>
        </p:txBody>
      </p:sp>
      <p:pic>
        <p:nvPicPr>
          <p:cNvPr id="5" name="Picture 4" descr="Unknown-2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7"/>
          <a:stretch/>
        </p:blipFill>
        <p:spPr>
          <a:xfrm>
            <a:off x="3207666" y="4018358"/>
            <a:ext cx="3056821" cy="283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025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rgbClr val="000000"/>
                </a:solidFill>
              </a:rPr>
              <a:t>Isotopes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Calculating Average Atomic Mass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Since the average atomic mass is a weighted average, we need to know the weight.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The % abundance of an isotope is the number of isotopes present per 100 atoms of the element.</a:t>
            </a:r>
          </a:p>
          <a:p>
            <a:pPr marL="1371600" lvl="2" indent="-457200" algn="l">
              <a:buFont typeface="Arial"/>
              <a:buChar char="•"/>
            </a:pPr>
            <a:endParaRPr lang="en-US" dirty="0"/>
          </a:p>
          <a:p>
            <a:pPr lvl="1" algn="just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777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John Dalton (1700’s)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Creates the Law of Definite Composition..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States that atoms look like very small</a:t>
            </a:r>
          </a:p>
          <a:p>
            <a:pPr lvl="2"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spheres.</a:t>
            </a:r>
          </a:p>
          <a:p>
            <a:pPr marL="1257300" lvl="2" indent="-3429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He thinks that they are hard and are </a:t>
            </a:r>
          </a:p>
          <a:p>
            <a:pPr lvl="2"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electrically neutral.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107" y="2292327"/>
            <a:ext cx="2032000" cy="2590800"/>
          </a:xfrm>
          <a:prstGeom prst="rect">
            <a:avLst/>
          </a:prstGeom>
        </p:spPr>
      </p:pic>
      <p:pic>
        <p:nvPicPr>
          <p:cNvPr id="6" name="Picture 5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827" y="4602806"/>
            <a:ext cx="2033478" cy="203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03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rgbClr val="000000"/>
                </a:solidFill>
              </a:rPr>
              <a:t>Isotopes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Percent Abundance</a:t>
            </a:r>
          </a:p>
          <a:p>
            <a:pPr lvl="1" algn="l"/>
            <a:endParaRPr lang="en-US" sz="3200" dirty="0"/>
          </a:p>
          <a:p>
            <a:pPr lvl="1" algn="l"/>
            <a:endParaRPr lang="en-US" sz="3200" dirty="0" smtClean="0"/>
          </a:p>
          <a:p>
            <a:pPr lvl="1" algn="l"/>
            <a:endParaRPr lang="en-US" sz="3200" dirty="0" smtClean="0"/>
          </a:p>
          <a:p>
            <a:pPr lvl="1" algn="l"/>
            <a:r>
              <a:rPr lang="en-US" sz="3200" dirty="0"/>
              <a:t> </a:t>
            </a:r>
            <a:r>
              <a:rPr lang="en-US" sz="3200" dirty="0" smtClean="0"/>
              <a:t>             </a:t>
            </a:r>
          </a:p>
          <a:p>
            <a:pPr lvl="1" algn="l"/>
            <a:endParaRPr lang="en-US" sz="3200" dirty="0"/>
          </a:p>
          <a:p>
            <a:pPr lvl="1" algn="l"/>
            <a:r>
              <a:rPr lang="en-US" sz="3200" dirty="0" smtClean="0"/>
              <a:t>           </a:t>
            </a:r>
            <a:r>
              <a:rPr lang="en-US" sz="3200" dirty="0" smtClean="0">
                <a:solidFill>
                  <a:srgbClr val="000000"/>
                </a:solidFill>
              </a:rPr>
              <a:t> 99.985%         0.014%              0.001%</a:t>
            </a:r>
          </a:p>
          <a:p>
            <a:pPr marL="1371600" lvl="2" indent="-457200" algn="l">
              <a:buFont typeface="Arial"/>
              <a:buChar char="•"/>
            </a:pPr>
            <a:endParaRPr lang="en-US" dirty="0"/>
          </a:p>
          <a:p>
            <a:pPr lvl="1" algn="just"/>
            <a:endParaRPr lang="en-US" dirty="0" smtClean="0"/>
          </a:p>
          <a:p>
            <a:pPr algn="l"/>
            <a:endParaRPr lang="en-US" dirty="0" smtClean="0"/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797" y="3068690"/>
            <a:ext cx="5741997" cy="193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85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rgbClr val="000000"/>
                </a:solidFill>
              </a:rPr>
              <a:t>Isotopes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Calculating Average Atomic Mass</a:t>
            </a:r>
          </a:p>
          <a:p>
            <a:pPr marL="1371600" lvl="2" indent="-457200" algn="l">
              <a:buFont typeface="Arial"/>
              <a:buChar char="•"/>
            </a:pPr>
            <a:endParaRPr lang="en-US" dirty="0"/>
          </a:p>
          <a:p>
            <a:pPr lvl="1" algn="just"/>
            <a:r>
              <a:rPr lang="en-US" sz="3200" dirty="0" smtClean="0">
                <a:solidFill>
                  <a:srgbClr val="FF0000"/>
                </a:solidFill>
              </a:rPr>
              <a:t>Average atomic mass = (relative abundance of first isotope)(atomic mass) + (relative abundance of 2</a:t>
            </a:r>
            <a:r>
              <a:rPr lang="en-US" sz="3200" baseline="30000" dirty="0" smtClean="0">
                <a:solidFill>
                  <a:srgbClr val="FF0000"/>
                </a:solidFill>
              </a:rPr>
              <a:t>nd</a:t>
            </a:r>
            <a:r>
              <a:rPr lang="en-US" sz="3200" dirty="0" smtClean="0">
                <a:solidFill>
                  <a:srgbClr val="FF0000"/>
                </a:solidFill>
              </a:rPr>
              <a:t> isotope)(atomic mass) + ….</a:t>
            </a:r>
          </a:p>
          <a:p>
            <a:pPr lvl="1" algn="just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2928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Isotopes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Calculate the average atomic mass of Hydrogen.  H-1 has percent abundance of    99.985%, H-2 is 0.014% , and H-3 is 0.001%.</a:t>
            </a:r>
          </a:p>
          <a:p>
            <a:pPr marL="1371600" lvl="2" indent="-457200" algn="l">
              <a:buFont typeface="Arial"/>
              <a:buChar char="•"/>
            </a:pPr>
            <a:endParaRPr lang="en-US" dirty="0"/>
          </a:p>
          <a:p>
            <a:pPr lvl="1" algn="just"/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169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Ions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Electrically charged atoms due to a loss or gain of an electron(s).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endParaRPr lang="en-US" sz="3200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An atom that gains an e</a:t>
            </a:r>
            <a:r>
              <a:rPr lang="en-US" sz="3200" baseline="30000" dirty="0" smtClean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becomes negatively charged.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S + 2e</a:t>
            </a:r>
            <a:r>
              <a:rPr lang="en-US" sz="3200" baseline="30000" dirty="0" smtClean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sym typeface="Wingdings"/>
              </a:rPr>
              <a:t></a:t>
            </a:r>
            <a:r>
              <a:rPr lang="en-US" sz="3200" dirty="0" smtClean="0">
                <a:solidFill>
                  <a:schemeClr val="tx1"/>
                </a:solidFill>
              </a:rPr>
              <a:t>  S</a:t>
            </a:r>
            <a:r>
              <a:rPr lang="en-US" sz="3200" baseline="30000" dirty="0" smtClean="0">
                <a:solidFill>
                  <a:schemeClr val="tx1"/>
                </a:solidFill>
              </a:rPr>
              <a:t>-2</a:t>
            </a:r>
            <a:endParaRPr lang="en-US" sz="3200" baseline="30000" dirty="0">
              <a:solidFill>
                <a:schemeClr val="tx1"/>
              </a:solidFill>
            </a:endParaRPr>
          </a:p>
          <a:p>
            <a:pPr lvl="1" algn="just"/>
            <a:endParaRPr lang="en-US" dirty="0" smtClean="0"/>
          </a:p>
          <a:p>
            <a:pPr marL="914400" lvl="1" indent="-457200" algn="just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Nonmetals tend to gain electrons.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1441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Ions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Negatively charged atoms are called </a:t>
            </a:r>
            <a:r>
              <a:rPr lang="en-US" sz="3200" dirty="0" smtClean="0">
                <a:solidFill>
                  <a:srgbClr val="FF0000"/>
                </a:solidFill>
              </a:rPr>
              <a:t>anions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endParaRPr lang="en-US" sz="3200" dirty="0">
              <a:solidFill>
                <a:schemeClr val="tx1"/>
              </a:solidFill>
            </a:endParaRPr>
          </a:p>
          <a:p>
            <a:pPr lvl="1" algn="l"/>
            <a:r>
              <a:rPr lang="en-US" sz="3200" dirty="0">
                <a:solidFill>
                  <a:schemeClr val="tx1"/>
                </a:solidFill>
              </a:rPr>
              <a:t>Write the equation for the formation of the </a:t>
            </a:r>
            <a:r>
              <a:rPr lang="en-US" sz="3200" dirty="0" smtClean="0">
                <a:solidFill>
                  <a:schemeClr val="tx1"/>
                </a:solidFill>
              </a:rPr>
              <a:t>oxygen ion</a:t>
            </a:r>
            <a:r>
              <a:rPr lang="en-US" sz="3200" dirty="0">
                <a:solidFill>
                  <a:schemeClr val="tx1"/>
                </a:solidFill>
              </a:rPr>
              <a:t>;</a:t>
            </a:r>
          </a:p>
          <a:p>
            <a:pPr lvl="1" algn="l">
              <a:lnSpc>
                <a:spcPct val="100000"/>
              </a:lnSpc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lvl="1" algn="l">
              <a:lnSpc>
                <a:spcPct val="10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	</a:t>
            </a:r>
            <a:endParaRPr lang="en-US" sz="3200" dirty="0">
              <a:solidFill>
                <a:schemeClr val="tx1"/>
              </a:solidFill>
            </a:endParaRPr>
          </a:p>
          <a:p>
            <a:pPr lvl="1"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009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Ions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Positively charged atoms are called </a:t>
            </a:r>
            <a:r>
              <a:rPr lang="en-US" sz="3200" dirty="0" err="1" smtClean="0">
                <a:solidFill>
                  <a:srgbClr val="FF0000"/>
                </a:solidFill>
              </a:rPr>
              <a:t>cations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endParaRPr lang="en-US" sz="3200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Metals tend to form positive ions.</a:t>
            </a: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endParaRPr lang="en-US" sz="3200" dirty="0">
              <a:solidFill>
                <a:schemeClr val="tx1"/>
              </a:solidFill>
            </a:endParaRPr>
          </a:p>
          <a:p>
            <a:pPr lvl="1" algn="l"/>
            <a:r>
              <a:rPr lang="en-US" sz="3200" dirty="0">
                <a:solidFill>
                  <a:schemeClr val="tx1"/>
                </a:solidFill>
              </a:rPr>
              <a:t>Write the equation for the formation of the </a:t>
            </a:r>
            <a:r>
              <a:rPr lang="en-US" sz="3200" dirty="0" smtClean="0">
                <a:solidFill>
                  <a:schemeClr val="tx1"/>
                </a:solidFill>
              </a:rPr>
              <a:t>strontium ion</a:t>
            </a:r>
            <a:r>
              <a:rPr lang="en-US" sz="3200" dirty="0">
                <a:solidFill>
                  <a:schemeClr val="tx1"/>
                </a:solidFill>
              </a:rPr>
              <a:t>;</a:t>
            </a:r>
          </a:p>
          <a:p>
            <a:pPr lvl="1" algn="l">
              <a:lnSpc>
                <a:spcPct val="100000"/>
              </a:lnSpc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00000"/>
              </a:lnSpc>
              <a:buFont typeface="Arial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lvl="1" algn="l">
              <a:lnSpc>
                <a:spcPct val="10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	</a:t>
            </a:r>
            <a:endParaRPr lang="en-US" sz="3200" dirty="0">
              <a:solidFill>
                <a:schemeClr val="tx1"/>
              </a:solidFill>
            </a:endParaRPr>
          </a:p>
          <a:p>
            <a:pPr lvl="1"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513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Ions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How can we predict the charge of an ion?</a:t>
            </a:r>
          </a:p>
          <a:p>
            <a:pPr lvl="1" algn="l"/>
            <a:r>
              <a:rPr lang="en-US" sz="3200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Group 1 = +1</a:t>
            </a:r>
          </a:p>
          <a:p>
            <a:pPr lvl="1" algn="l"/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Group 2 = +2</a:t>
            </a:r>
          </a:p>
          <a:p>
            <a:pPr lvl="1" algn="l"/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Group 3 = +3</a:t>
            </a:r>
          </a:p>
          <a:p>
            <a:pPr lvl="1" algn="l"/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    Group 4 = +4 / -4</a:t>
            </a:r>
          </a:p>
          <a:p>
            <a:pPr lvl="1" algn="l"/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Group 5 = -3</a:t>
            </a:r>
          </a:p>
          <a:p>
            <a:pPr lvl="1" algn="l"/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Group 6 = -2</a:t>
            </a:r>
          </a:p>
          <a:p>
            <a:pPr lvl="1" algn="l"/>
            <a:r>
              <a:rPr lang="en-US" dirty="0">
                <a:solidFill>
                  <a:srgbClr val="800000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Group 7 = -1</a:t>
            </a:r>
          </a:p>
          <a:p>
            <a:pPr lvl="1" algn="l"/>
            <a:r>
              <a:rPr lang="en-US" dirty="0" smtClean="0">
                <a:solidFill>
                  <a:srgbClr val="800000"/>
                </a:solidFill>
              </a:rPr>
              <a:t>	Group 8 = 0</a:t>
            </a:r>
          </a:p>
          <a:p>
            <a:pPr marL="914400" lvl="1" indent="-457200" algn="l">
              <a:buFont typeface="Arial"/>
              <a:buChar char="•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5618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Ions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What about the Transition Metals?</a:t>
            </a:r>
          </a:p>
          <a:p>
            <a:pPr marL="914400" lvl="1" indent="-457200" algn="l">
              <a:buFont typeface="Arial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1773238" lvl="2" indent="-858838" algn="l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rgbClr val="800000"/>
                </a:solidFill>
              </a:rPr>
              <a:t>Although we know they will be positive, we do not know what charge they will form.</a:t>
            </a:r>
          </a:p>
          <a:p>
            <a:pPr marL="1773238" lvl="2" indent="-858838" algn="l">
              <a:buFont typeface="Arial"/>
              <a:buChar char="•"/>
            </a:pPr>
            <a:endParaRPr lang="en-US" dirty="0">
              <a:solidFill>
                <a:srgbClr val="800000"/>
              </a:solidFill>
            </a:endParaRPr>
          </a:p>
          <a:p>
            <a:pPr marL="1773238" lvl="2" indent="-858838" algn="l">
              <a:buFont typeface="Arial"/>
              <a:buChar char="•"/>
            </a:pPr>
            <a:r>
              <a:rPr lang="en-US" dirty="0" smtClean="0">
                <a:solidFill>
                  <a:srgbClr val="800000"/>
                </a:solidFill>
              </a:rPr>
              <a:t>But we do know that silver always forms a +1 and zinc always forms a +2.</a:t>
            </a:r>
          </a:p>
          <a:p>
            <a:pPr lvl="1" algn="l"/>
            <a:endParaRPr lang="en-US" dirty="0">
              <a:solidFill>
                <a:srgbClr val="800000"/>
              </a:solidFill>
            </a:endParaRPr>
          </a:p>
          <a:p>
            <a:pPr lvl="1" algn="l"/>
            <a:r>
              <a:rPr lang="en-US" dirty="0" smtClean="0">
                <a:solidFill>
                  <a:srgbClr val="800000"/>
                </a:solidFill>
              </a:rPr>
              <a:t>	</a:t>
            </a:r>
          </a:p>
          <a:p>
            <a:pPr marL="914400" lvl="1" indent="-457200" algn="l">
              <a:buFont typeface="Arial"/>
              <a:buChar char="•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1651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845081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Naming Ions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err="1" smtClean="0">
                <a:solidFill>
                  <a:schemeClr val="tx1"/>
                </a:solidFill>
              </a:rPr>
              <a:t>Cations</a:t>
            </a:r>
            <a:r>
              <a:rPr lang="en-US" sz="3200" dirty="0" smtClean="0">
                <a:solidFill>
                  <a:schemeClr val="tx1"/>
                </a:solidFill>
              </a:rPr>
              <a:t>:  No change in the elements name.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Transition metals need a roman numeral after the symbol to indicate its charge.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Fe</a:t>
            </a:r>
            <a:r>
              <a:rPr lang="en-US" baseline="30000" dirty="0" smtClean="0">
                <a:solidFill>
                  <a:schemeClr val="tx1"/>
                </a:solidFill>
              </a:rPr>
              <a:t>+3</a:t>
            </a:r>
            <a:r>
              <a:rPr lang="en-US" dirty="0" smtClean="0">
                <a:solidFill>
                  <a:schemeClr val="tx1"/>
                </a:solidFill>
              </a:rPr>
              <a:t>      iron(III)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</a:t>
            </a:r>
            <a:r>
              <a:rPr lang="en-US" baseline="30000" dirty="0" smtClean="0">
                <a:solidFill>
                  <a:schemeClr val="tx1"/>
                </a:solidFill>
              </a:rPr>
              <a:t>+2</a:t>
            </a:r>
            <a:r>
              <a:rPr lang="en-US" dirty="0" smtClean="0">
                <a:solidFill>
                  <a:schemeClr val="tx1"/>
                </a:solidFill>
              </a:rPr>
              <a:t>     cobalt(II)</a:t>
            </a:r>
          </a:p>
          <a:p>
            <a:pPr lvl="1" algn="l"/>
            <a:endParaRPr lang="en-US" sz="32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Anions:  Substitute an ‘ide’ ending to the name of the element.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30000" dirty="0" smtClean="0">
                <a:solidFill>
                  <a:schemeClr val="tx1"/>
                </a:solidFill>
              </a:rPr>
              <a:t>-2</a:t>
            </a:r>
            <a:r>
              <a:rPr lang="en-US" dirty="0" smtClean="0">
                <a:solidFill>
                  <a:schemeClr val="tx1"/>
                </a:solidFill>
              </a:rPr>
              <a:t> = sulfide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n-US" baseline="30000" dirty="0" smtClean="0">
                <a:solidFill>
                  <a:schemeClr val="tx1"/>
                </a:solidFill>
              </a:rPr>
              <a:t>-2</a:t>
            </a:r>
            <a:r>
              <a:rPr lang="en-US" dirty="0" smtClean="0">
                <a:solidFill>
                  <a:schemeClr val="tx1"/>
                </a:solidFill>
              </a:rPr>
              <a:t> = oxide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Br</a:t>
            </a:r>
            <a:r>
              <a:rPr lang="en-US" baseline="30000" dirty="0" smtClean="0">
                <a:solidFill>
                  <a:schemeClr val="tx1"/>
                </a:solidFill>
              </a:rPr>
              <a:t>-1</a:t>
            </a:r>
            <a:r>
              <a:rPr lang="en-US" dirty="0" smtClean="0">
                <a:solidFill>
                  <a:schemeClr val="tx1"/>
                </a:solidFill>
              </a:rPr>
              <a:t> = bromide</a:t>
            </a:r>
          </a:p>
          <a:p>
            <a:pPr lvl="1" algn="l"/>
            <a:endParaRPr lang="en-US" dirty="0">
              <a:solidFill>
                <a:srgbClr val="800000"/>
              </a:solidFill>
            </a:endParaRPr>
          </a:p>
          <a:p>
            <a:pPr lvl="1" algn="l"/>
            <a:r>
              <a:rPr lang="en-US" dirty="0" smtClean="0">
                <a:solidFill>
                  <a:srgbClr val="800000"/>
                </a:solidFill>
              </a:rPr>
              <a:t>	</a:t>
            </a:r>
          </a:p>
          <a:p>
            <a:pPr marL="914400" lvl="1" indent="-457200" algn="l">
              <a:buFont typeface="Arial"/>
              <a:buChar char="•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03499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49395"/>
            <a:ext cx="7543800" cy="866962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Candara"/>
                <a:cs typeface="Candara"/>
              </a:rPr>
              <a:t>Atoms, Molecules, and Ions</a:t>
            </a:r>
            <a:endParaRPr lang="en-US" sz="4000" dirty="0">
              <a:solidFill>
                <a:srgbClr val="FAFF8A"/>
              </a:solidFill>
              <a:latin typeface="Candara"/>
              <a:cs typeface="Canda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078492"/>
            <a:ext cx="9144000" cy="577950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400" dirty="0" smtClean="0">
                <a:solidFill>
                  <a:schemeClr val="tx1"/>
                </a:solidFill>
              </a:rPr>
              <a:t>Polyatomic Ions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A group of atoms that carry an overall charge.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Most are negatively charged.</a:t>
            </a:r>
          </a:p>
          <a:p>
            <a:pPr marL="914400" lvl="1" indent="-457200" algn="l">
              <a:buFont typeface="Arial"/>
              <a:buChar char="•"/>
            </a:pPr>
            <a:endParaRPr lang="en-US" sz="3200" baseline="30000" dirty="0">
              <a:solidFill>
                <a:srgbClr val="000000"/>
              </a:solidFill>
            </a:endParaRPr>
          </a:p>
          <a:p>
            <a:pPr lvl="1" algn="l"/>
            <a:r>
              <a:rPr lang="en-US" sz="3200" dirty="0" smtClean="0">
                <a:solidFill>
                  <a:srgbClr val="000000"/>
                </a:solidFill>
              </a:rPr>
              <a:t>SO</a:t>
            </a:r>
            <a:r>
              <a:rPr lang="en-US" sz="3200" baseline="-25000" dirty="0" smtClean="0">
                <a:solidFill>
                  <a:srgbClr val="000000"/>
                </a:solidFill>
              </a:rPr>
              <a:t>4</a:t>
            </a:r>
            <a:r>
              <a:rPr lang="en-US" sz="3200" baseline="30000" dirty="0" smtClean="0">
                <a:solidFill>
                  <a:srgbClr val="000000"/>
                </a:solidFill>
              </a:rPr>
              <a:t>-2</a:t>
            </a:r>
            <a:r>
              <a:rPr lang="en-US" sz="3200" dirty="0" smtClean="0">
                <a:solidFill>
                  <a:srgbClr val="000000"/>
                </a:solidFill>
              </a:rPr>
              <a:t> (sulfate)</a:t>
            </a:r>
          </a:p>
          <a:p>
            <a:pPr lvl="1" algn="l"/>
            <a:endParaRPr lang="en-US" sz="3200" dirty="0">
              <a:solidFill>
                <a:srgbClr val="000000"/>
              </a:solidFill>
            </a:endParaRPr>
          </a:p>
          <a:p>
            <a:pPr lvl="1" algn="l"/>
            <a:r>
              <a:rPr lang="en-US" sz="3200" dirty="0" smtClean="0">
                <a:solidFill>
                  <a:srgbClr val="000000"/>
                </a:solidFill>
              </a:rPr>
              <a:t>NO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baseline="30000" dirty="0" smtClean="0">
                <a:solidFill>
                  <a:srgbClr val="000000"/>
                </a:solidFill>
              </a:rPr>
              <a:t>-1</a:t>
            </a:r>
            <a:r>
              <a:rPr lang="en-US" sz="3200" dirty="0" smtClean="0">
                <a:solidFill>
                  <a:srgbClr val="000000"/>
                </a:solidFill>
              </a:rPr>
              <a:t> (nitrate)</a:t>
            </a:r>
          </a:p>
          <a:p>
            <a:pPr lvl="1" algn="l"/>
            <a:endParaRPr lang="en-US" sz="3200" dirty="0">
              <a:solidFill>
                <a:srgbClr val="000000"/>
              </a:solidFill>
            </a:endParaRPr>
          </a:p>
          <a:p>
            <a:pPr lvl="1" algn="l"/>
            <a:r>
              <a:rPr lang="en-US" sz="3200" dirty="0" smtClean="0">
                <a:solidFill>
                  <a:srgbClr val="000000"/>
                </a:solidFill>
              </a:rPr>
              <a:t>ClO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baseline="30000" dirty="0" smtClean="0">
                <a:solidFill>
                  <a:srgbClr val="000000"/>
                </a:solidFill>
              </a:rPr>
              <a:t>-1</a:t>
            </a:r>
            <a:r>
              <a:rPr lang="en-US" sz="3200" dirty="0" smtClean="0">
                <a:solidFill>
                  <a:srgbClr val="000000"/>
                </a:solidFill>
              </a:rPr>
              <a:t> (chlorite)</a:t>
            </a:r>
            <a:endParaRPr lang="en-US" sz="4400" dirty="0">
              <a:solidFill>
                <a:srgbClr val="000000"/>
              </a:solidFill>
            </a:endParaRP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4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J.J. Thomson (1800’s)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Using a Crooke’s Tube, he observes a Cathode Ray.</a:t>
            </a: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643" y="3534239"/>
            <a:ext cx="6106647" cy="3220319"/>
          </a:xfrm>
          <a:prstGeom prst="rect">
            <a:avLst/>
          </a:prstGeom>
        </p:spPr>
      </p:pic>
      <p:pic>
        <p:nvPicPr>
          <p:cNvPr id="7" name="Picture 6" descr="images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792" y="946321"/>
            <a:ext cx="1243022" cy="197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5849"/>
            <a:ext cx="7772400" cy="7606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8105" y="1387057"/>
            <a:ext cx="789009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 smtClean="0"/>
              <a:t>Ionic Compounds are substances that form when a </a:t>
            </a:r>
            <a:r>
              <a:rPr lang="en-US" sz="3200" dirty="0" err="1" smtClean="0"/>
              <a:t>cation</a:t>
            </a:r>
            <a:r>
              <a:rPr lang="en-US" sz="3200" dirty="0" smtClean="0"/>
              <a:t> and an anion attract and ‘stick’ to each other.</a:t>
            </a:r>
          </a:p>
          <a:p>
            <a:pPr marL="285750" indent="-285750">
              <a:buFont typeface="Arial"/>
              <a:buChar char="•"/>
            </a:pPr>
            <a:endParaRPr lang="en-US" sz="3200" dirty="0" smtClean="0"/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The force that’ glues’ the ions together is an electrostatic interaction.  In other words, opposite charges attract.</a:t>
            </a:r>
            <a:endParaRPr lang="en-US" sz="3200" dirty="0"/>
          </a:p>
          <a:p>
            <a:endParaRPr lang="en-US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81" y="4878796"/>
            <a:ext cx="4445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1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104"/>
            <a:ext cx="8229600" cy="1013416"/>
          </a:xfrm>
        </p:spPr>
        <p:txBody>
          <a:bodyPr/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8" y="1186521"/>
            <a:ext cx="8229600" cy="2189212"/>
          </a:xfrm>
        </p:spPr>
        <p:txBody>
          <a:bodyPr/>
          <a:lstStyle/>
          <a:p>
            <a:r>
              <a:rPr lang="en-US" dirty="0" smtClean="0"/>
              <a:t>When a </a:t>
            </a:r>
            <a:r>
              <a:rPr lang="en-US" dirty="0" err="1" smtClean="0"/>
              <a:t>cation</a:t>
            </a:r>
            <a:r>
              <a:rPr lang="en-US" dirty="0" smtClean="0"/>
              <a:t> and an anion are attracted to each other, an</a:t>
            </a:r>
            <a:r>
              <a:rPr lang="en-US" u="sng" dirty="0" smtClean="0">
                <a:solidFill>
                  <a:srgbClr val="FFFF00"/>
                </a:solidFill>
              </a:rPr>
              <a:t> </a:t>
            </a:r>
            <a:r>
              <a:rPr lang="en-US" u="sng" dirty="0" smtClean="0">
                <a:solidFill>
                  <a:srgbClr val="800000"/>
                </a:solidFill>
              </a:rPr>
              <a:t>ionic bond </a:t>
            </a:r>
            <a:r>
              <a:rPr lang="en-US" dirty="0" smtClean="0"/>
              <a:t>has formed.</a:t>
            </a:r>
            <a:endParaRPr lang="en-US" dirty="0"/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555" y="3576271"/>
            <a:ext cx="3421394" cy="228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7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692"/>
            <a:ext cx="8229600" cy="852289"/>
          </a:xfrm>
        </p:spPr>
        <p:txBody>
          <a:bodyPr>
            <a:normAutofit/>
          </a:bodyPr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5982"/>
            <a:ext cx="8229600" cy="397734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happens when a calcium ion and a chloride ion come together?  What do you think the ratio of </a:t>
            </a:r>
            <a:r>
              <a:rPr lang="en-US" sz="3600" dirty="0" err="1" smtClean="0"/>
              <a:t>cations</a:t>
            </a:r>
            <a:r>
              <a:rPr lang="en-US" sz="3600" dirty="0" smtClean="0"/>
              <a:t> to anions would be?</a:t>
            </a:r>
            <a:endParaRPr lang="en-US" sz="3600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959" y="3952592"/>
            <a:ext cx="6097370" cy="217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3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9000"/>
            <a:ext cx="8229600" cy="4320523"/>
          </a:xfrm>
        </p:spPr>
        <p:txBody>
          <a:bodyPr>
            <a:normAutofit/>
          </a:bodyPr>
          <a:lstStyle/>
          <a:p>
            <a:r>
              <a:rPr lang="en-US" dirty="0" smtClean="0"/>
              <a:t>Rules for forming and writing ionic compounds;</a:t>
            </a:r>
          </a:p>
          <a:p>
            <a:pPr lvl="1"/>
            <a:r>
              <a:rPr lang="en-US" dirty="0" smtClean="0"/>
              <a:t>The sum of the positive and negative charges has to equal zero.  Ionic compounds are neutral.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cation</a:t>
            </a:r>
            <a:r>
              <a:rPr lang="en-US" dirty="0" smtClean="0"/>
              <a:t> is written first in the formula.</a:t>
            </a:r>
          </a:p>
          <a:p>
            <a:pPr lvl="1"/>
            <a:r>
              <a:rPr lang="en-US" dirty="0" smtClean="0"/>
              <a:t>A subscript is used to tell us how many of each atom is in the ionic compound.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45505" y="5311046"/>
            <a:ext cx="25412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800000"/>
                </a:solidFill>
              </a:rPr>
              <a:t>Na</a:t>
            </a:r>
            <a:r>
              <a:rPr lang="en-US" sz="5400" baseline="-25000" dirty="0" smtClean="0">
                <a:solidFill>
                  <a:srgbClr val="800000"/>
                </a:solidFill>
              </a:rPr>
              <a:t>2</a:t>
            </a:r>
            <a:r>
              <a:rPr lang="en-US" sz="5400" dirty="0" smtClean="0">
                <a:solidFill>
                  <a:srgbClr val="800000"/>
                </a:solidFill>
              </a:rPr>
              <a:t>O</a:t>
            </a:r>
            <a:endParaRPr lang="en-US" sz="54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78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9026"/>
          </a:xfrm>
        </p:spPr>
        <p:txBody>
          <a:bodyPr>
            <a:normAutofit/>
          </a:bodyPr>
          <a:lstStyle/>
          <a:p>
            <a:r>
              <a:rPr lang="en-US" dirty="0" smtClean="0"/>
              <a:t>Write the chemical formula for the ionic compound that will form from the following elements;</a:t>
            </a:r>
          </a:p>
          <a:p>
            <a:pPr lvl="1"/>
            <a:r>
              <a:rPr lang="en-US" dirty="0" smtClean="0"/>
              <a:t>Magnesium and sulfur</a:t>
            </a:r>
          </a:p>
          <a:p>
            <a:pPr lvl="1"/>
            <a:r>
              <a:rPr lang="en-US" dirty="0" smtClean="0"/>
              <a:t>Potassium and nitrogen</a:t>
            </a:r>
          </a:p>
          <a:p>
            <a:pPr lvl="1"/>
            <a:r>
              <a:rPr lang="en-US" dirty="0" smtClean="0"/>
              <a:t>Barium and bromine</a:t>
            </a:r>
          </a:p>
          <a:p>
            <a:pPr lvl="1"/>
            <a:r>
              <a:rPr lang="en-US" dirty="0" smtClean="0"/>
              <a:t>Aluminum and oxygen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5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chemical formulas of ionic compounds that contain a polyatomic ions;</a:t>
            </a:r>
          </a:p>
          <a:p>
            <a:pPr lvl="1"/>
            <a:r>
              <a:rPr lang="en-US" dirty="0" smtClean="0"/>
              <a:t>Same ‘rules’ as before but if there is more than one polyatomic ion in the compound, we need to use (  ).</a:t>
            </a:r>
          </a:p>
          <a:p>
            <a:pPr marL="457200" lvl="1" indent="0" algn="ctr">
              <a:buNone/>
            </a:pPr>
            <a:endParaRPr lang="en-US" dirty="0" smtClean="0">
              <a:solidFill>
                <a:srgbClr val="800000"/>
              </a:solidFill>
            </a:endParaRP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800000"/>
                </a:solidFill>
              </a:rPr>
              <a:t>NaNO</a:t>
            </a:r>
            <a:r>
              <a:rPr lang="en-US" baseline="-25000" dirty="0" smtClean="0">
                <a:solidFill>
                  <a:srgbClr val="800000"/>
                </a:solidFill>
              </a:rPr>
              <a:t>3       </a:t>
            </a:r>
            <a:r>
              <a:rPr lang="en-US" dirty="0" smtClean="0">
                <a:solidFill>
                  <a:srgbClr val="800000"/>
                </a:solidFill>
              </a:rPr>
              <a:t>	          Ba(NO3)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r>
              <a:rPr lang="en-US" dirty="0" smtClean="0">
                <a:solidFill>
                  <a:srgbClr val="800000"/>
                </a:solidFill>
              </a:rPr>
              <a:t>	        Mg(C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r>
              <a:rPr lang="en-US" dirty="0" smtClean="0">
                <a:solidFill>
                  <a:srgbClr val="800000"/>
                </a:solidFill>
              </a:rPr>
              <a:t>H</a:t>
            </a:r>
            <a:r>
              <a:rPr lang="en-US" baseline="-25000" dirty="0" smtClean="0">
                <a:solidFill>
                  <a:srgbClr val="800000"/>
                </a:solidFill>
              </a:rPr>
              <a:t>3</a:t>
            </a:r>
            <a:r>
              <a:rPr lang="en-US" dirty="0" smtClean="0">
                <a:solidFill>
                  <a:srgbClr val="800000"/>
                </a:solidFill>
              </a:rPr>
              <a:t>O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r>
              <a:rPr lang="en-US" dirty="0" smtClean="0">
                <a:solidFill>
                  <a:srgbClr val="800000"/>
                </a:solidFill>
              </a:rPr>
              <a:t>)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endParaRPr lang="en-US" baseline="-25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7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the formula of the ionic compound when the following ions bond;</a:t>
            </a:r>
          </a:p>
          <a:p>
            <a:pPr lvl="1"/>
            <a:r>
              <a:rPr lang="en-US" dirty="0" smtClean="0"/>
              <a:t>Barium ion and the carbonate ion</a:t>
            </a:r>
          </a:p>
          <a:p>
            <a:pPr lvl="1"/>
            <a:r>
              <a:rPr lang="en-US" dirty="0" smtClean="0"/>
              <a:t>Sodium ion and the </a:t>
            </a:r>
            <a:r>
              <a:rPr lang="en-US" dirty="0" err="1" smtClean="0"/>
              <a:t>hypochlorate</a:t>
            </a:r>
            <a:r>
              <a:rPr lang="en-US" dirty="0" smtClean="0"/>
              <a:t> ion</a:t>
            </a:r>
          </a:p>
          <a:p>
            <a:pPr lvl="1"/>
            <a:r>
              <a:rPr lang="en-US" dirty="0" smtClean="0"/>
              <a:t>Magnesium ion and the sulfate ion</a:t>
            </a:r>
          </a:p>
          <a:p>
            <a:pPr lvl="1"/>
            <a:r>
              <a:rPr lang="en-US" dirty="0" smtClean="0"/>
              <a:t>Aluminum and the hydroxide ion</a:t>
            </a:r>
          </a:p>
          <a:p>
            <a:pPr lvl="1"/>
            <a:r>
              <a:rPr lang="en-US" dirty="0" smtClean="0"/>
              <a:t>Lithium and </a:t>
            </a:r>
            <a:r>
              <a:rPr lang="en-US" smtClean="0"/>
              <a:t>the nitrate </a:t>
            </a:r>
            <a:r>
              <a:rPr lang="en-US" dirty="0" smtClean="0"/>
              <a:t>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3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Ionic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Binary Ionic Compounds – 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All you have to do is to say the name of the </a:t>
            </a:r>
            <a:r>
              <a:rPr lang="en-US" dirty="0" err="1" smtClean="0"/>
              <a:t>cation</a:t>
            </a:r>
            <a:r>
              <a:rPr lang="en-US" dirty="0" smtClean="0"/>
              <a:t>, then the root of the anion with the suffix ‘ide’.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Na</a:t>
            </a:r>
            <a:r>
              <a:rPr lang="en-US" baseline="-25000" dirty="0" smtClean="0"/>
              <a:t>2</a:t>
            </a:r>
            <a:r>
              <a:rPr lang="en-US" dirty="0" smtClean="0"/>
              <a:t>S = sodium sulfide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MgI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Zn</a:t>
            </a:r>
            <a:r>
              <a:rPr lang="en-US" baseline="-25000" dirty="0" smtClean="0"/>
              <a:t>3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</a:p>
        </p:txBody>
      </p:sp>
    </p:spTree>
    <p:extLst>
      <p:ext uri="{BB962C8B-B14F-4D97-AF65-F5344CB8AC3E}">
        <p14:creationId xmlns:p14="http://schemas.microsoft.com/office/powerpoint/2010/main" val="81456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Ionic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If the anion or </a:t>
            </a:r>
            <a:r>
              <a:rPr lang="en-US" dirty="0" err="1" smtClean="0"/>
              <a:t>cation</a:t>
            </a:r>
            <a:r>
              <a:rPr lang="en-US" dirty="0" smtClean="0"/>
              <a:t> is polyatomic, use the name of it without modifying it.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= sodium sulfate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NH</a:t>
            </a:r>
            <a:r>
              <a:rPr lang="en-US" baseline="-25000" dirty="0" smtClean="0"/>
              <a:t>4</a:t>
            </a:r>
            <a:r>
              <a:rPr lang="en-US" dirty="0" smtClean="0"/>
              <a:t>Cl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Co(ClO</a:t>
            </a:r>
            <a:r>
              <a:rPr lang="en-US" baseline="-25000" dirty="0" smtClean="0"/>
              <a:t>4)2 </a:t>
            </a:r>
            <a:r>
              <a:rPr lang="en-US" dirty="0" smtClean="0"/>
              <a:t>= </a:t>
            </a:r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10264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7818"/>
            <a:ext cx="8229600" cy="1143000"/>
          </a:xfrm>
        </p:spPr>
        <p:txBody>
          <a:bodyPr/>
          <a:lstStyle/>
          <a:p>
            <a:r>
              <a:rPr lang="en-US" dirty="0" smtClean="0"/>
              <a:t>Naming Ionic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7636"/>
            <a:ext cx="8229600" cy="568036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Name these ionic compounds;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CaF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Mg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AlPO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= 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Ba(NO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)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173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J.J. Thomson (Late 1800’s)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Theorized that the </a:t>
            </a:r>
            <a:r>
              <a:rPr lang="en-US" dirty="0" err="1" smtClean="0">
                <a:solidFill>
                  <a:schemeClr val="tx1"/>
                </a:solidFill>
              </a:rPr>
              <a:t>gream</a:t>
            </a:r>
            <a:r>
              <a:rPr lang="en-US" dirty="0" smtClean="0">
                <a:solidFill>
                  <a:schemeClr val="tx1"/>
                </a:solidFill>
              </a:rPr>
              <a:t> beam of light was actually made of small particles.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He discovered that the particles had a negative electric charge.</a:t>
            </a: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567" y="3829594"/>
            <a:ext cx="6080498" cy="266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375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r>
              <a:rPr lang="en-US" dirty="0" smtClean="0"/>
              <a:t>Naming Ionic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Name these ionic compounds;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CuF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Mg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Pb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(PO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Ba(NO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)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33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Covalent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Naming Covalent Compounds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Prefixes have to be used since different compounds can have different ratios of the same elements.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457200" lvl="1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ono = 1, di = 2, tri = 3, tetra = 4, </a:t>
            </a:r>
            <a:r>
              <a:rPr lang="en-US" dirty="0" err="1" smtClean="0">
                <a:solidFill>
                  <a:srgbClr val="000000"/>
                </a:solidFill>
              </a:rPr>
              <a:t>penta</a:t>
            </a:r>
            <a:r>
              <a:rPr lang="en-US" dirty="0" smtClean="0">
                <a:solidFill>
                  <a:srgbClr val="000000"/>
                </a:solidFill>
              </a:rPr>
              <a:t> = 5,       </a:t>
            </a:r>
            <a:r>
              <a:rPr lang="en-US" dirty="0" err="1" smtClean="0">
                <a:solidFill>
                  <a:srgbClr val="000000"/>
                </a:solidFill>
              </a:rPr>
              <a:t>hexa</a:t>
            </a:r>
            <a:r>
              <a:rPr lang="en-US" dirty="0" smtClean="0">
                <a:solidFill>
                  <a:srgbClr val="000000"/>
                </a:solidFill>
              </a:rPr>
              <a:t> = 6, </a:t>
            </a:r>
            <a:r>
              <a:rPr lang="en-US" dirty="0" err="1" smtClean="0">
                <a:solidFill>
                  <a:srgbClr val="000000"/>
                </a:solidFill>
              </a:rPr>
              <a:t>hepta</a:t>
            </a:r>
            <a:r>
              <a:rPr lang="en-US" dirty="0" smtClean="0">
                <a:solidFill>
                  <a:srgbClr val="000000"/>
                </a:solidFill>
              </a:rPr>
              <a:t> = 7, </a:t>
            </a:r>
            <a:r>
              <a:rPr lang="en-US" dirty="0" err="1" smtClean="0">
                <a:solidFill>
                  <a:srgbClr val="000000"/>
                </a:solidFill>
              </a:rPr>
              <a:t>octa</a:t>
            </a:r>
            <a:r>
              <a:rPr lang="en-US" dirty="0" smtClean="0">
                <a:solidFill>
                  <a:srgbClr val="000000"/>
                </a:solidFill>
              </a:rPr>
              <a:t> = 8, </a:t>
            </a:r>
            <a:r>
              <a:rPr lang="en-US" dirty="0" err="1" smtClean="0">
                <a:solidFill>
                  <a:srgbClr val="000000"/>
                </a:solidFill>
              </a:rPr>
              <a:t>nona</a:t>
            </a:r>
            <a:r>
              <a:rPr lang="en-US" dirty="0" smtClean="0">
                <a:solidFill>
                  <a:srgbClr val="000000"/>
                </a:solidFill>
              </a:rPr>
              <a:t> = 9, and          </a:t>
            </a:r>
            <a:r>
              <a:rPr lang="en-US" dirty="0" err="1" smtClean="0">
                <a:solidFill>
                  <a:srgbClr val="000000"/>
                </a:solidFill>
              </a:rPr>
              <a:t>deca</a:t>
            </a:r>
            <a:r>
              <a:rPr lang="en-US" dirty="0" smtClean="0">
                <a:solidFill>
                  <a:srgbClr val="000000"/>
                </a:solidFill>
              </a:rPr>
              <a:t> = 10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9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Covalent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9334"/>
            <a:ext cx="9144000" cy="565339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Naming Covalent Compounds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a prefix to indicate the number of atoms of each element in the covalent compound and add the suffix ‘ide’ to the name of the last element.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N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O</a:t>
            </a:r>
            <a:r>
              <a:rPr lang="en-US" sz="2800" baseline="-25000" dirty="0" smtClean="0">
                <a:solidFill>
                  <a:srgbClr val="000000"/>
                </a:solidFill>
              </a:rPr>
              <a:t>4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000000"/>
                </a:solidFill>
              </a:rPr>
              <a:t>dinitrogen</a:t>
            </a:r>
            <a:r>
              <a:rPr lang="en-US" sz="2800" dirty="0" smtClean="0">
                <a:solidFill>
                  <a:srgbClr val="000000"/>
                </a:solidFill>
              </a:rPr>
              <a:t> tetroxide</a:t>
            </a: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P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O</a:t>
            </a:r>
            <a:r>
              <a:rPr lang="en-US" sz="2800" baseline="-25000" dirty="0" smtClean="0">
                <a:solidFill>
                  <a:srgbClr val="000000"/>
                </a:solidFill>
              </a:rPr>
              <a:t>10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000000"/>
                </a:solidFill>
              </a:rPr>
              <a:t>diphophorous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decoxide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CO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= carbon dioxide *</a:t>
            </a: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CO = carbon monoxide *</a:t>
            </a:r>
          </a:p>
          <a:p>
            <a:pPr marL="1371600" lvl="3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*</a:t>
            </a:r>
            <a:r>
              <a:rPr lang="en-US" sz="2800" dirty="0" smtClean="0">
                <a:solidFill>
                  <a:srgbClr val="000000"/>
                </a:solidFill>
              </a:rPr>
              <a:t>  If there is only one of the first element, don’t use a prefix.  It is   implied that there is only 1 atom in the compound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1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Covalent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9334"/>
            <a:ext cx="9144000" cy="565339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Naming Covalent Compounds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Name these covalent compounds;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H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O</a:t>
            </a:r>
          </a:p>
          <a:p>
            <a:pPr lvl="2"/>
            <a:endParaRPr lang="en-US" sz="2800" dirty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CCl</a:t>
            </a:r>
            <a:r>
              <a:rPr lang="en-US" sz="2800" baseline="-25000" dirty="0" smtClean="0">
                <a:solidFill>
                  <a:srgbClr val="000000"/>
                </a:solidFill>
              </a:rPr>
              <a:t>4</a:t>
            </a:r>
          </a:p>
          <a:p>
            <a:pPr lvl="2"/>
            <a:endParaRPr lang="en-US" sz="2800" dirty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CS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</a:p>
          <a:p>
            <a:pPr lvl="2"/>
            <a:endParaRPr lang="en-US" sz="2800" dirty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CCl</a:t>
            </a:r>
            <a:r>
              <a:rPr lang="en-US" sz="2800" baseline="-25000" dirty="0" smtClean="0">
                <a:solidFill>
                  <a:srgbClr val="000000"/>
                </a:solidFill>
              </a:rPr>
              <a:t>4</a:t>
            </a:r>
          </a:p>
          <a:p>
            <a:pPr lvl="2"/>
            <a:endParaRPr lang="en-US" sz="2800" dirty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S</a:t>
            </a:r>
            <a:r>
              <a:rPr lang="en-US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O</a:t>
            </a:r>
            <a:r>
              <a:rPr lang="en-US" sz="2800" baseline="-25000" dirty="0" smtClean="0">
                <a:solidFill>
                  <a:srgbClr val="000000"/>
                </a:solidFill>
              </a:rPr>
              <a:t>6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01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Covalent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9334"/>
            <a:ext cx="9144000" cy="565339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Naming Covalent Compounds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There is a special type of covalent compounds called acids.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An acid will always contain hydrogen.</a:t>
            </a:r>
          </a:p>
          <a:p>
            <a:pPr lvl="2"/>
            <a:endParaRPr lang="en-US" sz="2800" dirty="0" smtClean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The hydrogen will be listed first.</a:t>
            </a:r>
          </a:p>
          <a:p>
            <a:pPr lvl="2"/>
            <a:endParaRPr lang="en-US" sz="2800" dirty="0" smtClean="0">
              <a:solidFill>
                <a:srgbClr val="000000"/>
              </a:solidFill>
            </a:endParaRPr>
          </a:p>
          <a:p>
            <a:pPr lvl="2"/>
            <a:r>
              <a:rPr lang="en-US" sz="2800" dirty="0" smtClean="0">
                <a:solidFill>
                  <a:srgbClr val="000000"/>
                </a:solidFill>
              </a:rPr>
              <a:t>Acids have a different naming system.</a:t>
            </a:r>
          </a:p>
        </p:txBody>
      </p:sp>
    </p:spTree>
    <p:extLst>
      <p:ext uri="{BB962C8B-B14F-4D97-AF65-F5344CB8AC3E}">
        <p14:creationId xmlns:p14="http://schemas.microsoft.com/office/powerpoint/2010/main" val="207692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Covalent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9334"/>
            <a:ext cx="9144000" cy="5653392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000000"/>
                </a:solidFill>
              </a:rPr>
              <a:t>Naming Covalent Compounds </a:t>
            </a:r>
          </a:p>
          <a:p>
            <a:pPr lvl="1"/>
            <a:endParaRPr lang="en-US" sz="2600" dirty="0" smtClean="0">
              <a:solidFill>
                <a:srgbClr val="000000"/>
              </a:solidFill>
            </a:endParaRPr>
          </a:p>
          <a:p>
            <a:pPr lvl="1"/>
            <a:r>
              <a:rPr lang="en-US" sz="2600" dirty="0" smtClean="0">
                <a:solidFill>
                  <a:srgbClr val="000000"/>
                </a:solidFill>
              </a:rPr>
              <a:t>Naming Acids that do not contain oxygen;</a:t>
            </a:r>
          </a:p>
          <a:p>
            <a:pPr lvl="2"/>
            <a:endParaRPr lang="en-US" sz="2600" dirty="0" smtClean="0">
              <a:solidFill>
                <a:srgbClr val="000000"/>
              </a:solidFill>
            </a:endParaRPr>
          </a:p>
          <a:p>
            <a:pPr lvl="2"/>
            <a:r>
              <a:rPr lang="en-US" sz="2600" dirty="0" smtClean="0">
                <a:solidFill>
                  <a:srgbClr val="000000"/>
                </a:solidFill>
              </a:rPr>
              <a:t>Use the prefix ‘hydro’ on the name of the second element with the suffix ‘</a:t>
            </a:r>
            <a:r>
              <a:rPr lang="en-US" sz="2600" dirty="0" err="1" smtClean="0">
                <a:solidFill>
                  <a:srgbClr val="000000"/>
                </a:solidFill>
              </a:rPr>
              <a:t>ic</a:t>
            </a:r>
            <a:r>
              <a:rPr lang="en-US" sz="2600" dirty="0" smtClean="0">
                <a:solidFill>
                  <a:srgbClr val="000000"/>
                </a:solidFill>
              </a:rPr>
              <a:t>’.</a:t>
            </a:r>
          </a:p>
          <a:p>
            <a:pPr lvl="2"/>
            <a:endParaRPr lang="en-US" sz="2600" dirty="0">
              <a:solidFill>
                <a:srgbClr val="000000"/>
              </a:solidFill>
            </a:endParaRPr>
          </a:p>
          <a:p>
            <a:pPr lvl="3"/>
            <a:r>
              <a:rPr lang="en-US" sz="2600" dirty="0" err="1" smtClean="0">
                <a:solidFill>
                  <a:srgbClr val="000000"/>
                </a:solidFill>
              </a:rPr>
              <a:t>HCl</a:t>
            </a:r>
            <a:r>
              <a:rPr lang="en-US" sz="2600" dirty="0" smtClean="0">
                <a:solidFill>
                  <a:srgbClr val="000000"/>
                </a:solidFill>
              </a:rPr>
              <a:t> = hydrochloric acid</a:t>
            </a:r>
          </a:p>
          <a:p>
            <a:pPr marL="914400" lvl="2" indent="0">
              <a:buNone/>
            </a:pPr>
            <a:endParaRPr lang="en-US" sz="2600" dirty="0">
              <a:solidFill>
                <a:srgbClr val="000000"/>
              </a:solidFill>
            </a:endParaRPr>
          </a:p>
          <a:p>
            <a:pPr lvl="3"/>
            <a:r>
              <a:rPr lang="en-US" sz="2600" dirty="0" smtClean="0">
                <a:solidFill>
                  <a:srgbClr val="000000"/>
                </a:solidFill>
              </a:rPr>
              <a:t>HF = hydrofluoric acid</a:t>
            </a:r>
          </a:p>
          <a:p>
            <a:pPr lvl="2"/>
            <a:endParaRPr lang="en-US" sz="2600" dirty="0">
              <a:solidFill>
                <a:srgbClr val="000000"/>
              </a:solidFill>
            </a:endParaRPr>
          </a:p>
          <a:p>
            <a:pPr lvl="3"/>
            <a:r>
              <a:rPr lang="en-US" sz="2600" dirty="0" smtClean="0">
                <a:solidFill>
                  <a:srgbClr val="000000"/>
                </a:solidFill>
              </a:rPr>
              <a:t>H</a:t>
            </a:r>
            <a:r>
              <a:rPr lang="en-US" sz="2600" baseline="-25000" dirty="0" smtClean="0">
                <a:solidFill>
                  <a:srgbClr val="000000"/>
                </a:solidFill>
              </a:rPr>
              <a:t>2</a:t>
            </a:r>
            <a:r>
              <a:rPr lang="en-US" sz="2600" dirty="0" smtClean="0">
                <a:solidFill>
                  <a:srgbClr val="000000"/>
                </a:solidFill>
              </a:rPr>
              <a:t>S = </a:t>
            </a:r>
            <a:r>
              <a:rPr lang="en-US" sz="2600" dirty="0" err="1" smtClean="0">
                <a:solidFill>
                  <a:srgbClr val="000000"/>
                </a:solidFill>
              </a:rPr>
              <a:t>hydrosulfic</a:t>
            </a:r>
            <a:r>
              <a:rPr lang="en-US" sz="2600" dirty="0" smtClean="0">
                <a:solidFill>
                  <a:srgbClr val="000000"/>
                </a:solidFill>
              </a:rPr>
              <a:t> acid</a:t>
            </a:r>
          </a:p>
          <a:p>
            <a:pPr lvl="2"/>
            <a:endParaRPr lang="en-US" sz="2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3"/>
            <a:r>
              <a:rPr lang="en-US" sz="26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HBr</a:t>
            </a:r>
            <a:r>
              <a:rPr lang="en-US" sz="2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sz="26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hydrobromic</a:t>
            </a:r>
            <a:r>
              <a:rPr lang="en-US" sz="2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acid</a:t>
            </a:r>
          </a:p>
          <a:p>
            <a:pPr lvl="2"/>
            <a:endParaRPr lang="en-US" sz="2600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34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Covalent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9334"/>
            <a:ext cx="9144000" cy="5918666"/>
          </a:xfrm>
        </p:spPr>
        <p:txBody>
          <a:bodyPr>
            <a:noAutofit/>
          </a:bodyPr>
          <a:lstStyle/>
          <a:p>
            <a:r>
              <a:rPr lang="en-US" sz="2500" dirty="0" smtClean="0">
                <a:solidFill>
                  <a:srgbClr val="000000"/>
                </a:solidFill>
              </a:rPr>
              <a:t>Naming Covalent Compounds </a:t>
            </a:r>
          </a:p>
          <a:p>
            <a:pPr lvl="1"/>
            <a:endParaRPr lang="en-US" sz="2500" dirty="0" smtClean="0">
              <a:solidFill>
                <a:srgbClr val="000000"/>
              </a:solidFill>
            </a:endParaRPr>
          </a:p>
          <a:p>
            <a:pPr lvl="1"/>
            <a:r>
              <a:rPr lang="en-US" sz="2500" dirty="0" smtClean="0">
                <a:solidFill>
                  <a:srgbClr val="000000"/>
                </a:solidFill>
              </a:rPr>
              <a:t>Naming Acids that contain oxygen;</a:t>
            </a:r>
          </a:p>
          <a:p>
            <a:pPr marL="914400" lvl="2" indent="0">
              <a:buNone/>
            </a:pPr>
            <a:endParaRPr lang="en-US" sz="2500" dirty="0" smtClean="0">
              <a:solidFill>
                <a:srgbClr val="000000"/>
              </a:solidFill>
            </a:endParaRPr>
          </a:p>
          <a:p>
            <a:pPr lvl="2"/>
            <a:r>
              <a:rPr lang="en-US" sz="2500" dirty="0" smtClean="0">
                <a:solidFill>
                  <a:srgbClr val="000000"/>
                </a:solidFill>
              </a:rPr>
              <a:t>If the anion ends in ‘ate’, then use the suffix ‘</a:t>
            </a:r>
            <a:r>
              <a:rPr lang="en-US" sz="2500" dirty="0" err="1" smtClean="0">
                <a:solidFill>
                  <a:srgbClr val="000000"/>
                </a:solidFill>
              </a:rPr>
              <a:t>ic</a:t>
            </a:r>
            <a:r>
              <a:rPr lang="en-US" sz="2500" dirty="0" smtClean="0">
                <a:solidFill>
                  <a:srgbClr val="000000"/>
                </a:solidFill>
              </a:rPr>
              <a:t>’ on the name of the anion.</a:t>
            </a:r>
          </a:p>
          <a:p>
            <a:pPr lvl="2"/>
            <a:endParaRPr lang="en-US" sz="2500" dirty="0" smtClean="0">
              <a:solidFill>
                <a:srgbClr val="000000"/>
              </a:solidFill>
            </a:endParaRPr>
          </a:p>
          <a:p>
            <a:pPr lvl="3"/>
            <a:r>
              <a:rPr lang="en-US" sz="2500" dirty="0" smtClean="0">
                <a:solidFill>
                  <a:srgbClr val="000000"/>
                </a:solidFill>
              </a:rPr>
              <a:t>H</a:t>
            </a:r>
            <a:r>
              <a:rPr lang="en-US" sz="2500" baseline="-25000" dirty="0" smtClean="0">
                <a:solidFill>
                  <a:srgbClr val="000000"/>
                </a:solidFill>
              </a:rPr>
              <a:t>2</a:t>
            </a:r>
            <a:r>
              <a:rPr lang="en-US" sz="2500" dirty="0" smtClean="0">
                <a:solidFill>
                  <a:srgbClr val="000000"/>
                </a:solidFill>
              </a:rPr>
              <a:t>SO</a:t>
            </a:r>
            <a:r>
              <a:rPr lang="en-US" sz="2500" baseline="-25000" dirty="0" smtClean="0">
                <a:solidFill>
                  <a:srgbClr val="000000"/>
                </a:solidFill>
              </a:rPr>
              <a:t>4</a:t>
            </a:r>
            <a:r>
              <a:rPr lang="en-US" sz="2500" dirty="0" smtClean="0">
                <a:solidFill>
                  <a:srgbClr val="000000"/>
                </a:solidFill>
              </a:rPr>
              <a:t> = </a:t>
            </a:r>
            <a:r>
              <a:rPr lang="en-US" sz="2500" dirty="0" err="1" smtClean="0">
                <a:solidFill>
                  <a:srgbClr val="000000"/>
                </a:solidFill>
              </a:rPr>
              <a:t>sufur</a:t>
            </a:r>
            <a:r>
              <a:rPr lang="en-US" sz="2500" dirty="0" err="1" smtClean="0">
                <a:solidFill>
                  <a:srgbClr val="FF0000"/>
                </a:solidFill>
              </a:rPr>
              <a:t>ic</a:t>
            </a:r>
            <a:r>
              <a:rPr lang="en-US" sz="2500" dirty="0" smtClean="0">
                <a:solidFill>
                  <a:srgbClr val="000000"/>
                </a:solidFill>
              </a:rPr>
              <a:t> acid</a:t>
            </a:r>
          </a:p>
          <a:p>
            <a:pPr lvl="2"/>
            <a:endParaRPr lang="en-US" sz="2500" dirty="0">
              <a:solidFill>
                <a:srgbClr val="000000"/>
              </a:solidFill>
            </a:endParaRPr>
          </a:p>
          <a:p>
            <a:pPr lvl="2"/>
            <a:r>
              <a:rPr lang="en-US" sz="2500" dirty="0" smtClean="0">
                <a:solidFill>
                  <a:srgbClr val="000000"/>
                </a:solidFill>
              </a:rPr>
              <a:t>If the anion ends in ‘</a:t>
            </a:r>
            <a:r>
              <a:rPr lang="en-US" sz="2500" dirty="0" err="1" smtClean="0">
                <a:solidFill>
                  <a:srgbClr val="000000"/>
                </a:solidFill>
              </a:rPr>
              <a:t>ite</a:t>
            </a:r>
            <a:r>
              <a:rPr lang="en-US" sz="2500" dirty="0" smtClean="0">
                <a:solidFill>
                  <a:srgbClr val="000000"/>
                </a:solidFill>
              </a:rPr>
              <a:t>’, then use the suffix ‘</a:t>
            </a:r>
            <a:r>
              <a:rPr lang="en-US" sz="2500" dirty="0" err="1" smtClean="0">
                <a:solidFill>
                  <a:srgbClr val="000000"/>
                </a:solidFill>
              </a:rPr>
              <a:t>ous</a:t>
            </a:r>
            <a:r>
              <a:rPr lang="en-US" sz="2500" dirty="0" smtClean="0">
                <a:solidFill>
                  <a:srgbClr val="000000"/>
                </a:solidFill>
              </a:rPr>
              <a:t>’ on the name of the anion.</a:t>
            </a:r>
          </a:p>
          <a:p>
            <a:pPr lvl="2"/>
            <a:endParaRPr lang="en-US" sz="2500" dirty="0">
              <a:solidFill>
                <a:srgbClr val="000000"/>
              </a:solidFill>
            </a:endParaRPr>
          </a:p>
          <a:p>
            <a:pPr lvl="3"/>
            <a:r>
              <a:rPr lang="en-US" sz="2500" dirty="0" smtClean="0">
                <a:solidFill>
                  <a:srgbClr val="000000"/>
                </a:solidFill>
              </a:rPr>
              <a:t>H</a:t>
            </a:r>
            <a:r>
              <a:rPr lang="en-US" sz="2500" baseline="-25000" dirty="0" smtClean="0">
                <a:solidFill>
                  <a:srgbClr val="000000"/>
                </a:solidFill>
              </a:rPr>
              <a:t>2</a:t>
            </a:r>
            <a:r>
              <a:rPr lang="en-US" sz="2500" dirty="0" smtClean="0">
                <a:solidFill>
                  <a:srgbClr val="000000"/>
                </a:solidFill>
              </a:rPr>
              <a:t>SO</a:t>
            </a:r>
            <a:r>
              <a:rPr lang="en-US" sz="2500" baseline="-25000" dirty="0" smtClean="0">
                <a:solidFill>
                  <a:srgbClr val="000000"/>
                </a:solidFill>
              </a:rPr>
              <a:t>3</a:t>
            </a:r>
            <a:r>
              <a:rPr lang="en-US" sz="2500" dirty="0" smtClean="0">
                <a:solidFill>
                  <a:srgbClr val="000000"/>
                </a:solidFill>
              </a:rPr>
              <a:t> = sulfur</a:t>
            </a:r>
            <a:r>
              <a:rPr lang="en-US" sz="2500" dirty="0" smtClean="0">
                <a:solidFill>
                  <a:srgbClr val="FF0000"/>
                </a:solidFill>
              </a:rPr>
              <a:t>ou</a:t>
            </a:r>
            <a:r>
              <a:rPr lang="en-US" sz="2500" dirty="0" smtClean="0">
                <a:solidFill>
                  <a:srgbClr val="000000"/>
                </a:solidFill>
              </a:rPr>
              <a:t>s acid</a:t>
            </a:r>
            <a:endParaRPr lang="en-US" sz="2500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en-US" sz="2600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27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467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Covalent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4679"/>
            <a:ext cx="9144000" cy="5653392"/>
          </a:xfrm>
        </p:spPr>
        <p:txBody>
          <a:bodyPr>
            <a:noAutofit/>
          </a:bodyPr>
          <a:lstStyle/>
          <a:p>
            <a:r>
              <a:rPr lang="en-US" sz="2800" dirty="0" smtClean="0"/>
              <a:t>Naming Covalent Compounds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Name these acids;</a:t>
            </a:r>
          </a:p>
          <a:p>
            <a:pPr lvl="1"/>
            <a:endParaRPr lang="en-US" dirty="0"/>
          </a:p>
          <a:p>
            <a:pPr lvl="2"/>
            <a:r>
              <a:rPr lang="en-US" sz="2800" dirty="0" smtClean="0"/>
              <a:t>HI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 err="1" smtClean="0"/>
              <a:t>HCl</a:t>
            </a:r>
            <a:endParaRPr lang="en-US" sz="2800" dirty="0" smtClean="0"/>
          </a:p>
          <a:p>
            <a:pPr lvl="2"/>
            <a:endParaRPr lang="en-US" sz="2800" dirty="0"/>
          </a:p>
          <a:p>
            <a:pPr lvl="2"/>
            <a:r>
              <a:rPr lang="en-US" sz="2800" dirty="0" smtClean="0"/>
              <a:t>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PO</a:t>
            </a:r>
            <a:r>
              <a:rPr lang="en-US" sz="2800" baseline="-25000" dirty="0" smtClean="0"/>
              <a:t>4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4</a:t>
            </a:r>
          </a:p>
          <a:p>
            <a:pPr marL="914400" lvl="2" indent="0">
              <a:buNone/>
            </a:pPr>
            <a:endParaRPr lang="en-US" sz="25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2"/>
            <a:r>
              <a:rPr lang="en-US" sz="25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HC</a:t>
            </a:r>
            <a:r>
              <a:rPr lang="en-US" sz="2500" baseline="-25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r>
              <a:rPr lang="en-US" sz="25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</a:t>
            </a:r>
            <a:r>
              <a:rPr lang="en-US" sz="2500" baseline="-25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</a:t>
            </a:r>
            <a:r>
              <a:rPr lang="en-US" sz="25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</a:t>
            </a:r>
            <a:r>
              <a:rPr lang="en-US" sz="2500" baseline="-25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</a:p>
          <a:p>
            <a:pPr lvl="2"/>
            <a:endParaRPr lang="en-US" sz="25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914400" lvl="2" indent="0">
              <a:buNone/>
            </a:pPr>
            <a:endParaRPr lang="en-US" sz="2600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467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Organic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4679"/>
            <a:ext cx="9144000" cy="5653392"/>
          </a:xfrm>
        </p:spPr>
        <p:txBody>
          <a:bodyPr>
            <a:noAutofit/>
          </a:bodyPr>
          <a:lstStyle/>
          <a:p>
            <a:r>
              <a:rPr lang="en-US" sz="3600" dirty="0" smtClean="0"/>
              <a:t>Organic Molecules 	</a:t>
            </a:r>
          </a:p>
          <a:p>
            <a:pPr lvl="1">
              <a:buFont typeface="Courier New"/>
              <a:buChar char="o"/>
            </a:pPr>
            <a:r>
              <a:rPr lang="en-US" sz="3200" dirty="0"/>
              <a:t>C</a:t>
            </a:r>
            <a:r>
              <a:rPr lang="en-US" sz="3200" dirty="0" smtClean="0"/>
              <a:t>ontain the element carbon.</a:t>
            </a:r>
          </a:p>
          <a:p>
            <a:pPr lvl="1">
              <a:buFont typeface="Courier New"/>
              <a:buChar char="o"/>
            </a:pPr>
            <a:r>
              <a:rPr lang="en-US" sz="3200" dirty="0" smtClean="0"/>
              <a:t>Many organic </a:t>
            </a:r>
          </a:p>
          <a:p>
            <a:pPr marL="457200" lvl="1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molecules </a:t>
            </a:r>
          </a:p>
          <a:p>
            <a:pPr marL="457200" lvl="1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contain long </a:t>
            </a:r>
          </a:p>
          <a:p>
            <a:pPr marL="457200" lvl="1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chains of </a:t>
            </a:r>
          </a:p>
          <a:p>
            <a:pPr marL="457200" lvl="1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carbon atoms.</a:t>
            </a:r>
          </a:p>
          <a:p>
            <a:pPr marL="914400" lvl="2" indent="0">
              <a:buNone/>
            </a:pPr>
            <a:endParaRPr lang="en-US" sz="25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2"/>
            <a:endParaRPr lang="en-US" sz="25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914400" lvl="2" indent="0">
              <a:buNone/>
            </a:pPr>
            <a:endParaRPr lang="en-US" sz="2600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2727" y="3694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83" y="2078183"/>
            <a:ext cx="4779818" cy="477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467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Organic Compounds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4679"/>
            <a:ext cx="9144000" cy="5653392"/>
          </a:xfrm>
        </p:spPr>
        <p:txBody>
          <a:bodyPr>
            <a:noAutofit/>
          </a:bodyPr>
          <a:lstStyle/>
          <a:p>
            <a:r>
              <a:rPr lang="en-US" sz="3600" dirty="0" smtClean="0"/>
              <a:t>Simple Organic </a:t>
            </a:r>
            <a:r>
              <a:rPr lang="en-US" sz="3600" dirty="0"/>
              <a:t>M</a:t>
            </a:r>
            <a:r>
              <a:rPr lang="en-US" sz="3600" dirty="0" smtClean="0"/>
              <a:t>olecules </a:t>
            </a:r>
          </a:p>
          <a:p>
            <a:r>
              <a:rPr lang="en-US" sz="3600" dirty="0" smtClean="0"/>
              <a:t>	</a:t>
            </a:r>
          </a:p>
          <a:p>
            <a:pPr lvl="1">
              <a:buFont typeface="Courier New"/>
              <a:buChar char="o"/>
            </a:pPr>
            <a:r>
              <a:rPr lang="en-US" sz="3200" dirty="0" smtClean="0"/>
              <a:t>Functional Groups – Groups of atoms that can attach to the carbon chain of an </a:t>
            </a:r>
            <a:r>
              <a:rPr lang="en-US" sz="3200" dirty="0" err="1" smtClean="0"/>
              <a:t>orgainic</a:t>
            </a:r>
            <a:r>
              <a:rPr lang="en-US" sz="3200" dirty="0" smtClean="0"/>
              <a:t> molecule.</a:t>
            </a:r>
          </a:p>
          <a:p>
            <a:pPr lvl="1">
              <a:buFont typeface="Courier New"/>
              <a:buChar char="o"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 smtClean="0"/>
              <a:t>    OH (hydroxyl group) – If it is found in an organic molecules, it becomes an alcohol.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 smtClean="0"/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sz="25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2"/>
            <a:endParaRPr lang="en-US" sz="25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914400" lvl="2" indent="0">
              <a:buNone/>
            </a:pPr>
            <a:endParaRPr lang="en-US" sz="2600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2727" y="3694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8" y="5532967"/>
            <a:ext cx="5122333" cy="128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2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J.J. Thomson (Late 1800’s)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Thomson develops the ‘Plum Pudding’ model of the atom.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An electrically positive sphere with small negative charges (electrons) dispersed throughout it.</a:t>
            </a: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944" y="3487167"/>
            <a:ext cx="3326077" cy="329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2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Eugen</a:t>
            </a:r>
            <a:r>
              <a:rPr lang="en-US" dirty="0" smtClean="0">
                <a:solidFill>
                  <a:schemeClr val="tx1"/>
                </a:solidFill>
              </a:rPr>
              <a:t> Goldstein (Late 1800’s)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At about the same time Thomson discovered the electron, Goldstein discovered the proton in the same way.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proton was a positively charged </a:t>
            </a:r>
            <a:r>
              <a:rPr lang="en-US" dirty="0" err="1" smtClean="0">
                <a:solidFill>
                  <a:schemeClr val="tx1"/>
                </a:solidFill>
              </a:rPr>
              <a:t>partical</a:t>
            </a:r>
            <a:r>
              <a:rPr lang="en-US" dirty="0" smtClean="0">
                <a:solidFill>
                  <a:schemeClr val="tx1"/>
                </a:solidFill>
              </a:rPr>
              <a:t> that was 2000 times heavier than the electron.</a:t>
            </a:r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857" y="3981403"/>
            <a:ext cx="2512143" cy="2876598"/>
          </a:xfrm>
          <a:prstGeom prst="rect">
            <a:avLst/>
          </a:prstGeom>
        </p:spPr>
      </p:pic>
      <p:pic>
        <p:nvPicPr>
          <p:cNvPr id="6" name="Picture 5" descr="images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80" y="3975051"/>
            <a:ext cx="2701121" cy="270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4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Ernest Rutherford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Rutherford conducts the Gold Foil Experiment in 1913..</a:t>
            </a:r>
          </a:p>
        </p:txBody>
      </p:sp>
      <p:pic>
        <p:nvPicPr>
          <p:cNvPr id="6" name="Picture 5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04" y="2856967"/>
            <a:ext cx="4035433" cy="3981865"/>
          </a:xfrm>
          <a:prstGeom prst="rect">
            <a:avLst/>
          </a:prstGeom>
        </p:spPr>
      </p:pic>
      <p:pic>
        <p:nvPicPr>
          <p:cNvPr id="7" name="Picture 6" descr="images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289" y="2856967"/>
            <a:ext cx="3438884" cy="3981865"/>
          </a:xfrm>
          <a:prstGeom prst="rect">
            <a:avLst/>
          </a:prstGeom>
        </p:spPr>
      </p:pic>
      <p:pic>
        <p:nvPicPr>
          <p:cNvPr id="8" name="Picture 7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778" y="665142"/>
            <a:ext cx="1339676" cy="167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53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Ernest Rutherford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Made the following conclusions about the atom;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center of the atom consists of a hard and dense core called the nucleus.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nucleus is have a positive electrical charge.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All of the mass of the atom is concentrated in the nucleus.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electrons are are located around the nucleus.</a:t>
            </a: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864" y="4472476"/>
            <a:ext cx="2439072" cy="240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29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620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Atoms, Molecules, and 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08000"/>
            <a:ext cx="9144000" cy="5830056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Evolution of the Atomic Model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Ernest Rutherford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there was a problem - </a:t>
            </a:r>
          </a:p>
        </p:txBody>
      </p:sp>
      <p:pic>
        <p:nvPicPr>
          <p:cNvPr id="5" name="Picture 4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39" y="3126424"/>
            <a:ext cx="6998215" cy="328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60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1833</Words>
  <Application>Microsoft Macintosh PowerPoint</Application>
  <PresentationFormat>On-screen Show (4:3)</PresentationFormat>
  <Paragraphs>380</Paragraphs>
  <Slides>49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Chapter 3 – The Development of the Atomic Model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Atoms, Molecules, and Ions</vt:lpstr>
      <vt:lpstr>Ionic Bonding</vt:lpstr>
      <vt:lpstr>Ionic Bonding</vt:lpstr>
      <vt:lpstr>Ionic Bonding</vt:lpstr>
      <vt:lpstr>Ionic Bonding</vt:lpstr>
      <vt:lpstr>Ionic Bonding</vt:lpstr>
      <vt:lpstr>Ionic Bonding</vt:lpstr>
      <vt:lpstr>Ionic Bonding</vt:lpstr>
      <vt:lpstr>Naming Ionic Compounds</vt:lpstr>
      <vt:lpstr>Naming Ionic Compounds</vt:lpstr>
      <vt:lpstr>Naming Ionic Compounds</vt:lpstr>
      <vt:lpstr>Naming Ionic Compounds</vt:lpstr>
      <vt:lpstr>Covalent Compounds</vt:lpstr>
      <vt:lpstr>Covalent Compounds</vt:lpstr>
      <vt:lpstr>Covalent Compounds</vt:lpstr>
      <vt:lpstr>Covalent Compounds</vt:lpstr>
      <vt:lpstr>Covalent Compounds</vt:lpstr>
      <vt:lpstr>Covalent Compounds</vt:lpstr>
      <vt:lpstr>Covalent Compounds</vt:lpstr>
      <vt:lpstr>Organic Compounds</vt:lpstr>
      <vt:lpstr>Organic Compounds</vt:lpstr>
    </vt:vector>
  </TitlesOfParts>
  <Company>Pequannock Township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– Atoms, Molecules, and Ions</dc:title>
  <dc:creator>Joseph Maselli</dc:creator>
  <cp:lastModifiedBy>Joseph Maselli</cp:lastModifiedBy>
  <cp:revision>20</cp:revision>
  <dcterms:created xsi:type="dcterms:W3CDTF">2011-10-03T10:01:49Z</dcterms:created>
  <dcterms:modified xsi:type="dcterms:W3CDTF">2015-09-29T09:55:23Z</dcterms:modified>
</cp:coreProperties>
</file>