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ags/tag19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15"/>
  </p:notesMasterIdLst>
  <p:sldIdLst>
    <p:sldId id="385" r:id="rId2"/>
    <p:sldId id="391" r:id="rId3"/>
    <p:sldId id="390" r:id="rId4"/>
    <p:sldId id="386" r:id="rId5"/>
    <p:sldId id="392" r:id="rId6"/>
    <p:sldId id="395" r:id="rId7"/>
    <p:sldId id="387" r:id="rId8"/>
    <p:sldId id="393" r:id="rId9"/>
    <p:sldId id="397" r:id="rId10"/>
    <p:sldId id="388" r:id="rId11"/>
    <p:sldId id="389" r:id="rId12"/>
    <p:sldId id="398" r:id="rId13"/>
    <p:sldId id="399" r:id="rId14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F8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40" autoAdjust="0"/>
  </p:normalViewPr>
  <p:slideViewPr>
    <p:cSldViewPr>
      <p:cViewPr varScale="1"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" charset="0"/>
              </a:defRPr>
            </a:lvl1pPr>
          </a:lstStyle>
          <a:p>
            <a:pPr>
              <a:defRPr/>
            </a:pPr>
            <a:fld id="{F6AEAE31-98D1-4D4F-8149-F9F6D45C7F8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64A7434-AC2E-4264-8843-7AAEE63ED3F4}" type="slidenum">
              <a:rPr lang="en-US" altLang="en-US">
                <a:latin typeface="Times" pitchFamily="1" charset="0"/>
              </a:rPr>
              <a:pPr/>
              <a:t>3</a:t>
            </a:fld>
            <a:endParaRPr lang="en-US" altLang="en-US">
              <a:latin typeface="Times" pitchFamily="1" charset="0"/>
            </a:endParaRPr>
          </a:p>
        </p:txBody>
      </p:sp>
      <p:sp>
        <p:nvSpPr>
          <p:cNvPr id="1638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>
              <a:latin typeface="Times" pitchFamily="1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42187DD-70B6-40CE-A83C-B428C476A406}" type="slidenum">
              <a:rPr lang="en-US" altLang="en-US">
                <a:latin typeface="Times" pitchFamily="1" charset="0"/>
              </a:rPr>
              <a:pPr/>
              <a:t>4</a:t>
            </a:fld>
            <a:endParaRPr lang="en-US" altLang="en-US">
              <a:latin typeface="Times" pitchFamily="1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0487" tIns="44450" rIns="90487" bIns="44450"/>
          <a:lstStyle/>
          <a:p>
            <a:endParaRPr lang="en-US" altLang="en-US" smtClean="0">
              <a:latin typeface="Times" pitchFamily="1" charset="0"/>
            </a:endParaRPr>
          </a:p>
        </p:txBody>
      </p:sp>
      <p:sp>
        <p:nvSpPr>
          <p:cNvPr id="17412" name="Rectangle 3"/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2B3C699-7C7A-4F92-9920-B0C5D67BF3CC}" type="slidenum">
              <a:rPr lang="en-US" altLang="en-US">
                <a:latin typeface="Times" pitchFamily="1" charset="0"/>
              </a:rPr>
              <a:pPr/>
              <a:t>5</a:t>
            </a:fld>
            <a:endParaRPr lang="en-US" altLang="en-US">
              <a:latin typeface="Times" pitchFamily="1" charset="0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0487" tIns="44450" rIns="90487" bIns="44450"/>
          <a:lstStyle/>
          <a:p>
            <a:endParaRPr lang="en-US" altLang="en-US" smtClean="0">
              <a:latin typeface="Times" pitchFamily="1" charset="0"/>
            </a:endParaRPr>
          </a:p>
        </p:txBody>
      </p:sp>
      <p:sp>
        <p:nvSpPr>
          <p:cNvPr id="18436" name="Rectangle 3"/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 alt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alt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E302EBB9-BC72-4698-8D77-2DFB346D866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740979-2F2B-4341-9162-566BAE9312C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69743F0-A5CB-4D3A-921C-DB92F83C5FE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6063D7C-660A-42AD-BBC6-DC8D010CCAE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763FE35-F2EE-4873-88BC-B9654866C29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2FF0162-B820-4D0B-A87B-A733998906C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62AB976-8170-4ABA-B43E-6042CBF8FDD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F0E7C35-B278-416B-8176-EBD6AB267F8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4B37DFC-2235-406E-AD34-F4A4877DDCF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5D04F9D-6ECA-4592-9A26-A3206E5FA51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E398188-1B51-4BCE-A06C-9DA34144127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alt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alt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3A3A1D9F-3677-4051-A988-28D43C34688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0.xml"/><Relationship Id="rId1" Type="http://schemas.openxmlformats.org/officeDocument/2006/relationships/tags" Target="../tags/tag1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2.xml"/><Relationship Id="rId1" Type="http://schemas.openxmlformats.org/officeDocument/2006/relationships/tags" Target="../tags/tag2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image" Target="../media/image10.pn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50000">
              <a:schemeClr val="bg1"/>
            </a:gs>
            <a:gs pos="100000">
              <a:srgbClr val="FFFFF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848600" cy="2514600"/>
          </a:xfrm>
          <a:noFill/>
        </p:spPr>
        <p:txBody>
          <a:bodyPr lIns="90487" tIns="44450" rIns="90487" bIns="44450"/>
          <a:lstStyle/>
          <a:p>
            <a:r>
              <a:rPr lang="en-US" altLang="en-US" sz="6000" b="1" smtClean="0"/>
              <a:t>Objectives</a:t>
            </a:r>
            <a:br>
              <a:rPr lang="en-US" altLang="en-US" sz="6000" b="1" smtClean="0"/>
            </a:br>
            <a:r>
              <a:rPr lang="en-US" altLang="en-US" smtClean="0"/>
              <a:t>The student will be able to: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04800" y="3479882"/>
            <a:ext cx="8839200" cy="218264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 anchor="ctr">
            <a:spAutoFit/>
          </a:bodyPr>
          <a:lstStyle/>
          <a:p>
            <a:pPr>
              <a:spcBef>
                <a:spcPct val="20000"/>
              </a:spcBef>
            </a:pPr>
            <a:r>
              <a:rPr lang="en-US" altLang="en-US" sz="4000" dirty="0">
                <a:latin typeface="Times New Roman" pitchFamily="18" charset="0"/>
              </a:rPr>
              <a:t>1.  To determine if a relation is a function.</a:t>
            </a:r>
          </a:p>
          <a:p>
            <a:pPr marL="742950" indent="-742950">
              <a:spcBef>
                <a:spcPct val="20000"/>
              </a:spcBef>
              <a:buAutoNum type="arabicPeriod" startAt="2"/>
            </a:pPr>
            <a:r>
              <a:rPr lang="en-US" altLang="en-US" sz="4000" dirty="0" smtClean="0">
                <a:latin typeface="Times New Roman" pitchFamily="18" charset="0"/>
              </a:rPr>
              <a:t>To </a:t>
            </a:r>
            <a:r>
              <a:rPr lang="en-US" altLang="en-US" sz="4000" dirty="0">
                <a:latin typeface="Times New Roman" pitchFamily="18" charset="0"/>
              </a:rPr>
              <a:t>find the value of a function.</a:t>
            </a:r>
          </a:p>
          <a:p>
            <a:pPr marL="742950" indent="-742950">
              <a:spcBef>
                <a:spcPct val="20000"/>
              </a:spcBef>
              <a:buAutoNum type="arabicPeriod" startAt="2"/>
            </a:pPr>
            <a:endParaRPr lang="en-US" altLang="en-US" sz="4000" dirty="0">
              <a:latin typeface="Times New Roman" pitchFamily="18" charset="0"/>
            </a:endParaRPr>
          </a:p>
        </p:txBody>
      </p:sp>
    </p:spTree>
    <p:custDataLst>
      <p:tags r:id="rId1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FFFFFF"/>
            </a:gs>
            <a:gs pos="50000">
              <a:schemeClr val="bg1"/>
            </a:gs>
            <a:gs pos="100000">
              <a:srgbClr val="FFFFF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914400"/>
            <a:ext cx="7772400" cy="3625850"/>
          </a:xfrm>
          <a:noFill/>
        </p:spPr>
        <p:txBody>
          <a:bodyPr lIns="90487" tIns="44450" rIns="90487" bIns="44450">
            <a:spAutoFit/>
          </a:bodyPr>
          <a:lstStyle/>
          <a:p>
            <a:pPr>
              <a:buFontTx/>
              <a:buNone/>
            </a:pPr>
            <a:r>
              <a:rPr lang="en-US" altLang="en-US" sz="4000" smtClean="0"/>
              <a:t>1)  </a:t>
            </a:r>
            <a:r>
              <a:rPr lang="en-US" altLang="en-US" sz="4000" i="1" smtClean="0"/>
              <a:t>f</a:t>
            </a:r>
            <a:r>
              <a:rPr lang="en-US" altLang="en-US" sz="4000" smtClean="0"/>
              <a:t>(3)</a:t>
            </a:r>
          </a:p>
          <a:p>
            <a:pPr algn="ctr">
              <a:buFontTx/>
              <a:buNone/>
            </a:pPr>
            <a:endParaRPr lang="en-US" altLang="en-US" sz="4000" i="1" smtClean="0"/>
          </a:p>
          <a:p>
            <a:pPr algn="ctr">
              <a:buFontTx/>
              <a:buNone/>
            </a:pPr>
            <a:endParaRPr lang="en-US" altLang="en-US" sz="4000" i="1" smtClean="0"/>
          </a:p>
          <a:p>
            <a:pPr algn="ctr">
              <a:buFontTx/>
              <a:buNone/>
            </a:pPr>
            <a:endParaRPr lang="en-US" altLang="en-US" sz="4000" smtClean="0"/>
          </a:p>
          <a:p>
            <a:pPr>
              <a:buFontTx/>
              <a:buNone/>
            </a:pPr>
            <a:r>
              <a:rPr lang="en-US" altLang="en-US" sz="4000" smtClean="0"/>
              <a:t>2)  </a:t>
            </a:r>
            <a:r>
              <a:rPr lang="en-US" altLang="en-US" sz="4000" i="1" smtClean="0"/>
              <a:t>f</a:t>
            </a:r>
            <a:r>
              <a:rPr lang="en-US" altLang="en-US" sz="4000" smtClean="0"/>
              <a:t>(-2)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  <a:noFill/>
        </p:spPr>
        <p:txBody>
          <a:bodyPr lIns="90487" tIns="44450" rIns="90487" bIns="44450"/>
          <a:lstStyle/>
          <a:p>
            <a:r>
              <a:rPr lang="en-US" altLang="en-US" smtClean="0">
                <a:solidFill>
                  <a:schemeClr val="tx1"/>
                </a:solidFill>
              </a:rPr>
              <a:t>Given f(x) = 3x - 2, find:</a:t>
            </a:r>
          </a:p>
        </p:txBody>
      </p:sp>
      <p:sp>
        <p:nvSpPr>
          <p:cNvPr id="339972" name="AutoShape 4"/>
          <p:cNvSpPr>
            <a:spLocks noChangeArrowheads="1"/>
          </p:cNvSpPr>
          <p:nvPr/>
        </p:nvSpPr>
        <p:spPr bwMode="auto">
          <a:xfrm>
            <a:off x="5715000" y="2743200"/>
            <a:ext cx="1524000" cy="685800"/>
          </a:xfrm>
          <a:prstGeom prst="rightArrow">
            <a:avLst>
              <a:gd name="adj1" fmla="val 50000"/>
              <a:gd name="adj2" fmla="val 55556"/>
            </a:avLst>
          </a:prstGeom>
          <a:solidFill>
            <a:schemeClr val="accent1"/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339973" name="Rectangle 5"/>
          <p:cNvSpPr>
            <a:spLocks noChangeArrowheads="1"/>
          </p:cNvSpPr>
          <p:nvPr/>
        </p:nvSpPr>
        <p:spPr bwMode="auto">
          <a:xfrm>
            <a:off x="3581400" y="2057400"/>
            <a:ext cx="2057400" cy="1752600"/>
          </a:xfrm>
          <a:prstGeom prst="rect">
            <a:avLst/>
          </a:prstGeom>
          <a:solidFill>
            <a:schemeClr val="folHlink"/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altLang="en-US" sz="6000" i="1">
                <a:latin typeface="Times New Roman" pitchFamily="18" charset="0"/>
              </a:rPr>
              <a:t>3(3)-2</a:t>
            </a:r>
            <a:endParaRPr lang="en-US" altLang="en-US" sz="6000">
              <a:latin typeface="Times New Roman" pitchFamily="18" charset="0"/>
            </a:endParaRPr>
          </a:p>
        </p:txBody>
      </p:sp>
      <p:sp>
        <p:nvSpPr>
          <p:cNvPr id="339974" name="Text Box 6"/>
          <p:cNvSpPr txBox="1">
            <a:spLocks noChangeArrowheads="1"/>
          </p:cNvSpPr>
          <p:nvPr/>
        </p:nvSpPr>
        <p:spPr bwMode="auto">
          <a:xfrm>
            <a:off x="1066800" y="2422525"/>
            <a:ext cx="565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en-US" sz="6000" i="1">
                <a:latin typeface="Times New Roman" pitchFamily="18" charset="0"/>
              </a:rPr>
              <a:t>3</a:t>
            </a:r>
          </a:p>
        </p:txBody>
      </p:sp>
      <p:sp>
        <p:nvSpPr>
          <p:cNvPr id="339975" name="Text Box 7"/>
          <p:cNvSpPr txBox="1">
            <a:spLocks noChangeArrowheads="1"/>
          </p:cNvSpPr>
          <p:nvPr/>
        </p:nvSpPr>
        <p:spPr bwMode="auto">
          <a:xfrm>
            <a:off x="7181850" y="2498725"/>
            <a:ext cx="8953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altLang="en-US" sz="6000" i="1">
                <a:latin typeface="Times New Roman" pitchFamily="18" charset="0"/>
              </a:rPr>
              <a:t>7</a:t>
            </a:r>
          </a:p>
        </p:txBody>
      </p:sp>
      <p:sp>
        <p:nvSpPr>
          <p:cNvPr id="339976" name="AutoShape 8"/>
          <p:cNvSpPr>
            <a:spLocks noChangeArrowheads="1"/>
          </p:cNvSpPr>
          <p:nvPr/>
        </p:nvSpPr>
        <p:spPr bwMode="auto">
          <a:xfrm>
            <a:off x="1981200" y="2743200"/>
            <a:ext cx="1524000" cy="685800"/>
          </a:xfrm>
          <a:prstGeom prst="rightArrow">
            <a:avLst>
              <a:gd name="adj1" fmla="val 50000"/>
              <a:gd name="adj2" fmla="val 55556"/>
            </a:avLst>
          </a:prstGeom>
          <a:solidFill>
            <a:schemeClr val="accent1"/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339977" name="AutoShape 9"/>
          <p:cNvSpPr>
            <a:spLocks noChangeArrowheads="1"/>
          </p:cNvSpPr>
          <p:nvPr/>
        </p:nvSpPr>
        <p:spPr bwMode="auto">
          <a:xfrm>
            <a:off x="5702300" y="5486400"/>
            <a:ext cx="1524000" cy="685800"/>
          </a:xfrm>
          <a:prstGeom prst="rightArrow">
            <a:avLst>
              <a:gd name="adj1" fmla="val 50000"/>
              <a:gd name="adj2" fmla="val 55556"/>
            </a:avLst>
          </a:prstGeom>
          <a:solidFill>
            <a:schemeClr val="accent1"/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339978" name="Rectangle 10"/>
          <p:cNvSpPr>
            <a:spLocks noChangeArrowheads="1"/>
          </p:cNvSpPr>
          <p:nvPr/>
        </p:nvSpPr>
        <p:spPr bwMode="auto">
          <a:xfrm>
            <a:off x="3568700" y="4800600"/>
            <a:ext cx="2057400" cy="1752600"/>
          </a:xfrm>
          <a:prstGeom prst="rect">
            <a:avLst/>
          </a:prstGeom>
          <a:solidFill>
            <a:schemeClr val="folHlink"/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altLang="en-US" sz="5000" i="1">
                <a:latin typeface="Times New Roman" pitchFamily="18" charset="0"/>
              </a:rPr>
              <a:t>3(-2)-2</a:t>
            </a:r>
            <a:endParaRPr lang="en-US" altLang="en-US" sz="5000">
              <a:latin typeface="Times New Roman" pitchFamily="18" charset="0"/>
            </a:endParaRPr>
          </a:p>
        </p:txBody>
      </p:sp>
      <p:sp>
        <p:nvSpPr>
          <p:cNvPr id="339979" name="Text Box 11"/>
          <p:cNvSpPr txBox="1">
            <a:spLocks noChangeArrowheads="1"/>
          </p:cNvSpPr>
          <p:nvPr/>
        </p:nvSpPr>
        <p:spPr bwMode="auto">
          <a:xfrm>
            <a:off x="939800" y="5100638"/>
            <a:ext cx="819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en-US" sz="6000" i="1">
                <a:latin typeface="Times New Roman" pitchFamily="18" charset="0"/>
              </a:rPr>
              <a:t>-2</a:t>
            </a:r>
          </a:p>
        </p:txBody>
      </p:sp>
      <p:sp>
        <p:nvSpPr>
          <p:cNvPr id="339980" name="Text Box 12"/>
          <p:cNvSpPr txBox="1">
            <a:spLocks noChangeArrowheads="1"/>
          </p:cNvSpPr>
          <p:nvPr/>
        </p:nvSpPr>
        <p:spPr bwMode="auto">
          <a:xfrm>
            <a:off x="7321550" y="5100638"/>
            <a:ext cx="8953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altLang="en-US" sz="6000" i="1">
                <a:latin typeface="Times New Roman" pitchFamily="18" charset="0"/>
              </a:rPr>
              <a:t>-8</a:t>
            </a:r>
          </a:p>
        </p:txBody>
      </p:sp>
      <p:sp>
        <p:nvSpPr>
          <p:cNvPr id="339981" name="AutoShape 13"/>
          <p:cNvSpPr>
            <a:spLocks noChangeArrowheads="1"/>
          </p:cNvSpPr>
          <p:nvPr/>
        </p:nvSpPr>
        <p:spPr bwMode="auto">
          <a:xfrm>
            <a:off x="1968500" y="5486400"/>
            <a:ext cx="1524000" cy="685800"/>
          </a:xfrm>
          <a:prstGeom prst="rightArrow">
            <a:avLst>
              <a:gd name="adj1" fmla="val 50000"/>
              <a:gd name="adj2" fmla="val 55556"/>
            </a:avLst>
          </a:prstGeom>
          <a:solidFill>
            <a:schemeClr val="accent1"/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339982" name="Rectangle 14"/>
          <p:cNvSpPr>
            <a:spLocks noChangeArrowheads="1"/>
          </p:cNvSpPr>
          <p:nvPr/>
        </p:nvSpPr>
        <p:spPr bwMode="auto">
          <a:xfrm>
            <a:off x="2271713" y="942975"/>
            <a:ext cx="8509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en-US" sz="4000"/>
              <a:t>= 7</a:t>
            </a:r>
            <a:endParaRPr lang="en-US" sz="4000"/>
          </a:p>
        </p:txBody>
      </p:sp>
      <p:sp>
        <p:nvSpPr>
          <p:cNvPr id="339983" name="Rectangle 15"/>
          <p:cNvSpPr>
            <a:spLocks noChangeArrowheads="1"/>
          </p:cNvSpPr>
          <p:nvPr/>
        </p:nvSpPr>
        <p:spPr bwMode="auto">
          <a:xfrm>
            <a:off x="2425700" y="3870325"/>
            <a:ext cx="10207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en-US" sz="4000"/>
              <a:t>= -8</a:t>
            </a:r>
            <a:endParaRPr lang="en-US" sz="4000"/>
          </a:p>
        </p:txBody>
      </p:sp>
    </p:spTree>
    <p:custDataLst>
      <p:tags r:id="rId1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9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9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39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399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399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399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399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39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39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39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399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399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39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39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39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339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399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39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399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399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339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399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39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399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399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339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9971" grpId="0" build="p" autoUpdateAnimBg="0"/>
      <p:bldP spid="339972" grpId="0" animBg="1"/>
      <p:bldP spid="339973" grpId="0" animBg="1" autoUpdateAnimBg="0"/>
      <p:bldP spid="339974" grpId="0" autoUpdateAnimBg="0"/>
      <p:bldP spid="339975" grpId="0" autoUpdateAnimBg="0"/>
      <p:bldP spid="339976" grpId="0" animBg="1"/>
      <p:bldP spid="339977" grpId="0" animBg="1"/>
      <p:bldP spid="339978" grpId="0" animBg="1" autoUpdateAnimBg="0"/>
      <p:bldP spid="339979" grpId="0" autoUpdateAnimBg="0"/>
      <p:bldP spid="339980" grpId="0" autoUpdateAnimBg="0"/>
      <p:bldP spid="339981" grpId="0" animBg="1"/>
      <p:bldP spid="339982" grpId="0"/>
      <p:bldP spid="33998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FFFFFF"/>
            </a:gs>
            <a:gs pos="50000">
              <a:schemeClr val="bg1"/>
            </a:gs>
            <a:gs pos="100000">
              <a:srgbClr val="FFFFF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305800" cy="1219200"/>
          </a:xfrm>
          <a:noFill/>
        </p:spPr>
        <p:txBody>
          <a:bodyPr lIns="90487" tIns="44450" rIns="90487" bIns="44450">
            <a:normAutofit fontScale="90000"/>
          </a:bodyPr>
          <a:lstStyle/>
          <a:p>
            <a:r>
              <a:rPr lang="en-US" altLang="en-US" smtClean="0"/>
              <a:t>Given </a:t>
            </a:r>
            <a:r>
              <a:rPr lang="en-US" altLang="en-US" i="1" smtClean="0"/>
              <a:t>h</a:t>
            </a:r>
            <a:r>
              <a:rPr lang="en-US" altLang="en-US" smtClean="0"/>
              <a:t>(z) = z</a:t>
            </a:r>
            <a:r>
              <a:rPr lang="en-US" altLang="en-US" baseline="30000" smtClean="0"/>
              <a:t>2</a:t>
            </a:r>
            <a:r>
              <a:rPr lang="en-US" altLang="en-US" smtClean="0"/>
              <a:t> - 4z + 9, find </a:t>
            </a:r>
            <a:r>
              <a:rPr lang="en-US" altLang="en-US" i="1" smtClean="0"/>
              <a:t>h</a:t>
            </a:r>
            <a:r>
              <a:rPr lang="en-US" altLang="en-US" smtClean="0"/>
              <a:t>(-3)</a:t>
            </a:r>
          </a:p>
        </p:txBody>
      </p:sp>
      <p:sp>
        <p:nvSpPr>
          <p:cNvPr id="340996" name="AutoShape 4"/>
          <p:cNvSpPr>
            <a:spLocks noChangeArrowheads="1"/>
          </p:cNvSpPr>
          <p:nvPr/>
        </p:nvSpPr>
        <p:spPr bwMode="auto">
          <a:xfrm>
            <a:off x="6400800" y="2900363"/>
            <a:ext cx="1524000" cy="685800"/>
          </a:xfrm>
          <a:prstGeom prst="rightArrow">
            <a:avLst>
              <a:gd name="adj1" fmla="val 50000"/>
              <a:gd name="adj2" fmla="val 55556"/>
            </a:avLst>
          </a:prstGeom>
          <a:solidFill>
            <a:schemeClr val="accent1"/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340997" name="Rectangle 5"/>
          <p:cNvSpPr>
            <a:spLocks noChangeArrowheads="1"/>
          </p:cNvSpPr>
          <p:nvPr/>
        </p:nvSpPr>
        <p:spPr bwMode="auto">
          <a:xfrm>
            <a:off x="2705100" y="2286000"/>
            <a:ext cx="3543300" cy="1828800"/>
          </a:xfrm>
          <a:prstGeom prst="rect">
            <a:avLst/>
          </a:prstGeom>
          <a:solidFill>
            <a:schemeClr val="folHlink"/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altLang="en-US" sz="5000" i="1">
                <a:latin typeface="Times New Roman" pitchFamily="18" charset="0"/>
              </a:rPr>
              <a:t>(-3)</a:t>
            </a:r>
            <a:r>
              <a:rPr lang="en-US" altLang="en-US" sz="5000" baseline="30000">
                <a:solidFill>
                  <a:schemeClr val="tx2"/>
                </a:solidFill>
              </a:rPr>
              <a:t>2</a:t>
            </a:r>
            <a:r>
              <a:rPr lang="en-US" altLang="en-US" sz="5000" i="1">
                <a:latin typeface="Times New Roman" pitchFamily="18" charset="0"/>
              </a:rPr>
              <a:t>-4(-3)+9</a:t>
            </a:r>
          </a:p>
        </p:txBody>
      </p:sp>
      <p:sp>
        <p:nvSpPr>
          <p:cNvPr id="340998" name="Text Box 6"/>
          <p:cNvSpPr txBox="1">
            <a:spLocks noChangeArrowheads="1"/>
          </p:cNvSpPr>
          <p:nvPr/>
        </p:nvSpPr>
        <p:spPr bwMode="auto">
          <a:xfrm>
            <a:off x="76200" y="2667000"/>
            <a:ext cx="819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en-US" sz="6000" i="1">
                <a:latin typeface="Times New Roman" pitchFamily="18" charset="0"/>
              </a:rPr>
              <a:t>-3</a:t>
            </a:r>
          </a:p>
        </p:txBody>
      </p:sp>
      <p:sp>
        <p:nvSpPr>
          <p:cNvPr id="340999" name="Text Box 7"/>
          <p:cNvSpPr txBox="1">
            <a:spLocks noChangeArrowheads="1"/>
          </p:cNvSpPr>
          <p:nvPr/>
        </p:nvSpPr>
        <p:spPr bwMode="auto">
          <a:xfrm>
            <a:off x="8020050" y="2667000"/>
            <a:ext cx="11366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altLang="en-US" sz="6000" i="1">
                <a:latin typeface="Times New Roman" pitchFamily="18" charset="0"/>
              </a:rPr>
              <a:t>30</a:t>
            </a:r>
          </a:p>
        </p:txBody>
      </p:sp>
      <p:sp>
        <p:nvSpPr>
          <p:cNvPr id="341000" name="AutoShape 8"/>
          <p:cNvSpPr>
            <a:spLocks noChangeArrowheads="1"/>
          </p:cNvSpPr>
          <p:nvPr/>
        </p:nvSpPr>
        <p:spPr bwMode="auto">
          <a:xfrm>
            <a:off x="1104900" y="2971800"/>
            <a:ext cx="1524000" cy="685800"/>
          </a:xfrm>
          <a:prstGeom prst="rightArrow">
            <a:avLst>
              <a:gd name="adj1" fmla="val 50000"/>
              <a:gd name="adj2" fmla="val 55556"/>
            </a:avLst>
          </a:prstGeom>
          <a:solidFill>
            <a:schemeClr val="accent1"/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341001" name="Rectangle 9"/>
          <p:cNvSpPr>
            <a:spLocks noChangeArrowheads="1"/>
          </p:cNvSpPr>
          <p:nvPr/>
        </p:nvSpPr>
        <p:spPr bwMode="auto">
          <a:xfrm>
            <a:off x="2743200" y="4191000"/>
            <a:ext cx="3505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altLang="en-US" sz="4000"/>
              <a:t>9 + 12 + 9</a:t>
            </a:r>
          </a:p>
        </p:txBody>
      </p:sp>
      <p:sp>
        <p:nvSpPr>
          <p:cNvPr id="341002" name="Text Box 10"/>
          <p:cNvSpPr txBox="1">
            <a:spLocks noChangeArrowheads="1"/>
          </p:cNvSpPr>
          <p:nvPr/>
        </p:nvSpPr>
        <p:spPr bwMode="auto">
          <a:xfrm>
            <a:off x="2743200" y="5165725"/>
            <a:ext cx="3505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altLang="en-US" sz="6000">
                <a:solidFill>
                  <a:schemeClr val="hlink"/>
                </a:solidFill>
              </a:rPr>
              <a:t>h(-3) = 30</a:t>
            </a:r>
            <a:endParaRPr lang="en-US" altLang="en-US" sz="6000" i="1">
              <a:latin typeface="Times New Roman" pitchFamily="18" charset="0"/>
            </a:endParaRPr>
          </a:p>
        </p:txBody>
      </p:sp>
    </p:spTree>
    <p:custDataLst>
      <p:tags r:id="rId1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40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410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410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410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410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40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40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40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409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409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40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41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0996" grpId="0" animBg="1"/>
      <p:bldP spid="340997" grpId="0" animBg="1" autoUpdateAnimBg="0"/>
      <p:bldP spid="340998" grpId="0" autoUpdateAnimBg="0"/>
      <p:bldP spid="340999" grpId="0" autoUpdateAnimBg="0"/>
      <p:bldP spid="341000" grpId="0" animBg="1"/>
      <p:bldP spid="341001" grpId="0"/>
      <p:bldP spid="341002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TPAnswers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457200" y="1600200"/>
            <a:ext cx="4114800" cy="3810000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smtClean="0"/>
              <a:t>2</a:t>
            </a:r>
          </a:p>
          <a:p>
            <a:pPr marL="609600" indent="-609600">
              <a:buFontTx/>
              <a:buAutoNum type="arabicPeriod"/>
            </a:pPr>
            <a:r>
              <a:rPr lang="en-US" smtClean="0"/>
              <a:t>6</a:t>
            </a:r>
          </a:p>
          <a:p>
            <a:pPr marL="609600" indent="-609600">
              <a:buFontTx/>
              <a:buAutoNum type="arabicPeriod"/>
            </a:pPr>
            <a:r>
              <a:rPr lang="en-US" smtClean="0"/>
              <a:t>14</a:t>
            </a:r>
          </a:p>
          <a:p>
            <a:pPr marL="609600" indent="-609600">
              <a:buFontTx/>
              <a:buAutoNum type="arabicPeriod"/>
            </a:pPr>
            <a:r>
              <a:rPr lang="en-US" smtClean="0"/>
              <a:t>18</a:t>
            </a:r>
          </a:p>
        </p:txBody>
      </p:sp>
      <p:sp>
        <p:nvSpPr>
          <p:cNvPr id="13314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Given g(x) = x</a:t>
            </a:r>
            <a:r>
              <a:rPr lang="en-US" baseline="30000" smtClean="0"/>
              <a:t>2 </a:t>
            </a:r>
            <a:r>
              <a:rPr lang="en-US" smtClean="0"/>
              <a:t>– 2, find g(4)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TPAnswers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457200" y="1905000"/>
            <a:ext cx="4114800" cy="3810000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smtClean="0"/>
              <a:t>-40</a:t>
            </a:r>
          </a:p>
          <a:p>
            <a:pPr marL="609600" indent="-609600">
              <a:buFontTx/>
              <a:buAutoNum type="arabicPeriod"/>
            </a:pPr>
            <a:r>
              <a:rPr lang="en-US" smtClean="0"/>
              <a:t>-16</a:t>
            </a:r>
          </a:p>
          <a:p>
            <a:pPr marL="609600" indent="-609600">
              <a:buFontTx/>
              <a:buAutoNum type="arabicPeriod"/>
            </a:pPr>
            <a:r>
              <a:rPr lang="en-US" smtClean="0"/>
              <a:t>-8</a:t>
            </a:r>
          </a:p>
          <a:p>
            <a:pPr marL="609600" indent="-609600">
              <a:buFontTx/>
              <a:buAutoNum type="arabicPeriod"/>
            </a:pPr>
            <a:r>
              <a:rPr lang="en-US" smtClean="0"/>
              <a:t>4</a:t>
            </a:r>
          </a:p>
        </p:txBody>
      </p:sp>
      <p:sp>
        <p:nvSpPr>
          <p:cNvPr id="14338" name="TPQuestion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Given f(x) = 2x + 1, </a:t>
            </a:r>
            <a:r>
              <a:rPr lang="en-US" sz="4000" dirty="0" smtClean="0"/>
              <a:t>find   -4[f(3</a:t>
            </a:r>
            <a:r>
              <a:rPr lang="en-US" sz="4000" dirty="0" smtClean="0"/>
              <a:t>) – f(1)]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450" name="AutoShape 2"/>
          <p:cNvSpPr>
            <a:spLocks noChangeArrowheads="1"/>
          </p:cNvSpPr>
          <p:nvPr/>
        </p:nvSpPr>
        <p:spPr bwMode="auto">
          <a:xfrm>
            <a:off x="5562600" y="5181600"/>
            <a:ext cx="1524000" cy="685800"/>
          </a:xfrm>
          <a:prstGeom prst="rightArrow">
            <a:avLst>
              <a:gd name="adj1" fmla="val 50000"/>
              <a:gd name="adj2" fmla="val 55556"/>
            </a:avLst>
          </a:prstGeom>
          <a:solidFill>
            <a:schemeClr val="accent1"/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idx="1"/>
          </p:nvPr>
        </p:nvSpPr>
        <p:spPr>
          <a:xfrm>
            <a:off x="685800" y="1143000"/>
            <a:ext cx="77724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mtClean="0"/>
              <a:t>A </a:t>
            </a:r>
            <a:r>
              <a:rPr lang="en-US" altLang="en-US" b="1" u="sng" smtClean="0">
                <a:solidFill>
                  <a:srgbClr val="CF0E30"/>
                </a:solidFill>
              </a:rPr>
              <a:t>function</a:t>
            </a:r>
            <a:r>
              <a:rPr lang="en-US" altLang="en-US" smtClean="0"/>
              <a:t> is a relation in which each element of the domain is paired with </a:t>
            </a:r>
            <a:r>
              <a:rPr lang="en-US" altLang="en-US" i="1" u="sng" smtClean="0"/>
              <a:t>exactly one</a:t>
            </a:r>
            <a:r>
              <a:rPr lang="en-US" altLang="en-US" smtClean="0"/>
              <a:t> element of the range. Another way of saying it is that there is </a:t>
            </a:r>
            <a:r>
              <a:rPr lang="en-US" altLang="en-US" u="sng" smtClean="0"/>
              <a:t>one and only one</a:t>
            </a:r>
            <a:r>
              <a:rPr lang="en-US" altLang="en-US" smtClean="0"/>
              <a:t> output (</a:t>
            </a:r>
            <a:r>
              <a:rPr lang="en-US" altLang="en-US" i="1" smtClean="0"/>
              <a:t>y</a:t>
            </a:r>
            <a:r>
              <a:rPr lang="en-US" altLang="en-US" smtClean="0"/>
              <a:t>) with each input (</a:t>
            </a:r>
            <a:r>
              <a:rPr lang="en-US" altLang="en-US" i="1" smtClean="0"/>
              <a:t>x</a:t>
            </a:r>
            <a:r>
              <a:rPr lang="en-US" altLang="en-US" smtClean="0"/>
              <a:t>).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altLang="en-US" smtClean="0"/>
              <a:t>Functions</a:t>
            </a:r>
          </a:p>
        </p:txBody>
      </p:sp>
      <p:sp>
        <p:nvSpPr>
          <p:cNvPr id="360453" name="Rectangle 5"/>
          <p:cNvSpPr>
            <a:spLocks noChangeArrowheads="1"/>
          </p:cNvSpPr>
          <p:nvPr/>
        </p:nvSpPr>
        <p:spPr bwMode="auto">
          <a:xfrm>
            <a:off x="3429000" y="4495800"/>
            <a:ext cx="2057400" cy="1752600"/>
          </a:xfrm>
          <a:prstGeom prst="rect">
            <a:avLst/>
          </a:prstGeom>
          <a:solidFill>
            <a:schemeClr val="folHlink"/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altLang="en-US" sz="8000" i="1">
                <a:latin typeface="Times New Roman" pitchFamily="18" charset="0"/>
              </a:rPr>
              <a:t>f</a:t>
            </a:r>
            <a:r>
              <a:rPr lang="en-US" altLang="en-US" sz="8000">
                <a:latin typeface="Times New Roman" pitchFamily="18" charset="0"/>
              </a:rPr>
              <a:t>(</a:t>
            </a:r>
            <a:r>
              <a:rPr lang="en-US" altLang="en-US" sz="8000" i="1">
                <a:latin typeface="Times New Roman" pitchFamily="18" charset="0"/>
              </a:rPr>
              <a:t>x</a:t>
            </a:r>
            <a:r>
              <a:rPr lang="en-US" altLang="en-US" sz="8000">
                <a:latin typeface="Times New Roman" pitchFamily="18" charset="0"/>
              </a:rPr>
              <a:t>)</a:t>
            </a:r>
          </a:p>
        </p:txBody>
      </p:sp>
      <p:sp>
        <p:nvSpPr>
          <p:cNvPr id="360454" name="Text Box 6"/>
          <p:cNvSpPr txBox="1">
            <a:spLocks noChangeArrowheads="1"/>
          </p:cNvSpPr>
          <p:nvPr/>
        </p:nvSpPr>
        <p:spPr bwMode="auto">
          <a:xfrm>
            <a:off x="914400" y="4648200"/>
            <a:ext cx="59055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en-US" sz="7200" i="1">
                <a:latin typeface="Times New Roman" pitchFamily="18" charset="0"/>
              </a:rPr>
              <a:t>x</a:t>
            </a:r>
          </a:p>
        </p:txBody>
      </p:sp>
      <p:sp>
        <p:nvSpPr>
          <p:cNvPr id="360455" name="Text Box 7"/>
          <p:cNvSpPr txBox="1">
            <a:spLocks noChangeArrowheads="1"/>
          </p:cNvSpPr>
          <p:nvPr/>
        </p:nvSpPr>
        <p:spPr bwMode="auto">
          <a:xfrm>
            <a:off x="7181850" y="4572000"/>
            <a:ext cx="89535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altLang="en-US" sz="7200" i="1">
                <a:latin typeface="Times New Roman" pitchFamily="18" charset="0"/>
              </a:rPr>
              <a:t>y</a:t>
            </a:r>
          </a:p>
        </p:txBody>
      </p:sp>
      <p:sp>
        <p:nvSpPr>
          <p:cNvPr id="360456" name="AutoShape 8"/>
          <p:cNvSpPr>
            <a:spLocks noChangeArrowheads="1"/>
          </p:cNvSpPr>
          <p:nvPr/>
        </p:nvSpPr>
        <p:spPr bwMode="auto">
          <a:xfrm>
            <a:off x="1828800" y="5181600"/>
            <a:ext cx="1524000" cy="685800"/>
          </a:xfrm>
          <a:prstGeom prst="rightArrow">
            <a:avLst>
              <a:gd name="adj1" fmla="val 50000"/>
              <a:gd name="adj2" fmla="val 55556"/>
            </a:avLst>
          </a:prstGeom>
          <a:solidFill>
            <a:schemeClr val="accent1"/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0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60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604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604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604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604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60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60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604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604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60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0450" grpId="0" animBg="1"/>
      <p:bldP spid="360453" grpId="0" animBg="1" autoUpdateAnimBg="0"/>
      <p:bldP spid="360454" grpId="0" autoUpdateAnimBg="0"/>
      <p:bldP spid="360455" grpId="0" autoUpdateAnimBg="0"/>
      <p:bldP spid="36045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Function Notation</a:t>
            </a:r>
          </a:p>
        </p:txBody>
      </p:sp>
      <p:sp>
        <p:nvSpPr>
          <p:cNvPr id="358403" name="AutoShape 3"/>
          <p:cNvSpPr>
            <a:spLocks/>
          </p:cNvSpPr>
          <p:nvPr/>
        </p:nvSpPr>
        <p:spPr bwMode="auto">
          <a:xfrm>
            <a:off x="1752600" y="5105400"/>
            <a:ext cx="1989138" cy="650875"/>
          </a:xfrm>
          <a:prstGeom prst="borderCallout2">
            <a:avLst>
              <a:gd name="adj1" fmla="val 17560"/>
              <a:gd name="adj2" fmla="val -3829"/>
              <a:gd name="adj3" fmla="val 17560"/>
              <a:gd name="adj4" fmla="val -5190"/>
              <a:gd name="adj5" fmla="val -227560"/>
              <a:gd name="adj6" fmla="val -7264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altLang="en-US" sz="3600" b="1" i="1">
                <a:latin typeface="Arial" charset="0"/>
              </a:rPr>
              <a:t>Output</a:t>
            </a:r>
          </a:p>
        </p:txBody>
      </p:sp>
      <p:sp>
        <p:nvSpPr>
          <p:cNvPr id="358404" name="AutoShape 4"/>
          <p:cNvSpPr>
            <a:spLocks/>
          </p:cNvSpPr>
          <p:nvPr/>
        </p:nvSpPr>
        <p:spPr bwMode="auto">
          <a:xfrm>
            <a:off x="6781800" y="4419600"/>
            <a:ext cx="1989138" cy="650875"/>
          </a:xfrm>
          <a:prstGeom prst="borderCallout2">
            <a:avLst>
              <a:gd name="adj1" fmla="val 17560"/>
              <a:gd name="adj2" fmla="val -3829"/>
              <a:gd name="adj3" fmla="val 17560"/>
              <a:gd name="adj4" fmla="val -30968"/>
              <a:gd name="adj5" fmla="val -126583"/>
              <a:gd name="adj6" fmla="val -58181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altLang="en-US" sz="3600" b="1" i="1">
                <a:latin typeface="Arial" charset="0"/>
              </a:rPr>
              <a:t>Input</a:t>
            </a:r>
          </a:p>
        </p:txBody>
      </p:sp>
      <p:sp>
        <p:nvSpPr>
          <p:cNvPr id="358405" name="AutoShape 5"/>
          <p:cNvSpPr>
            <a:spLocks/>
          </p:cNvSpPr>
          <p:nvPr/>
        </p:nvSpPr>
        <p:spPr bwMode="auto">
          <a:xfrm>
            <a:off x="4191000" y="4953000"/>
            <a:ext cx="2141538" cy="1200150"/>
          </a:xfrm>
          <a:prstGeom prst="borderCallout2">
            <a:avLst>
              <a:gd name="adj1" fmla="val 9523"/>
              <a:gd name="adj2" fmla="val -3560"/>
              <a:gd name="adj3" fmla="val 9523"/>
              <a:gd name="adj4" fmla="val -9338"/>
              <a:gd name="adj5" fmla="val -100926"/>
              <a:gd name="adj6" fmla="val -15565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altLang="en-US" sz="3600" b="1" i="1">
                <a:latin typeface="Arial" charset="0"/>
              </a:rPr>
              <a:t>Name of Function</a:t>
            </a:r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990600" y="1973263"/>
          <a:ext cx="5715000" cy="1989137"/>
        </p:xfrm>
        <a:graphic>
          <a:graphicData uri="http://schemas.openxmlformats.org/presentationml/2006/ole">
            <p:oleObj spid="_x0000_s4102" name="Equation" r:id="rId5" imgW="546100" imgH="190500" progId="Equation.DSMT4">
              <p:embed/>
            </p:oleObj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8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8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58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03" grpId="0" animBg="1" autoUpdateAnimBg="0"/>
      <p:bldP spid="358404" grpId="0" animBg="1" autoUpdateAnimBg="0"/>
      <p:bldP spid="358405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FFFFFF"/>
            </a:gs>
            <a:gs pos="50000">
              <a:schemeClr val="bg1"/>
            </a:gs>
            <a:gs pos="100000">
              <a:srgbClr val="FFFFF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228600"/>
            <a:ext cx="8686800" cy="1219200"/>
          </a:xfrm>
          <a:noFill/>
        </p:spPr>
        <p:txBody>
          <a:bodyPr lIns="90487" tIns="44450" rIns="90487" bIns="44450">
            <a:normAutofit fontScale="90000"/>
          </a:bodyPr>
          <a:lstStyle/>
          <a:p>
            <a:r>
              <a:rPr lang="en-US" altLang="en-US" sz="4800" smtClean="0"/>
              <a:t>Determine whether each relation is a function.</a:t>
            </a:r>
          </a:p>
        </p:txBody>
      </p:sp>
      <p:sp>
        <p:nvSpPr>
          <p:cNvPr id="3368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600200"/>
            <a:ext cx="9144000" cy="4114800"/>
          </a:xfrm>
          <a:noFill/>
        </p:spPr>
        <p:txBody>
          <a:bodyPr lIns="90487" tIns="44450" rIns="90487" bIns="44450">
            <a:normAutofit fontScale="92500" lnSpcReduction="10000"/>
          </a:bodyPr>
          <a:lstStyle/>
          <a:p>
            <a:pPr marL="342900" indent="-342900" algn="l"/>
            <a:r>
              <a:rPr lang="en-US" altLang="en-US" sz="4000" smtClean="0"/>
              <a:t>1.	{(2, 3), (3, 0), (5, 2), (4, 3)}</a:t>
            </a:r>
          </a:p>
          <a:p>
            <a:pPr marL="342900" indent="-342900"/>
            <a:endParaRPr lang="en-US" altLang="en-US" sz="4000" b="1" smtClean="0">
              <a:solidFill>
                <a:srgbClr val="CF0E30"/>
              </a:solidFill>
            </a:endParaRPr>
          </a:p>
          <a:p>
            <a:pPr marL="342900" indent="-342900"/>
            <a:endParaRPr lang="en-US" altLang="en-US" sz="4000" b="1" smtClean="0">
              <a:solidFill>
                <a:srgbClr val="CF0E30"/>
              </a:solidFill>
            </a:endParaRPr>
          </a:p>
          <a:p>
            <a:pPr marL="342900" indent="-342900"/>
            <a:endParaRPr lang="en-US" altLang="en-US" sz="4000" b="1" smtClean="0">
              <a:solidFill>
                <a:srgbClr val="CF0E30"/>
              </a:solidFill>
            </a:endParaRPr>
          </a:p>
          <a:p>
            <a:pPr marL="342900" indent="-342900"/>
            <a:endParaRPr lang="en-US" altLang="en-US" sz="4000" b="1" smtClean="0">
              <a:solidFill>
                <a:srgbClr val="CF0E30"/>
              </a:solidFill>
            </a:endParaRPr>
          </a:p>
          <a:p>
            <a:pPr marL="342900" indent="-342900"/>
            <a:endParaRPr lang="en-US" altLang="en-US" sz="4000" b="1" smtClean="0">
              <a:solidFill>
                <a:srgbClr val="CF0E30"/>
              </a:solidFill>
            </a:endParaRPr>
          </a:p>
          <a:p>
            <a:pPr marL="342900" indent="-342900"/>
            <a:r>
              <a:rPr lang="en-US" altLang="en-US" sz="4000" b="1" smtClean="0">
                <a:solidFill>
                  <a:srgbClr val="CF0E30"/>
                </a:solidFill>
              </a:rPr>
              <a:t>YES, every domain is different!</a:t>
            </a:r>
            <a:endParaRPr lang="en-US" altLang="en-US" sz="4000" smtClean="0"/>
          </a:p>
        </p:txBody>
      </p:sp>
      <p:grpSp>
        <p:nvGrpSpPr>
          <p:cNvPr id="336924" name="Group 28"/>
          <p:cNvGrpSpPr>
            <a:grpSpLocks/>
          </p:cNvGrpSpPr>
          <p:nvPr/>
        </p:nvGrpSpPr>
        <p:grpSpPr bwMode="auto">
          <a:xfrm>
            <a:off x="609600" y="2743200"/>
            <a:ext cx="2524125" cy="620713"/>
            <a:chOff x="154" y="1440"/>
            <a:chExt cx="1590" cy="391"/>
          </a:xfrm>
        </p:grpSpPr>
        <p:sp>
          <p:nvSpPr>
            <p:cNvPr id="5143" name="AutoShape 29"/>
            <p:cNvSpPr>
              <a:spLocks noChangeArrowheads="1"/>
            </p:cNvSpPr>
            <p:nvPr/>
          </p:nvSpPr>
          <p:spPr bwMode="auto">
            <a:xfrm>
              <a:off x="1264" y="1574"/>
              <a:ext cx="275" cy="124"/>
            </a:xfrm>
            <a:prstGeom prst="rightArrow">
              <a:avLst>
                <a:gd name="adj1" fmla="val 50000"/>
                <a:gd name="adj2" fmla="val 55444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Left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5144" name="Rectangle 30"/>
            <p:cNvSpPr>
              <a:spLocks noChangeArrowheads="1"/>
            </p:cNvSpPr>
            <p:nvPr/>
          </p:nvSpPr>
          <p:spPr bwMode="auto">
            <a:xfrm>
              <a:off x="823" y="1543"/>
              <a:ext cx="373" cy="288"/>
            </a:xfrm>
            <a:prstGeom prst="rect">
              <a:avLst/>
            </a:prstGeom>
            <a:solidFill>
              <a:schemeClr val="folHlink"/>
            </a:solidFill>
            <a:ln w="9525">
              <a:miter lim="800000"/>
              <a:headEnd/>
              <a:tailEnd/>
            </a:ln>
            <a:effectLst/>
            <a:scene3d>
              <a:camera prst="legacyObliqueTopLeft"/>
              <a:lightRig rig="legacyFlat3" dir="t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folHlink"/>
              </a:extrusionClr>
            </a:sp3d>
          </p:spPr>
          <p:txBody>
            <a:bodyPr wrap="none" anchor="ctr">
              <a:flatTx/>
            </a:bodyPr>
            <a:lstStyle/>
            <a:p>
              <a:pPr algn="ctr"/>
              <a:r>
                <a:rPr lang="en-US" altLang="en-US" i="1">
                  <a:latin typeface="Times New Roman" pitchFamily="18" charset="0"/>
                </a:rPr>
                <a:t>f</a:t>
              </a:r>
              <a:r>
                <a:rPr lang="en-US" altLang="en-US">
                  <a:latin typeface="Times New Roman" pitchFamily="18" charset="0"/>
                </a:rPr>
                <a:t>(</a:t>
              </a:r>
              <a:r>
                <a:rPr lang="en-US" altLang="en-US" i="1">
                  <a:latin typeface="Times New Roman" pitchFamily="18" charset="0"/>
                </a:rPr>
                <a:t>x</a:t>
              </a:r>
              <a:r>
                <a:rPr lang="en-US" altLang="en-US">
                  <a:latin typeface="Times New Roman" pitchFamily="18" charset="0"/>
                </a:rPr>
                <a:t>)</a:t>
              </a:r>
            </a:p>
          </p:txBody>
        </p:sp>
        <p:sp>
          <p:nvSpPr>
            <p:cNvPr id="5145" name="Text Box 31"/>
            <p:cNvSpPr txBox="1">
              <a:spLocks noChangeArrowheads="1"/>
            </p:cNvSpPr>
            <p:nvPr/>
          </p:nvSpPr>
          <p:spPr bwMode="auto">
            <a:xfrm>
              <a:off x="154" y="1440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i="1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5146" name="Text Box 32"/>
            <p:cNvSpPr txBox="1">
              <a:spLocks noChangeArrowheads="1"/>
            </p:cNvSpPr>
            <p:nvPr/>
          </p:nvSpPr>
          <p:spPr bwMode="auto">
            <a:xfrm>
              <a:off x="1536" y="1440"/>
              <a:ext cx="2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altLang="en-US" i="1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5147" name="AutoShape 33"/>
            <p:cNvSpPr>
              <a:spLocks noChangeArrowheads="1"/>
            </p:cNvSpPr>
            <p:nvPr/>
          </p:nvSpPr>
          <p:spPr bwMode="auto">
            <a:xfrm>
              <a:off x="462" y="1574"/>
              <a:ext cx="275" cy="124"/>
            </a:xfrm>
            <a:prstGeom prst="rightArrow">
              <a:avLst>
                <a:gd name="adj1" fmla="val 50000"/>
                <a:gd name="adj2" fmla="val 55444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Left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</p:grpSp>
      <p:grpSp>
        <p:nvGrpSpPr>
          <p:cNvPr id="336930" name="Group 34"/>
          <p:cNvGrpSpPr>
            <a:grpSpLocks/>
          </p:cNvGrpSpPr>
          <p:nvPr/>
        </p:nvGrpSpPr>
        <p:grpSpPr bwMode="auto">
          <a:xfrm>
            <a:off x="609600" y="3570288"/>
            <a:ext cx="2524125" cy="620712"/>
            <a:chOff x="154" y="1440"/>
            <a:chExt cx="1590" cy="391"/>
          </a:xfrm>
        </p:grpSpPr>
        <p:sp>
          <p:nvSpPr>
            <p:cNvPr id="5138" name="AutoShape 35"/>
            <p:cNvSpPr>
              <a:spLocks noChangeArrowheads="1"/>
            </p:cNvSpPr>
            <p:nvPr/>
          </p:nvSpPr>
          <p:spPr bwMode="auto">
            <a:xfrm>
              <a:off x="1264" y="1574"/>
              <a:ext cx="275" cy="124"/>
            </a:xfrm>
            <a:prstGeom prst="rightArrow">
              <a:avLst>
                <a:gd name="adj1" fmla="val 50000"/>
                <a:gd name="adj2" fmla="val 55444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Left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5139" name="Rectangle 36"/>
            <p:cNvSpPr>
              <a:spLocks noChangeArrowheads="1"/>
            </p:cNvSpPr>
            <p:nvPr/>
          </p:nvSpPr>
          <p:spPr bwMode="auto">
            <a:xfrm>
              <a:off x="823" y="1543"/>
              <a:ext cx="373" cy="288"/>
            </a:xfrm>
            <a:prstGeom prst="rect">
              <a:avLst/>
            </a:prstGeom>
            <a:solidFill>
              <a:schemeClr val="folHlink"/>
            </a:solidFill>
            <a:ln w="9525">
              <a:miter lim="800000"/>
              <a:headEnd/>
              <a:tailEnd/>
            </a:ln>
            <a:effectLst/>
            <a:scene3d>
              <a:camera prst="legacyObliqueTopLeft"/>
              <a:lightRig rig="legacyFlat3" dir="t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folHlink"/>
              </a:extrusionClr>
            </a:sp3d>
          </p:spPr>
          <p:txBody>
            <a:bodyPr wrap="none" anchor="ctr">
              <a:flatTx/>
            </a:bodyPr>
            <a:lstStyle/>
            <a:p>
              <a:pPr algn="ctr"/>
              <a:r>
                <a:rPr lang="en-US" altLang="en-US" i="1">
                  <a:latin typeface="Times New Roman" pitchFamily="18" charset="0"/>
                </a:rPr>
                <a:t>f</a:t>
              </a:r>
              <a:r>
                <a:rPr lang="en-US" altLang="en-US">
                  <a:latin typeface="Times New Roman" pitchFamily="18" charset="0"/>
                </a:rPr>
                <a:t>(</a:t>
              </a:r>
              <a:r>
                <a:rPr lang="en-US" altLang="en-US" i="1">
                  <a:latin typeface="Times New Roman" pitchFamily="18" charset="0"/>
                </a:rPr>
                <a:t>x</a:t>
              </a:r>
              <a:r>
                <a:rPr lang="en-US" altLang="en-US">
                  <a:latin typeface="Times New Roman" pitchFamily="18" charset="0"/>
                </a:rPr>
                <a:t>)</a:t>
              </a:r>
            </a:p>
          </p:txBody>
        </p:sp>
        <p:sp>
          <p:nvSpPr>
            <p:cNvPr id="5140" name="Text Box 37"/>
            <p:cNvSpPr txBox="1">
              <a:spLocks noChangeArrowheads="1"/>
            </p:cNvSpPr>
            <p:nvPr/>
          </p:nvSpPr>
          <p:spPr bwMode="auto">
            <a:xfrm>
              <a:off x="154" y="1440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i="1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5141" name="Text Box 38"/>
            <p:cNvSpPr txBox="1">
              <a:spLocks noChangeArrowheads="1"/>
            </p:cNvSpPr>
            <p:nvPr/>
          </p:nvSpPr>
          <p:spPr bwMode="auto">
            <a:xfrm>
              <a:off x="1536" y="1440"/>
              <a:ext cx="2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altLang="en-US" i="1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5142" name="AutoShape 39"/>
            <p:cNvSpPr>
              <a:spLocks noChangeArrowheads="1"/>
            </p:cNvSpPr>
            <p:nvPr/>
          </p:nvSpPr>
          <p:spPr bwMode="auto">
            <a:xfrm>
              <a:off x="462" y="1574"/>
              <a:ext cx="275" cy="124"/>
            </a:xfrm>
            <a:prstGeom prst="rightArrow">
              <a:avLst>
                <a:gd name="adj1" fmla="val 50000"/>
                <a:gd name="adj2" fmla="val 55444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Left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</p:grpSp>
      <p:grpSp>
        <p:nvGrpSpPr>
          <p:cNvPr id="336936" name="Group 40"/>
          <p:cNvGrpSpPr>
            <a:grpSpLocks/>
          </p:cNvGrpSpPr>
          <p:nvPr/>
        </p:nvGrpSpPr>
        <p:grpSpPr bwMode="auto">
          <a:xfrm>
            <a:off x="609600" y="4408488"/>
            <a:ext cx="2524125" cy="620712"/>
            <a:chOff x="154" y="1440"/>
            <a:chExt cx="1590" cy="391"/>
          </a:xfrm>
        </p:grpSpPr>
        <p:sp>
          <p:nvSpPr>
            <p:cNvPr id="5133" name="AutoShape 41"/>
            <p:cNvSpPr>
              <a:spLocks noChangeArrowheads="1"/>
            </p:cNvSpPr>
            <p:nvPr/>
          </p:nvSpPr>
          <p:spPr bwMode="auto">
            <a:xfrm>
              <a:off x="1264" y="1574"/>
              <a:ext cx="275" cy="124"/>
            </a:xfrm>
            <a:prstGeom prst="rightArrow">
              <a:avLst>
                <a:gd name="adj1" fmla="val 50000"/>
                <a:gd name="adj2" fmla="val 55444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Left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5134" name="Rectangle 42"/>
            <p:cNvSpPr>
              <a:spLocks noChangeArrowheads="1"/>
            </p:cNvSpPr>
            <p:nvPr/>
          </p:nvSpPr>
          <p:spPr bwMode="auto">
            <a:xfrm>
              <a:off x="823" y="1543"/>
              <a:ext cx="373" cy="288"/>
            </a:xfrm>
            <a:prstGeom prst="rect">
              <a:avLst/>
            </a:prstGeom>
            <a:solidFill>
              <a:schemeClr val="folHlink"/>
            </a:solidFill>
            <a:ln w="9525">
              <a:miter lim="800000"/>
              <a:headEnd/>
              <a:tailEnd/>
            </a:ln>
            <a:effectLst/>
            <a:scene3d>
              <a:camera prst="legacyObliqueTopLeft"/>
              <a:lightRig rig="legacyFlat3" dir="t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folHlink"/>
              </a:extrusionClr>
            </a:sp3d>
          </p:spPr>
          <p:txBody>
            <a:bodyPr wrap="none" anchor="ctr">
              <a:flatTx/>
            </a:bodyPr>
            <a:lstStyle/>
            <a:p>
              <a:pPr algn="ctr"/>
              <a:r>
                <a:rPr lang="en-US" altLang="en-US" i="1">
                  <a:latin typeface="Times New Roman" pitchFamily="18" charset="0"/>
                </a:rPr>
                <a:t>f</a:t>
              </a:r>
              <a:r>
                <a:rPr lang="en-US" altLang="en-US">
                  <a:latin typeface="Times New Roman" pitchFamily="18" charset="0"/>
                </a:rPr>
                <a:t>(</a:t>
              </a:r>
              <a:r>
                <a:rPr lang="en-US" altLang="en-US" i="1">
                  <a:latin typeface="Times New Roman" pitchFamily="18" charset="0"/>
                </a:rPr>
                <a:t>x</a:t>
              </a:r>
              <a:r>
                <a:rPr lang="en-US" altLang="en-US">
                  <a:latin typeface="Times New Roman" pitchFamily="18" charset="0"/>
                </a:rPr>
                <a:t>)</a:t>
              </a:r>
            </a:p>
          </p:txBody>
        </p:sp>
        <p:sp>
          <p:nvSpPr>
            <p:cNvPr id="5135" name="Text Box 43"/>
            <p:cNvSpPr txBox="1">
              <a:spLocks noChangeArrowheads="1"/>
            </p:cNvSpPr>
            <p:nvPr/>
          </p:nvSpPr>
          <p:spPr bwMode="auto">
            <a:xfrm>
              <a:off x="154" y="1440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i="1"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5136" name="Text Box 44"/>
            <p:cNvSpPr txBox="1">
              <a:spLocks noChangeArrowheads="1"/>
            </p:cNvSpPr>
            <p:nvPr/>
          </p:nvSpPr>
          <p:spPr bwMode="auto">
            <a:xfrm>
              <a:off x="1536" y="1440"/>
              <a:ext cx="2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altLang="en-US" i="1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5137" name="AutoShape 45"/>
            <p:cNvSpPr>
              <a:spLocks noChangeArrowheads="1"/>
            </p:cNvSpPr>
            <p:nvPr/>
          </p:nvSpPr>
          <p:spPr bwMode="auto">
            <a:xfrm>
              <a:off x="462" y="1574"/>
              <a:ext cx="275" cy="124"/>
            </a:xfrm>
            <a:prstGeom prst="rightArrow">
              <a:avLst>
                <a:gd name="adj1" fmla="val 50000"/>
                <a:gd name="adj2" fmla="val 55444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Left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</p:grpSp>
      <p:grpSp>
        <p:nvGrpSpPr>
          <p:cNvPr id="336942" name="Group 46"/>
          <p:cNvGrpSpPr>
            <a:grpSpLocks/>
          </p:cNvGrpSpPr>
          <p:nvPr/>
        </p:nvGrpSpPr>
        <p:grpSpPr bwMode="auto">
          <a:xfrm>
            <a:off x="609600" y="5246688"/>
            <a:ext cx="2524125" cy="620712"/>
            <a:chOff x="154" y="1440"/>
            <a:chExt cx="1590" cy="391"/>
          </a:xfrm>
        </p:grpSpPr>
        <p:sp>
          <p:nvSpPr>
            <p:cNvPr id="5128" name="AutoShape 47"/>
            <p:cNvSpPr>
              <a:spLocks noChangeArrowheads="1"/>
            </p:cNvSpPr>
            <p:nvPr/>
          </p:nvSpPr>
          <p:spPr bwMode="auto">
            <a:xfrm>
              <a:off x="1264" y="1574"/>
              <a:ext cx="275" cy="124"/>
            </a:xfrm>
            <a:prstGeom prst="rightArrow">
              <a:avLst>
                <a:gd name="adj1" fmla="val 50000"/>
                <a:gd name="adj2" fmla="val 55444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Left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5129" name="Rectangle 48"/>
            <p:cNvSpPr>
              <a:spLocks noChangeArrowheads="1"/>
            </p:cNvSpPr>
            <p:nvPr/>
          </p:nvSpPr>
          <p:spPr bwMode="auto">
            <a:xfrm>
              <a:off x="823" y="1543"/>
              <a:ext cx="373" cy="288"/>
            </a:xfrm>
            <a:prstGeom prst="rect">
              <a:avLst/>
            </a:prstGeom>
            <a:solidFill>
              <a:schemeClr val="folHlink"/>
            </a:solidFill>
            <a:ln w="9525">
              <a:miter lim="800000"/>
              <a:headEnd/>
              <a:tailEnd/>
            </a:ln>
            <a:effectLst/>
            <a:scene3d>
              <a:camera prst="legacyObliqueTopLeft"/>
              <a:lightRig rig="legacyFlat3" dir="t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folHlink"/>
              </a:extrusionClr>
            </a:sp3d>
          </p:spPr>
          <p:txBody>
            <a:bodyPr wrap="none" anchor="ctr">
              <a:flatTx/>
            </a:bodyPr>
            <a:lstStyle/>
            <a:p>
              <a:pPr algn="ctr"/>
              <a:r>
                <a:rPr lang="en-US" altLang="en-US" i="1">
                  <a:latin typeface="Times New Roman" pitchFamily="18" charset="0"/>
                </a:rPr>
                <a:t>f</a:t>
              </a:r>
              <a:r>
                <a:rPr lang="en-US" altLang="en-US">
                  <a:latin typeface="Times New Roman" pitchFamily="18" charset="0"/>
                </a:rPr>
                <a:t>(</a:t>
              </a:r>
              <a:r>
                <a:rPr lang="en-US" altLang="en-US" i="1">
                  <a:latin typeface="Times New Roman" pitchFamily="18" charset="0"/>
                </a:rPr>
                <a:t>x</a:t>
              </a:r>
              <a:r>
                <a:rPr lang="en-US" altLang="en-US">
                  <a:latin typeface="Times New Roman" pitchFamily="18" charset="0"/>
                </a:rPr>
                <a:t>)</a:t>
              </a:r>
            </a:p>
          </p:txBody>
        </p:sp>
        <p:sp>
          <p:nvSpPr>
            <p:cNvPr id="5130" name="Text Box 49"/>
            <p:cNvSpPr txBox="1">
              <a:spLocks noChangeArrowheads="1"/>
            </p:cNvSpPr>
            <p:nvPr/>
          </p:nvSpPr>
          <p:spPr bwMode="auto">
            <a:xfrm>
              <a:off x="154" y="1440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i="1"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5131" name="Text Box 50"/>
            <p:cNvSpPr txBox="1">
              <a:spLocks noChangeArrowheads="1"/>
            </p:cNvSpPr>
            <p:nvPr/>
          </p:nvSpPr>
          <p:spPr bwMode="auto">
            <a:xfrm>
              <a:off x="1536" y="1440"/>
              <a:ext cx="2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altLang="en-US" i="1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5132" name="AutoShape 51"/>
            <p:cNvSpPr>
              <a:spLocks noChangeArrowheads="1"/>
            </p:cNvSpPr>
            <p:nvPr/>
          </p:nvSpPr>
          <p:spPr bwMode="auto">
            <a:xfrm>
              <a:off x="462" y="1574"/>
              <a:ext cx="275" cy="124"/>
            </a:xfrm>
            <a:prstGeom prst="rightArrow">
              <a:avLst>
                <a:gd name="adj1" fmla="val 50000"/>
                <a:gd name="adj2" fmla="val 55444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Left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</p:grpSp>
    </p:spTree>
    <p:custDataLst>
      <p:tags r:id="rId1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6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6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36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36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6899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FFFFFF"/>
            </a:gs>
            <a:gs pos="50000">
              <a:schemeClr val="bg1"/>
            </a:gs>
            <a:gs pos="100000">
              <a:srgbClr val="FFFFF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532" name="Rectangle 60"/>
          <p:cNvSpPr>
            <a:spLocks noChangeArrowheads="1"/>
          </p:cNvSpPr>
          <p:nvPr/>
        </p:nvSpPr>
        <p:spPr bwMode="auto">
          <a:xfrm>
            <a:off x="228600" y="2930525"/>
            <a:ext cx="2667000" cy="1671638"/>
          </a:xfrm>
          <a:prstGeom prst="rect">
            <a:avLst/>
          </a:prstGeom>
          <a:solidFill>
            <a:srgbClr val="EAF8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-152400"/>
            <a:ext cx="8686800" cy="1828800"/>
          </a:xfrm>
          <a:noFill/>
        </p:spPr>
        <p:txBody>
          <a:bodyPr lIns="90487" tIns="44450" rIns="90487" bIns="44450"/>
          <a:lstStyle/>
          <a:p>
            <a:r>
              <a:rPr lang="en-US" altLang="en-US" sz="4800" smtClean="0"/>
              <a:t>Determine whether the relation is a function.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371600"/>
            <a:ext cx="9144000" cy="762000"/>
          </a:xfrm>
          <a:noFill/>
        </p:spPr>
        <p:txBody>
          <a:bodyPr lIns="90487" tIns="44450" rIns="90487" bIns="44450">
            <a:normAutofit fontScale="92500"/>
          </a:bodyPr>
          <a:lstStyle/>
          <a:p>
            <a:pPr marL="342900" indent="-342900" algn="l"/>
            <a:r>
              <a:rPr lang="en-US" altLang="en-US" sz="4000" smtClean="0"/>
              <a:t>2.	 {(4, 1), (5, 2), (5, 3), (6, 6), (1, 9)}</a:t>
            </a:r>
            <a:endParaRPr lang="en-US" altLang="en-US" sz="4000" b="1" smtClean="0">
              <a:solidFill>
                <a:srgbClr val="CF0E30"/>
              </a:solidFill>
            </a:endParaRPr>
          </a:p>
        </p:txBody>
      </p:sp>
      <p:grpSp>
        <p:nvGrpSpPr>
          <p:cNvPr id="361506" name="Group 34"/>
          <p:cNvGrpSpPr>
            <a:grpSpLocks/>
          </p:cNvGrpSpPr>
          <p:nvPr/>
        </p:nvGrpSpPr>
        <p:grpSpPr bwMode="auto">
          <a:xfrm>
            <a:off x="244475" y="2286000"/>
            <a:ext cx="2524125" cy="620713"/>
            <a:chOff x="154" y="1440"/>
            <a:chExt cx="1590" cy="391"/>
          </a:xfrm>
        </p:grpSpPr>
        <p:sp>
          <p:nvSpPr>
            <p:cNvPr id="6175" name="AutoShape 5"/>
            <p:cNvSpPr>
              <a:spLocks noChangeArrowheads="1"/>
            </p:cNvSpPr>
            <p:nvPr/>
          </p:nvSpPr>
          <p:spPr bwMode="auto">
            <a:xfrm>
              <a:off x="1264" y="1574"/>
              <a:ext cx="275" cy="124"/>
            </a:xfrm>
            <a:prstGeom prst="rightArrow">
              <a:avLst>
                <a:gd name="adj1" fmla="val 50000"/>
                <a:gd name="adj2" fmla="val 55444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Left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6176" name="Rectangle 6"/>
            <p:cNvSpPr>
              <a:spLocks noChangeArrowheads="1"/>
            </p:cNvSpPr>
            <p:nvPr/>
          </p:nvSpPr>
          <p:spPr bwMode="auto">
            <a:xfrm>
              <a:off x="823" y="1543"/>
              <a:ext cx="373" cy="288"/>
            </a:xfrm>
            <a:prstGeom prst="rect">
              <a:avLst/>
            </a:prstGeom>
            <a:solidFill>
              <a:schemeClr val="folHlink"/>
            </a:solidFill>
            <a:ln w="9525">
              <a:miter lim="800000"/>
              <a:headEnd/>
              <a:tailEnd/>
            </a:ln>
            <a:effectLst/>
            <a:scene3d>
              <a:camera prst="legacyObliqueTopLeft"/>
              <a:lightRig rig="legacyFlat3" dir="t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folHlink"/>
              </a:extrusionClr>
            </a:sp3d>
          </p:spPr>
          <p:txBody>
            <a:bodyPr wrap="none" anchor="ctr">
              <a:flatTx/>
            </a:bodyPr>
            <a:lstStyle/>
            <a:p>
              <a:pPr algn="ctr"/>
              <a:r>
                <a:rPr lang="en-US" altLang="en-US" i="1">
                  <a:latin typeface="Times New Roman" pitchFamily="18" charset="0"/>
                </a:rPr>
                <a:t>f</a:t>
              </a:r>
              <a:r>
                <a:rPr lang="en-US" altLang="en-US">
                  <a:latin typeface="Times New Roman" pitchFamily="18" charset="0"/>
                </a:rPr>
                <a:t>(</a:t>
              </a:r>
              <a:r>
                <a:rPr lang="en-US" altLang="en-US" i="1">
                  <a:latin typeface="Times New Roman" pitchFamily="18" charset="0"/>
                </a:rPr>
                <a:t>x</a:t>
              </a:r>
              <a:r>
                <a:rPr lang="en-US" altLang="en-US">
                  <a:latin typeface="Times New Roman" pitchFamily="18" charset="0"/>
                </a:rPr>
                <a:t>)</a:t>
              </a:r>
            </a:p>
          </p:txBody>
        </p:sp>
        <p:sp>
          <p:nvSpPr>
            <p:cNvPr id="6177" name="Text Box 7"/>
            <p:cNvSpPr txBox="1">
              <a:spLocks noChangeArrowheads="1"/>
            </p:cNvSpPr>
            <p:nvPr/>
          </p:nvSpPr>
          <p:spPr bwMode="auto">
            <a:xfrm>
              <a:off x="154" y="1440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i="1"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6178" name="Text Box 8"/>
            <p:cNvSpPr txBox="1">
              <a:spLocks noChangeArrowheads="1"/>
            </p:cNvSpPr>
            <p:nvPr/>
          </p:nvSpPr>
          <p:spPr bwMode="auto">
            <a:xfrm>
              <a:off x="1536" y="1440"/>
              <a:ext cx="2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altLang="en-US" i="1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6179" name="AutoShape 9"/>
            <p:cNvSpPr>
              <a:spLocks noChangeArrowheads="1"/>
            </p:cNvSpPr>
            <p:nvPr/>
          </p:nvSpPr>
          <p:spPr bwMode="auto">
            <a:xfrm>
              <a:off x="462" y="1574"/>
              <a:ext cx="275" cy="124"/>
            </a:xfrm>
            <a:prstGeom prst="rightArrow">
              <a:avLst>
                <a:gd name="adj1" fmla="val 50000"/>
                <a:gd name="adj2" fmla="val 55444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Left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</p:grpSp>
      <p:grpSp>
        <p:nvGrpSpPr>
          <p:cNvPr id="361507" name="Group 35"/>
          <p:cNvGrpSpPr>
            <a:grpSpLocks/>
          </p:cNvGrpSpPr>
          <p:nvPr/>
        </p:nvGrpSpPr>
        <p:grpSpPr bwMode="auto">
          <a:xfrm>
            <a:off x="228600" y="3124200"/>
            <a:ext cx="2524125" cy="620713"/>
            <a:chOff x="154" y="1440"/>
            <a:chExt cx="1590" cy="391"/>
          </a:xfrm>
        </p:grpSpPr>
        <p:sp>
          <p:nvSpPr>
            <p:cNvPr id="6170" name="AutoShape 36"/>
            <p:cNvSpPr>
              <a:spLocks noChangeArrowheads="1"/>
            </p:cNvSpPr>
            <p:nvPr/>
          </p:nvSpPr>
          <p:spPr bwMode="auto">
            <a:xfrm>
              <a:off x="1264" y="1574"/>
              <a:ext cx="275" cy="124"/>
            </a:xfrm>
            <a:prstGeom prst="rightArrow">
              <a:avLst>
                <a:gd name="adj1" fmla="val 50000"/>
                <a:gd name="adj2" fmla="val 55444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Left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6171" name="Rectangle 37"/>
            <p:cNvSpPr>
              <a:spLocks noChangeArrowheads="1"/>
            </p:cNvSpPr>
            <p:nvPr/>
          </p:nvSpPr>
          <p:spPr bwMode="auto">
            <a:xfrm>
              <a:off x="823" y="1543"/>
              <a:ext cx="373" cy="288"/>
            </a:xfrm>
            <a:prstGeom prst="rect">
              <a:avLst/>
            </a:prstGeom>
            <a:solidFill>
              <a:schemeClr val="folHlink"/>
            </a:solidFill>
            <a:ln w="9525">
              <a:miter lim="800000"/>
              <a:headEnd/>
              <a:tailEnd/>
            </a:ln>
            <a:effectLst/>
            <a:scene3d>
              <a:camera prst="legacyObliqueTopLeft"/>
              <a:lightRig rig="legacyFlat3" dir="t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folHlink"/>
              </a:extrusionClr>
            </a:sp3d>
          </p:spPr>
          <p:txBody>
            <a:bodyPr wrap="none" anchor="ctr">
              <a:flatTx/>
            </a:bodyPr>
            <a:lstStyle/>
            <a:p>
              <a:pPr algn="ctr"/>
              <a:r>
                <a:rPr lang="en-US" altLang="en-US" i="1">
                  <a:latin typeface="Times New Roman" pitchFamily="18" charset="0"/>
                </a:rPr>
                <a:t>f</a:t>
              </a:r>
              <a:r>
                <a:rPr lang="en-US" altLang="en-US">
                  <a:latin typeface="Times New Roman" pitchFamily="18" charset="0"/>
                </a:rPr>
                <a:t>(</a:t>
              </a:r>
              <a:r>
                <a:rPr lang="en-US" altLang="en-US" i="1">
                  <a:latin typeface="Times New Roman" pitchFamily="18" charset="0"/>
                </a:rPr>
                <a:t>x</a:t>
              </a:r>
              <a:r>
                <a:rPr lang="en-US" altLang="en-US">
                  <a:latin typeface="Times New Roman" pitchFamily="18" charset="0"/>
                </a:rPr>
                <a:t>)</a:t>
              </a:r>
            </a:p>
          </p:txBody>
        </p:sp>
        <p:sp>
          <p:nvSpPr>
            <p:cNvPr id="6172" name="Text Box 38"/>
            <p:cNvSpPr txBox="1">
              <a:spLocks noChangeArrowheads="1"/>
            </p:cNvSpPr>
            <p:nvPr/>
          </p:nvSpPr>
          <p:spPr bwMode="auto">
            <a:xfrm>
              <a:off x="154" y="1440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i="1"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6173" name="Text Box 39"/>
            <p:cNvSpPr txBox="1">
              <a:spLocks noChangeArrowheads="1"/>
            </p:cNvSpPr>
            <p:nvPr/>
          </p:nvSpPr>
          <p:spPr bwMode="auto">
            <a:xfrm>
              <a:off x="1536" y="1440"/>
              <a:ext cx="2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altLang="en-US" i="1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6174" name="AutoShape 40"/>
            <p:cNvSpPr>
              <a:spLocks noChangeArrowheads="1"/>
            </p:cNvSpPr>
            <p:nvPr/>
          </p:nvSpPr>
          <p:spPr bwMode="auto">
            <a:xfrm>
              <a:off x="462" y="1574"/>
              <a:ext cx="275" cy="124"/>
            </a:xfrm>
            <a:prstGeom prst="rightArrow">
              <a:avLst>
                <a:gd name="adj1" fmla="val 50000"/>
                <a:gd name="adj2" fmla="val 55444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Left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</p:grpSp>
      <p:grpSp>
        <p:nvGrpSpPr>
          <p:cNvPr id="361513" name="Group 41"/>
          <p:cNvGrpSpPr>
            <a:grpSpLocks/>
          </p:cNvGrpSpPr>
          <p:nvPr/>
        </p:nvGrpSpPr>
        <p:grpSpPr bwMode="auto">
          <a:xfrm>
            <a:off x="228600" y="3951288"/>
            <a:ext cx="2524125" cy="620712"/>
            <a:chOff x="154" y="1440"/>
            <a:chExt cx="1590" cy="391"/>
          </a:xfrm>
        </p:grpSpPr>
        <p:sp>
          <p:nvSpPr>
            <p:cNvPr id="6165" name="AutoShape 42"/>
            <p:cNvSpPr>
              <a:spLocks noChangeArrowheads="1"/>
            </p:cNvSpPr>
            <p:nvPr/>
          </p:nvSpPr>
          <p:spPr bwMode="auto">
            <a:xfrm>
              <a:off x="1264" y="1574"/>
              <a:ext cx="275" cy="124"/>
            </a:xfrm>
            <a:prstGeom prst="rightArrow">
              <a:avLst>
                <a:gd name="adj1" fmla="val 50000"/>
                <a:gd name="adj2" fmla="val 55444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Left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6166" name="Rectangle 43"/>
            <p:cNvSpPr>
              <a:spLocks noChangeArrowheads="1"/>
            </p:cNvSpPr>
            <p:nvPr/>
          </p:nvSpPr>
          <p:spPr bwMode="auto">
            <a:xfrm>
              <a:off x="823" y="1543"/>
              <a:ext cx="373" cy="288"/>
            </a:xfrm>
            <a:prstGeom prst="rect">
              <a:avLst/>
            </a:prstGeom>
            <a:solidFill>
              <a:schemeClr val="folHlink"/>
            </a:solidFill>
            <a:ln w="9525">
              <a:miter lim="800000"/>
              <a:headEnd/>
              <a:tailEnd/>
            </a:ln>
            <a:effectLst/>
            <a:scene3d>
              <a:camera prst="legacyObliqueTopLeft"/>
              <a:lightRig rig="legacyFlat3" dir="t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folHlink"/>
              </a:extrusionClr>
            </a:sp3d>
          </p:spPr>
          <p:txBody>
            <a:bodyPr wrap="none" anchor="ctr">
              <a:flatTx/>
            </a:bodyPr>
            <a:lstStyle/>
            <a:p>
              <a:pPr algn="ctr"/>
              <a:r>
                <a:rPr lang="en-US" altLang="en-US" i="1">
                  <a:latin typeface="Times New Roman" pitchFamily="18" charset="0"/>
                </a:rPr>
                <a:t>f</a:t>
              </a:r>
              <a:r>
                <a:rPr lang="en-US" altLang="en-US">
                  <a:latin typeface="Times New Roman" pitchFamily="18" charset="0"/>
                </a:rPr>
                <a:t>(</a:t>
              </a:r>
              <a:r>
                <a:rPr lang="en-US" altLang="en-US" i="1">
                  <a:latin typeface="Times New Roman" pitchFamily="18" charset="0"/>
                </a:rPr>
                <a:t>x</a:t>
              </a:r>
              <a:r>
                <a:rPr lang="en-US" altLang="en-US">
                  <a:latin typeface="Times New Roman" pitchFamily="18" charset="0"/>
                </a:rPr>
                <a:t>)</a:t>
              </a:r>
            </a:p>
          </p:txBody>
        </p:sp>
        <p:sp>
          <p:nvSpPr>
            <p:cNvPr id="6167" name="Text Box 44"/>
            <p:cNvSpPr txBox="1">
              <a:spLocks noChangeArrowheads="1"/>
            </p:cNvSpPr>
            <p:nvPr/>
          </p:nvSpPr>
          <p:spPr bwMode="auto">
            <a:xfrm>
              <a:off x="154" y="1440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i="1"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6168" name="Text Box 45"/>
            <p:cNvSpPr txBox="1">
              <a:spLocks noChangeArrowheads="1"/>
            </p:cNvSpPr>
            <p:nvPr/>
          </p:nvSpPr>
          <p:spPr bwMode="auto">
            <a:xfrm>
              <a:off x="1536" y="1440"/>
              <a:ext cx="2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altLang="en-US" i="1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6169" name="AutoShape 46"/>
            <p:cNvSpPr>
              <a:spLocks noChangeArrowheads="1"/>
            </p:cNvSpPr>
            <p:nvPr/>
          </p:nvSpPr>
          <p:spPr bwMode="auto">
            <a:xfrm>
              <a:off x="462" y="1574"/>
              <a:ext cx="275" cy="124"/>
            </a:xfrm>
            <a:prstGeom prst="rightArrow">
              <a:avLst>
                <a:gd name="adj1" fmla="val 50000"/>
                <a:gd name="adj2" fmla="val 55444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Left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</p:grpSp>
      <p:grpSp>
        <p:nvGrpSpPr>
          <p:cNvPr id="361519" name="Group 47"/>
          <p:cNvGrpSpPr>
            <a:grpSpLocks/>
          </p:cNvGrpSpPr>
          <p:nvPr/>
        </p:nvGrpSpPr>
        <p:grpSpPr bwMode="auto">
          <a:xfrm>
            <a:off x="228600" y="4789488"/>
            <a:ext cx="2524125" cy="620712"/>
            <a:chOff x="154" y="1440"/>
            <a:chExt cx="1590" cy="391"/>
          </a:xfrm>
        </p:grpSpPr>
        <p:sp>
          <p:nvSpPr>
            <p:cNvPr id="6160" name="AutoShape 48"/>
            <p:cNvSpPr>
              <a:spLocks noChangeArrowheads="1"/>
            </p:cNvSpPr>
            <p:nvPr/>
          </p:nvSpPr>
          <p:spPr bwMode="auto">
            <a:xfrm>
              <a:off x="1264" y="1574"/>
              <a:ext cx="275" cy="124"/>
            </a:xfrm>
            <a:prstGeom prst="rightArrow">
              <a:avLst>
                <a:gd name="adj1" fmla="val 50000"/>
                <a:gd name="adj2" fmla="val 55444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Left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6161" name="Rectangle 49"/>
            <p:cNvSpPr>
              <a:spLocks noChangeArrowheads="1"/>
            </p:cNvSpPr>
            <p:nvPr/>
          </p:nvSpPr>
          <p:spPr bwMode="auto">
            <a:xfrm>
              <a:off x="823" y="1543"/>
              <a:ext cx="373" cy="288"/>
            </a:xfrm>
            <a:prstGeom prst="rect">
              <a:avLst/>
            </a:prstGeom>
            <a:solidFill>
              <a:schemeClr val="folHlink"/>
            </a:solidFill>
            <a:ln w="9525">
              <a:miter lim="800000"/>
              <a:headEnd/>
              <a:tailEnd/>
            </a:ln>
            <a:effectLst/>
            <a:scene3d>
              <a:camera prst="legacyObliqueTopLeft"/>
              <a:lightRig rig="legacyFlat3" dir="t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folHlink"/>
              </a:extrusionClr>
            </a:sp3d>
          </p:spPr>
          <p:txBody>
            <a:bodyPr wrap="none" anchor="ctr">
              <a:flatTx/>
            </a:bodyPr>
            <a:lstStyle/>
            <a:p>
              <a:pPr algn="ctr"/>
              <a:r>
                <a:rPr lang="en-US" altLang="en-US" i="1">
                  <a:latin typeface="Times New Roman" pitchFamily="18" charset="0"/>
                </a:rPr>
                <a:t>f</a:t>
              </a:r>
              <a:r>
                <a:rPr lang="en-US" altLang="en-US">
                  <a:latin typeface="Times New Roman" pitchFamily="18" charset="0"/>
                </a:rPr>
                <a:t>(</a:t>
              </a:r>
              <a:r>
                <a:rPr lang="en-US" altLang="en-US" i="1">
                  <a:latin typeface="Times New Roman" pitchFamily="18" charset="0"/>
                </a:rPr>
                <a:t>x</a:t>
              </a:r>
              <a:r>
                <a:rPr lang="en-US" altLang="en-US">
                  <a:latin typeface="Times New Roman" pitchFamily="18" charset="0"/>
                </a:rPr>
                <a:t>)</a:t>
              </a:r>
            </a:p>
          </p:txBody>
        </p:sp>
        <p:sp>
          <p:nvSpPr>
            <p:cNvPr id="6162" name="Text Box 50"/>
            <p:cNvSpPr txBox="1">
              <a:spLocks noChangeArrowheads="1"/>
            </p:cNvSpPr>
            <p:nvPr/>
          </p:nvSpPr>
          <p:spPr bwMode="auto">
            <a:xfrm>
              <a:off x="154" y="1440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i="1">
                  <a:latin typeface="Times New Roman" pitchFamily="18" charset="0"/>
                </a:rPr>
                <a:t>6</a:t>
              </a:r>
            </a:p>
          </p:txBody>
        </p:sp>
        <p:sp>
          <p:nvSpPr>
            <p:cNvPr id="6163" name="Text Box 51"/>
            <p:cNvSpPr txBox="1">
              <a:spLocks noChangeArrowheads="1"/>
            </p:cNvSpPr>
            <p:nvPr/>
          </p:nvSpPr>
          <p:spPr bwMode="auto">
            <a:xfrm>
              <a:off x="1536" y="1440"/>
              <a:ext cx="2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altLang="en-US" i="1">
                  <a:latin typeface="Times New Roman" pitchFamily="18" charset="0"/>
                </a:rPr>
                <a:t>6</a:t>
              </a:r>
            </a:p>
          </p:txBody>
        </p:sp>
        <p:sp>
          <p:nvSpPr>
            <p:cNvPr id="6164" name="AutoShape 52"/>
            <p:cNvSpPr>
              <a:spLocks noChangeArrowheads="1"/>
            </p:cNvSpPr>
            <p:nvPr/>
          </p:nvSpPr>
          <p:spPr bwMode="auto">
            <a:xfrm>
              <a:off x="462" y="1574"/>
              <a:ext cx="275" cy="124"/>
            </a:xfrm>
            <a:prstGeom prst="rightArrow">
              <a:avLst>
                <a:gd name="adj1" fmla="val 50000"/>
                <a:gd name="adj2" fmla="val 55444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Left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</p:grpSp>
      <p:grpSp>
        <p:nvGrpSpPr>
          <p:cNvPr id="361525" name="Group 53"/>
          <p:cNvGrpSpPr>
            <a:grpSpLocks/>
          </p:cNvGrpSpPr>
          <p:nvPr/>
        </p:nvGrpSpPr>
        <p:grpSpPr bwMode="auto">
          <a:xfrm>
            <a:off x="228600" y="5627688"/>
            <a:ext cx="2524125" cy="620712"/>
            <a:chOff x="154" y="1440"/>
            <a:chExt cx="1590" cy="391"/>
          </a:xfrm>
        </p:grpSpPr>
        <p:sp>
          <p:nvSpPr>
            <p:cNvPr id="6155" name="AutoShape 54"/>
            <p:cNvSpPr>
              <a:spLocks noChangeArrowheads="1"/>
            </p:cNvSpPr>
            <p:nvPr/>
          </p:nvSpPr>
          <p:spPr bwMode="auto">
            <a:xfrm>
              <a:off x="1264" y="1574"/>
              <a:ext cx="275" cy="124"/>
            </a:xfrm>
            <a:prstGeom prst="rightArrow">
              <a:avLst>
                <a:gd name="adj1" fmla="val 50000"/>
                <a:gd name="adj2" fmla="val 55444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Left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6156" name="Rectangle 55"/>
            <p:cNvSpPr>
              <a:spLocks noChangeArrowheads="1"/>
            </p:cNvSpPr>
            <p:nvPr/>
          </p:nvSpPr>
          <p:spPr bwMode="auto">
            <a:xfrm>
              <a:off x="823" y="1543"/>
              <a:ext cx="373" cy="288"/>
            </a:xfrm>
            <a:prstGeom prst="rect">
              <a:avLst/>
            </a:prstGeom>
            <a:solidFill>
              <a:schemeClr val="folHlink"/>
            </a:solidFill>
            <a:ln w="9525">
              <a:miter lim="800000"/>
              <a:headEnd/>
              <a:tailEnd/>
            </a:ln>
            <a:effectLst/>
            <a:scene3d>
              <a:camera prst="legacyObliqueTopLeft"/>
              <a:lightRig rig="legacyFlat3" dir="t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folHlink"/>
              </a:extrusionClr>
            </a:sp3d>
          </p:spPr>
          <p:txBody>
            <a:bodyPr wrap="none" anchor="ctr">
              <a:flatTx/>
            </a:bodyPr>
            <a:lstStyle/>
            <a:p>
              <a:pPr algn="ctr"/>
              <a:r>
                <a:rPr lang="en-US" altLang="en-US" i="1">
                  <a:latin typeface="Times New Roman" pitchFamily="18" charset="0"/>
                </a:rPr>
                <a:t>f</a:t>
              </a:r>
              <a:r>
                <a:rPr lang="en-US" altLang="en-US">
                  <a:latin typeface="Times New Roman" pitchFamily="18" charset="0"/>
                </a:rPr>
                <a:t>(</a:t>
              </a:r>
              <a:r>
                <a:rPr lang="en-US" altLang="en-US" i="1">
                  <a:latin typeface="Times New Roman" pitchFamily="18" charset="0"/>
                </a:rPr>
                <a:t>x</a:t>
              </a:r>
              <a:r>
                <a:rPr lang="en-US" altLang="en-US">
                  <a:latin typeface="Times New Roman" pitchFamily="18" charset="0"/>
                </a:rPr>
                <a:t>)</a:t>
              </a:r>
            </a:p>
          </p:txBody>
        </p:sp>
        <p:sp>
          <p:nvSpPr>
            <p:cNvPr id="6157" name="Text Box 56"/>
            <p:cNvSpPr txBox="1">
              <a:spLocks noChangeArrowheads="1"/>
            </p:cNvSpPr>
            <p:nvPr/>
          </p:nvSpPr>
          <p:spPr bwMode="auto">
            <a:xfrm>
              <a:off x="154" y="1440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i="1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6158" name="Text Box 57"/>
            <p:cNvSpPr txBox="1">
              <a:spLocks noChangeArrowheads="1"/>
            </p:cNvSpPr>
            <p:nvPr/>
          </p:nvSpPr>
          <p:spPr bwMode="auto">
            <a:xfrm>
              <a:off x="1536" y="1440"/>
              <a:ext cx="2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altLang="en-US" i="1">
                  <a:latin typeface="Times New Roman" pitchFamily="18" charset="0"/>
                </a:rPr>
                <a:t>9</a:t>
              </a:r>
            </a:p>
          </p:txBody>
        </p:sp>
        <p:sp>
          <p:nvSpPr>
            <p:cNvPr id="6159" name="AutoShape 58"/>
            <p:cNvSpPr>
              <a:spLocks noChangeArrowheads="1"/>
            </p:cNvSpPr>
            <p:nvPr/>
          </p:nvSpPr>
          <p:spPr bwMode="auto">
            <a:xfrm>
              <a:off x="462" y="1574"/>
              <a:ext cx="275" cy="124"/>
            </a:xfrm>
            <a:prstGeom prst="rightArrow">
              <a:avLst>
                <a:gd name="adj1" fmla="val 50000"/>
                <a:gd name="adj2" fmla="val 55444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Left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</p:grpSp>
      <p:sp>
        <p:nvSpPr>
          <p:cNvPr id="361531" name="Rectangle 59"/>
          <p:cNvSpPr>
            <a:spLocks noChangeArrowheads="1"/>
          </p:cNvSpPr>
          <p:nvPr/>
        </p:nvSpPr>
        <p:spPr bwMode="auto">
          <a:xfrm>
            <a:off x="3232150" y="3200400"/>
            <a:ext cx="55308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altLang="en-US" sz="3600" b="1">
                <a:solidFill>
                  <a:srgbClr val="CF0E30"/>
                </a:solidFill>
              </a:rPr>
              <a:t>NO, </a:t>
            </a:r>
            <a:br>
              <a:rPr lang="en-US" altLang="en-US" sz="3600" b="1">
                <a:solidFill>
                  <a:srgbClr val="CF0E30"/>
                </a:solidFill>
              </a:rPr>
            </a:br>
            <a:r>
              <a:rPr lang="en-US" altLang="en-US" sz="3600" b="1">
                <a:solidFill>
                  <a:srgbClr val="CF0E30"/>
                </a:solidFill>
              </a:rPr>
              <a:t>5 is paired with 2 numbers!</a:t>
            </a:r>
          </a:p>
        </p:txBody>
      </p:sp>
    </p:spTree>
    <p:custDataLst>
      <p:tags r:id="rId1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1532" grpId="0" animBg="1"/>
      <p:bldP spid="3615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PAnswers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457200" y="1828800"/>
            <a:ext cx="4114800" cy="4114800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smtClean="0"/>
              <a:t>Yes</a:t>
            </a:r>
          </a:p>
          <a:p>
            <a:pPr marL="609600" indent="-609600">
              <a:buFontTx/>
              <a:buAutoNum type="arabicPeriod"/>
            </a:pPr>
            <a:r>
              <a:rPr lang="en-US" smtClean="0"/>
              <a:t>No</a:t>
            </a:r>
          </a:p>
        </p:txBody>
      </p:sp>
      <p:sp>
        <p:nvSpPr>
          <p:cNvPr id="7170" name="TPQuestion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838200"/>
          </a:xfrm>
        </p:spPr>
        <p:txBody>
          <a:bodyPr>
            <a:normAutofit fontScale="90000"/>
          </a:bodyPr>
          <a:lstStyle/>
          <a:p>
            <a:r>
              <a:rPr lang="en-US" altLang="en-US" sz="4800" smtClean="0"/>
              <a:t>Is this relation a function?</a:t>
            </a:r>
            <a:br>
              <a:rPr lang="en-US" altLang="en-US" sz="4800" smtClean="0"/>
            </a:br>
            <a:r>
              <a:rPr lang="en-US" altLang="en-US" sz="4800" smtClean="0"/>
              <a:t>{(1,3), (2,3), (3,3)}</a:t>
            </a:r>
            <a:endParaRPr lang="en-US" sz="4800" smtClean="0"/>
          </a:p>
        </p:txBody>
      </p:sp>
      <p:grpSp>
        <p:nvGrpSpPr>
          <p:cNvPr id="7172" name="AnswerNow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685800" y="5410200"/>
            <a:ext cx="2222500" cy="444500"/>
            <a:chOff x="2180" y="3960"/>
            <a:chExt cx="1400" cy="280"/>
          </a:xfrm>
        </p:grpSpPr>
        <p:sp>
          <p:nvSpPr>
            <p:cNvPr id="365680" name="ANShape"/>
            <p:cNvSpPr>
              <a:spLocks noChangeArrowheads="1"/>
            </p:cNvSpPr>
            <p:nvPr/>
          </p:nvSpPr>
          <p:spPr bwMode="auto">
            <a:xfrm>
              <a:off x="2180" y="3960"/>
              <a:ext cx="1400" cy="280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000000"/>
                </a:gs>
                <a:gs pos="39999">
                  <a:srgbClr val="0A128C">
                    <a:alpha val="80001"/>
                  </a:srgbClr>
                </a:gs>
                <a:gs pos="70000">
                  <a:srgbClr val="181CC7">
                    <a:alpha val="65000"/>
                  </a:srgbClr>
                </a:gs>
                <a:gs pos="88000">
                  <a:srgbClr val="7005D4">
                    <a:alpha val="56000"/>
                  </a:srgbClr>
                </a:gs>
                <a:gs pos="100000">
                  <a:srgbClr val="8C3D91">
                    <a:alpha val="50000"/>
                  </a:srgbClr>
                </a:gs>
              </a:gsLst>
              <a:lin ang="5400000" scaled="1"/>
            </a:gra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" charset="0"/>
              </a:endParaRPr>
            </a:p>
          </p:txBody>
        </p:sp>
        <p:sp>
          <p:nvSpPr>
            <p:cNvPr id="7177" name="ANText"/>
            <p:cNvSpPr txBox="1">
              <a:spLocks noChangeArrowheads="1"/>
            </p:cNvSpPr>
            <p:nvPr/>
          </p:nvSpPr>
          <p:spPr bwMode="auto">
            <a:xfrm>
              <a:off x="2180" y="3960"/>
              <a:ext cx="1400" cy="2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 anchorCtr="1"/>
            <a:lstStyle/>
            <a:p>
              <a:pPr algn="ctr"/>
              <a:r>
                <a:rPr lang="en-US" b="1">
                  <a:solidFill>
                    <a:srgbClr val="FFFFFF"/>
                  </a:solidFill>
                </a:rPr>
                <a:t>Answer Now</a:t>
              </a:r>
            </a:p>
          </p:txBody>
        </p:sp>
      </p:grpSp>
      <p:sp>
        <p:nvSpPr>
          <p:cNvPr id="365682" name="CorShape1"/>
          <p:cNvSpPr>
            <a:spLocks/>
          </p:cNvSpPr>
          <p:nvPr>
            <p:custDataLst>
              <p:tags r:id="rId4"/>
            </p:custDataLst>
          </p:nvPr>
        </p:nvSpPr>
        <p:spPr bwMode="auto">
          <a:xfrm rot="10800000">
            <a:off x="223838" y="1971675"/>
            <a:ext cx="292100" cy="292100"/>
          </a:xfrm>
          <a:custGeom>
            <a:avLst/>
            <a:gdLst>
              <a:gd name="T0" fmla="*/ 248285 w 960"/>
              <a:gd name="T1" fmla="*/ 177800 h 1104"/>
              <a:gd name="T2" fmla="*/ 292100 w 960"/>
              <a:gd name="T3" fmla="*/ 88900 h 1104"/>
              <a:gd name="T4" fmla="*/ 175260 w 960"/>
              <a:gd name="T5" fmla="*/ 0 h 1104"/>
              <a:gd name="T6" fmla="*/ 0 w 960"/>
              <a:gd name="T7" fmla="*/ 241300 h 1104"/>
              <a:gd name="T8" fmla="*/ 0 w 960"/>
              <a:gd name="T9" fmla="*/ 292100 h 1104"/>
              <a:gd name="T10" fmla="*/ 189865 w 960"/>
              <a:gd name="T11" fmla="*/ 88900 h 1104"/>
              <a:gd name="T12" fmla="*/ 248285 w 960"/>
              <a:gd name="T13" fmla="*/ 177800 h 110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960" h="1104">
                <a:moveTo>
                  <a:pt x="816" y="672"/>
                </a:moveTo>
                <a:lnTo>
                  <a:pt x="960" y="336"/>
                </a:lnTo>
                <a:lnTo>
                  <a:pt x="576" y="0"/>
                </a:lnTo>
                <a:lnTo>
                  <a:pt x="0" y="912"/>
                </a:lnTo>
                <a:lnTo>
                  <a:pt x="0" y="1104"/>
                </a:lnTo>
                <a:lnTo>
                  <a:pt x="624" y="336"/>
                </a:lnTo>
                <a:lnTo>
                  <a:pt x="816" y="672"/>
                </a:lnTo>
                <a:close/>
              </a:path>
            </a:pathLst>
          </a:custGeom>
          <a:solidFill>
            <a:srgbClr val="00C800"/>
          </a:solidFill>
          <a:ln w="9525">
            <a:noFill/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5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5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568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FFFFFF"/>
            </a:gs>
            <a:gs pos="50000">
              <a:schemeClr val="bg1"/>
            </a:gs>
            <a:gs pos="100000">
              <a:srgbClr val="FFFFF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066800"/>
            <a:ext cx="8915400" cy="5257800"/>
          </a:xfrm>
          <a:noFill/>
        </p:spPr>
        <p:txBody>
          <a:bodyPr lIns="90487" tIns="44450" rIns="90487" bIns="44450">
            <a:normAutofit/>
          </a:bodyPr>
          <a:lstStyle/>
          <a:p>
            <a:pPr algn="ctr">
              <a:buFontTx/>
              <a:buNone/>
            </a:pPr>
            <a:r>
              <a:rPr lang="en-US" altLang="en-US" sz="3600" dirty="0" smtClean="0"/>
              <a:t>If any vertical line passes through more than one point of the graph, then that relation is not a function.</a:t>
            </a:r>
          </a:p>
          <a:p>
            <a:pPr algn="ctr">
              <a:buFontTx/>
              <a:buNone/>
            </a:pPr>
            <a:r>
              <a:rPr lang="en-US" altLang="en-US" sz="3600" dirty="0" smtClean="0"/>
              <a:t>Are these functions?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533400"/>
          </a:xfrm>
          <a:noFill/>
        </p:spPr>
        <p:txBody>
          <a:bodyPr lIns="90487" tIns="44450" rIns="90487" bIns="44450">
            <a:normAutofit fontScale="90000"/>
          </a:bodyPr>
          <a:lstStyle/>
          <a:p>
            <a:r>
              <a:rPr lang="en-US" altLang="en-US" b="1" u="sng" smtClean="0">
                <a:solidFill>
                  <a:srgbClr val="CF0E30"/>
                </a:solidFill>
              </a:rPr>
              <a:t>Vertical Line Test (pencil test)</a:t>
            </a:r>
            <a:endParaRPr lang="en-US" altLang="en-US" smtClean="0">
              <a:solidFill>
                <a:schemeClr val="tx1"/>
              </a:solidFill>
            </a:endParaRPr>
          </a:p>
        </p:txBody>
      </p:sp>
      <p:pic>
        <p:nvPicPr>
          <p:cNvPr id="33894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3238" y="3914775"/>
            <a:ext cx="2228850" cy="195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894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7400" y="3800475"/>
            <a:ext cx="2362200" cy="206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8951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62050" y="4076700"/>
            <a:ext cx="1152525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38956" name="Rectangle 12"/>
          <p:cNvSpPr>
            <a:spLocks noChangeArrowheads="1"/>
          </p:cNvSpPr>
          <p:nvPr/>
        </p:nvSpPr>
        <p:spPr bwMode="auto">
          <a:xfrm>
            <a:off x="838200" y="60198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en-US"/>
              <a:t>FUNCTION!</a:t>
            </a:r>
            <a:endParaRPr lang="en-US"/>
          </a:p>
        </p:txBody>
      </p:sp>
      <p:sp>
        <p:nvSpPr>
          <p:cNvPr id="338957" name="Rectangle 13"/>
          <p:cNvSpPr>
            <a:spLocks noChangeArrowheads="1"/>
          </p:cNvSpPr>
          <p:nvPr/>
        </p:nvSpPr>
        <p:spPr bwMode="auto">
          <a:xfrm>
            <a:off x="3252788" y="60198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en-US"/>
              <a:t>FUNCTION!</a:t>
            </a:r>
            <a:endParaRPr lang="en-US"/>
          </a:p>
        </p:txBody>
      </p:sp>
      <p:sp>
        <p:nvSpPr>
          <p:cNvPr id="338958" name="Rectangle 14"/>
          <p:cNvSpPr>
            <a:spLocks noChangeArrowheads="1"/>
          </p:cNvSpPr>
          <p:nvPr/>
        </p:nvSpPr>
        <p:spPr bwMode="auto">
          <a:xfrm>
            <a:off x="6507163" y="6019800"/>
            <a:ext cx="1082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en-US"/>
              <a:t>NOPE!</a:t>
            </a:r>
            <a:endParaRPr lang="en-US"/>
          </a:p>
        </p:txBody>
      </p:sp>
      <p:grpSp>
        <p:nvGrpSpPr>
          <p:cNvPr id="338975" name="Group 31"/>
          <p:cNvGrpSpPr>
            <a:grpSpLocks/>
          </p:cNvGrpSpPr>
          <p:nvPr/>
        </p:nvGrpSpPr>
        <p:grpSpPr bwMode="auto">
          <a:xfrm>
            <a:off x="1193800" y="4114800"/>
            <a:ext cx="1116013" cy="1752600"/>
            <a:chOff x="912" y="1632"/>
            <a:chExt cx="672" cy="1056"/>
          </a:xfrm>
        </p:grpSpPr>
        <p:sp>
          <p:nvSpPr>
            <p:cNvPr id="8237" name="Line 15"/>
            <p:cNvSpPr>
              <a:spLocks noChangeShapeType="1"/>
            </p:cNvSpPr>
            <p:nvPr/>
          </p:nvSpPr>
          <p:spPr bwMode="auto">
            <a:xfrm>
              <a:off x="1440" y="1632"/>
              <a:ext cx="0" cy="105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8238" name="Group 30"/>
            <p:cNvGrpSpPr>
              <a:grpSpLocks/>
            </p:cNvGrpSpPr>
            <p:nvPr/>
          </p:nvGrpSpPr>
          <p:grpSpPr bwMode="auto">
            <a:xfrm>
              <a:off x="912" y="1632"/>
              <a:ext cx="672" cy="1056"/>
              <a:chOff x="912" y="2112"/>
              <a:chExt cx="672" cy="1056"/>
            </a:xfrm>
          </p:grpSpPr>
          <p:sp>
            <p:nvSpPr>
              <p:cNvPr id="8239" name="Line 16"/>
              <p:cNvSpPr>
                <a:spLocks noChangeShapeType="1"/>
              </p:cNvSpPr>
              <p:nvPr/>
            </p:nvSpPr>
            <p:spPr bwMode="auto">
              <a:xfrm>
                <a:off x="1392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0" name="Line 17"/>
              <p:cNvSpPr>
                <a:spLocks noChangeShapeType="1"/>
              </p:cNvSpPr>
              <p:nvPr/>
            </p:nvSpPr>
            <p:spPr bwMode="auto">
              <a:xfrm>
                <a:off x="1344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1" name="Line 18"/>
              <p:cNvSpPr>
                <a:spLocks noChangeShapeType="1"/>
              </p:cNvSpPr>
              <p:nvPr/>
            </p:nvSpPr>
            <p:spPr bwMode="auto">
              <a:xfrm>
                <a:off x="1296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2" name="Line 19"/>
              <p:cNvSpPr>
                <a:spLocks noChangeShapeType="1"/>
              </p:cNvSpPr>
              <p:nvPr/>
            </p:nvSpPr>
            <p:spPr bwMode="auto">
              <a:xfrm>
                <a:off x="1248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3" name="Line 20"/>
              <p:cNvSpPr>
                <a:spLocks noChangeShapeType="1"/>
              </p:cNvSpPr>
              <p:nvPr/>
            </p:nvSpPr>
            <p:spPr bwMode="auto">
              <a:xfrm>
                <a:off x="1200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4" name="Line 21"/>
              <p:cNvSpPr>
                <a:spLocks noChangeShapeType="1"/>
              </p:cNvSpPr>
              <p:nvPr/>
            </p:nvSpPr>
            <p:spPr bwMode="auto">
              <a:xfrm>
                <a:off x="1152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5" name="Line 22"/>
              <p:cNvSpPr>
                <a:spLocks noChangeShapeType="1"/>
              </p:cNvSpPr>
              <p:nvPr/>
            </p:nvSpPr>
            <p:spPr bwMode="auto">
              <a:xfrm>
                <a:off x="1104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6" name="Line 23"/>
              <p:cNvSpPr>
                <a:spLocks noChangeShapeType="1"/>
              </p:cNvSpPr>
              <p:nvPr/>
            </p:nvSpPr>
            <p:spPr bwMode="auto">
              <a:xfrm>
                <a:off x="1056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7" name="Line 24"/>
              <p:cNvSpPr>
                <a:spLocks noChangeShapeType="1"/>
              </p:cNvSpPr>
              <p:nvPr/>
            </p:nvSpPr>
            <p:spPr bwMode="auto">
              <a:xfrm>
                <a:off x="1488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8" name="Line 25"/>
              <p:cNvSpPr>
                <a:spLocks noChangeShapeType="1"/>
              </p:cNvSpPr>
              <p:nvPr/>
            </p:nvSpPr>
            <p:spPr bwMode="auto">
              <a:xfrm>
                <a:off x="1536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9" name="Line 26"/>
              <p:cNvSpPr>
                <a:spLocks noChangeShapeType="1"/>
              </p:cNvSpPr>
              <p:nvPr/>
            </p:nvSpPr>
            <p:spPr bwMode="auto">
              <a:xfrm>
                <a:off x="1008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50" name="Line 27"/>
              <p:cNvSpPr>
                <a:spLocks noChangeShapeType="1"/>
              </p:cNvSpPr>
              <p:nvPr/>
            </p:nvSpPr>
            <p:spPr bwMode="auto">
              <a:xfrm>
                <a:off x="960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51" name="Line 28"/>
              <p:cNvSpPr>
                <a:spLocks noChangeShapeType="1"/>
              </p:cNvSpPr>
              <p:nvPr/>
            </p:nvSpPr>
            <p:spPr bwMode="auto">
              <a:xfrm>
                <a:off x="912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52" name="Line 29"/>
              <p:cNvSpPr>
                <a:spLocks noChangeShapeType="1"/>
              </p:cNvSpPr>
              <p:nvPr/>
            </p:nvSpPr>
            <p:spPr bwMode="auto">
              <a:xfrm>
                <a:off x="1584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338976" name="Group 32"/>
          <p:cNvGrpSpPr>
            <a:grpSpLocks/>
          </p:cNvGrpSpPr>
          <p:nvPr/>
        </p:nvGrpSpPr>
        <p:grpSpPr bwMode="auto">
          <a:xfrm>
            <a:off x="3151188" y="3962400"/>
            <a:ext cx="2030412" cy="1905000"/>
            <a:chOff x="912" y="1632"/>
            <a:chExt cx="672" cy="1056"/>
          </a:xfrm>
        </p:grpSpPr>
        <p:sp>
          <p:nvSpPr>
            <p:cNvPr id="8221" name="Line 33"/>
            <p:cNvSpPr>
              <a:spLocks noChangeShapeType="1"/>
            </p:cNvSpPr>
            <p:nvPr/>
          </p:nvSpPr>
          <p:spPr bwMode="auto">
            <a:xfrm>
              <a:off x="1440" y="1632"/>
              <a:ext cx="0" cy="105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8222" name="Group 34"/>
            <p:cNvGrpSpPr>
              <a:grpSpLocks/>
            </p:cNvGrpSpPr>
            <p:nvPr/>
          </p:nvGrpSpPr>
          <p:grpSpPr bwMode="auto">
            <a:xfrm>
              <a:off x="912" y="1632"/>
              <a:ext cx="672" cy="1056"/>
              <a:chOff x="912" y="2112"/>
              <a:chExt cx="672" cy="1056"/>
            </a:xfrm>
          </p:grpSpPr>
          <p:sp>
            <p:nvSpPr>
              <p:cNvPr id="8223" name="Line 35"/>
              <p:cNvSpPr>
                <a:spLocks noChangeShapeType="1"/>
              </p:cNvSpPr>
              <p:nvPr/>
            </p:nvSpPr>
            <p:spPr bwMode="auto">
              <a:xfrm>
                <a:off x="1392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4" name="Line 36"/>
              <p:cNvSpPr>
                <a:spLocks noChangeShapeType="1"/>
              </p:cNvSpPr>
              <p:nvPr/>
            </p:nvSpPr>
            <p:spPr bwMode="auto">
              <a:xfrm>
                <a:off x="1344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5" name="Line 37"/>
              <p:cNvSpPr>
                <a:spLocks noChangeShapeType="1"/>
              </p:cNvSpPr>
              <p:nvPr/>
            </p:nvSpPr>
            <p:spPr bwMode="auto">
              <a:xfrm>
                <a:off x="1296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6" name="Line 38"/>
              <p:cNvSpPr>
                <a:spLocks noChangeShapeType="1"/>
              </p:cNvSpPr>
              <p:nvPr/>
            </p:nvSpPr>
            <p:spPr bwMode="auto">
              <a:xfrm>
                <a:off x="1248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7" name="Line 39"/>
              <p:cNvSpPr>
                <a:spLocks noChangeShapeType="1"/>
              </p:cNvSpPr>
              <p:nvPr/>
            </p:nvSpPr>
            <p:spPr bwMode="auto">
              <a:xfrm>
                <a:off x="1200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8" name="Line 40"/>
              <p:cNvSpPr>
                <a:spLocks noChangeShapeType="1"/>
              </p:cNvSpPr>
              <p:nvPr/>
            </p:nvSpPr>
            <p:spPr bwMode="auto">
              <a:xfrm>
                <a:off x="1152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9" name="Line 41"/>
              <p:cNvSpPr>
                <a:spLocks noChangeShapeType="1"/>
              </p:cNvSpPr>
              <p:nvPr/>
            </p:nvSpPr>
            <p:spPr bwMode="auto">
              <a:xfrm>
                <a:off x="1104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0" name="Line 42"/>
              <p:cNvSpPr>
                <a:spLocks noChangeShapeType="1"/>
              </p:cNvSpPr>
              <p:nvPr/>
            </p:nvSpPr>
            <p:spPr bwMode="auto">
              <a:xfrm>
                <a:off x="1056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1" name="Line 43"/>
              <p:cNvSpPr>
                <a:spLocks noChangeShapeType="1"/>
              </p:cNvSpPr>
              <p:nvPr/>
            </p:nvSpPr>
            <p:spPr bwMode="auto">
              <a:xfrm>
                <a:off x="1488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2" name="Line 44"/>
              <p:cNvSpPr>
                <a:spLocks noChangeShapeType="1"/>
              </p:cNvSpPr>
              <p:nvPr/>
            </p:nvSpPr>
            <p:spPr bwMode="auto">
              <a:xfrm>
                <a:off x="1536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3" name="Line 45"/>
              <p:cNvSpPr>
                <a:spLocks noChangeShapeType="1"/>
              </p:cNvSpPr>
              <p:nvPr/>
            </p:nvSpPr>
            <p:spPr bwMode="auto">
              <a:xfrm>
                <a:off x="1008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4" name="Line 46"/>
              <p:cNvSpPr>
                <a:spLocks noChangeShapeType="1"/>
              </p:cNvSpPr>
              <p:nvPr/>
            </p:nvSpPr>
            <p:spPr bwMode="auto">
              <a:xfrm>
                <a:off x="960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5" name="Line 47"/>
              <p:cNvSpPr>
                <a:spLocks noChangeShapeType="1"/>
              </p:cNvSpPr>
              <p:nvPr/>
            </p:nvSpPr>
            <p:spPr bwMode="auto">
              <a:xfrm>
                <a:off x="912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6" name="Line 48"/>
              <p:cNvSpPr>
                <a:spLocks noChangeShapeType="1"/>
              </p:cNvSpPr>
              <p:nvPr/>
            </p:nvSpPr>
            <p:spPr bwMode="auto">
              <a:xfrm>
                <a:off x="1584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338993" name="Group 49"/>
          <p:cNvGrpSpPr>
            <a:grpSpLocks/>
          </p:cNvGrpSpPr>
          <p:nvPr/>
        </p:nvGrpSpPr>
        <p:grpSpPr bwMode="auto">
          <a:xfrm>
            <a:off x="5867400" y="3810000"/>
            <a:ext cx="2286000" cy="2057400"/>
            <a:chOff x="912" y="1632"/>
            <a:chExt cx="672" cy="1056"/>
          </a:xfrm>
        </p:grpSpPr>
        <p:sp>
          <p:nvSpPr>
            <p:cNvPr id="8205" name="Line 50"/>
            <p:cNvSpPr>
              <a:spLocks noChangeShapeType="1"/>
            </p:cNvSpPr>
            <p:nvPr/>
          </p:nvSpPr>
          <p:spPr bwMode="auto">
            <a:xfrm>
              <a:off x="1440" y="1632"/>
              <a:ext cx="0" cy="105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8206" name="Group 51"/>
            <p:cNvGrpSpPr>
              <a:grpSpLocks/>
            </p:cNvGrpSpPr>
            <p:nvPr/>
          </p:nvGrpSpPr>
          <p:grpSpPr bwMode="auto">
            <a:xfrm>
              <a:off x="912" y="1632"/>
              <a:ext cx="672" cy="1056"/>
              <a:chOff x="912" y="2112"/>
              <a:chExt cx="672" cy="1056"/>
            </a:xfrm>
          </p:grpSpPr>
          <p:sp>
            <p:nvSpPr>
              <p:cNvPr id="8207" name="Line 52"/>
              <p:cNvSpPr>
                <a:spLocks noChangeShapeType="1"/>
              </p:cNvSpPr>
              <p:nvPr/>
            </p:nvSpPr>
            <p:spPr bwMode="auto">
              <a:xfrm>
                <a:off x="1392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8" name="Line 53"/>
              <p:cNvSpPr>
                <a:spLocks noChangeShapeType="1"/>
              </p:cNvSpPr>
              <p:nvPr/>
            </p:nvSpPr>
            <p:spPr bwMode="auto">
              <a:xfrm>
                <a:off x="1344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9" name="Line 54"/>
              <p:cNvSpPr>
                <a:spLocks noChangeShapeType="1"/>
              </p:cNvSpPr>
              <p:nvPr/>
            </p:nvSpPr>
            <p:spPr bwMode="auto">
              <a:xfrm>
                <a:off x="1296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0" name="Line 55"/>
              <p:cNvSpPr>
                <a:spLocks noChangeShapeType="1"/>
              </p:cNvSpPr>
              <p:nvPr/>
            </p:nvSpPr>
            <p:spPr bwMode="auto">
              <a:xfrm>
                <a:off x="1248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1" name="Line 56"/>
              <p:cNvSpPr>
                <a:spLocks noChangeShapeType="1"/>
              </p:cNvSpPr>
              <p:nvPr/>
            </p:nvSpPr>
            <p:spPr bwMode="auto">
              <a:xfrm>
                <a:off x="1200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2" name="Line 57"/>
              <p:cNvSpPr>
                <a:spLocks noChangeShapeType="1"/>
              </p:cNvSpPr>
              <p:nvPr/>
            </p:nvSpPr>
            <p:spPr bwMode="auto">
              <a:xfrm>
                <a:off x="1152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3" name="Line 58"/>
              <p:cNvSpPr>
                <a:spLocks noChangeShapeType="1"/>
              </p:cNvSpPr>
              <p:nvPr/>
            </p:nvSpPr>
            <p:spPr bwMode="auto">
              <a:xfrm>
                <a:off x="1104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4" name="Line 59"/>
              <p:cNvSpPr>
                <a:spLocks noChangeShapeType="1"/>
              </p:cNvSpPr>
              <p:nvPr/>
            </p:nvSpPr>
            <p:spPr bwMode="auto">
              <a:xfrm>
                <a:off x="1056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5" name="Line 60"/>
              <p:cNvSpPr>
                <a:spLocks noChangeShapeType="1"/>
              </p:cNvSpPr>
              <p:nvPr/>
            </p:nvSpPr>
            <p:spPr bwMode="auto">
              <a:xfrm>
                <a:off x="1488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6" name="Line 61"/>
              <p:cNvSpPr>
                <a:spLocks noChangeShapeType="1"/>
              </p:cNvSpPr>
              <p:nvPr/>
            </p:nvSpPr>
            <p:spPr bwMode="auto">
              <a:xfrm>
                <a:off x="1536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7" name="Line 62"/>
              <p:cNvSpPr>
                <a:spLocks noChangeShapeType="1"/>
              </p:cNvSpPr>
              <p:nvPr/>
            </p:nvSpPr>
            <p:spPr bwMode="auto">
              <a:xfrm>
                <a:off x="1008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8" name="Line 63"/>
              <p:cNvSpPr>
                <a:spLocks noChangeShapeType="1"/>
              </p:cNvSpPr>
              <p:nvPr/>
            </p:nvSpPr>
            <p:spPr bwMode="auto">
              <a:xfrm>
                <a:off x="960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9" name="Line 64"/>
              <p:cNvSpPr>
                <a:spLocks noChangeShapeType="1"/>
              </p:cNvSpPr>
              <p:nvPr/>
            </p:nvSpPr>
            <p:spPr bwMode="auto">
              <a:xfrm>
                <a:off x="912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0" name="Line 65"/>
              <p:cNvSpPr>
                <a:spLocks noChangeShapeType="1"/>
              </p:cNvSpPr>
              <p:nvPr/>
            </p:nvSpPr>
            <p:spPr bwMode="auto">
              <a:xfrm>
                <a:off x="1584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custDataLst>
      <p:tags r:id="rId1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8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8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38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38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947" grpId="0" build="p" autoUpdateAnimBg="0"/>
      <p:bldP spid="338956" grpId="0"/>
      <p:bldP spid="338957" grpId="0"/>
      <p:bldP spid="33895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FFFFFF"/>
            </a:gs>
            <a:gs pos="50000">
              <a:schemeClr val="bg1"/>
            </a:gs>
            <a:gs pos="100000">
              <a:srgbClr val="FFFFF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533400"/>
          </a:xfrm>
          <a:noFill/>
        </p:spPr>
        <p:txBody>
          <a:bodyPr lIns="90487" tIns="44450" rIns="90487" bIns="44450">
            <a:normAutofit fontScale="90000"/>
          </a:bodyPr>
          <a:lstStyle/>
          <a:p>
            <a:r>
              <a:rPr lang="en-US" altLang="en-US" b="1" u="sng" smtClean="0">
                <a:solidFill>
                  <a:srgbClr val="CF0E30"/>
                </a:solidFill>
              </a:rPr>
              <a:t>Vertical Line Test</a:t>
            </a:r>
            <a:endParaRPr lang="en-US" altLang="en-US" smtClean="0">
              <a:solidFill>
                <a:schemeClr val="tx1"/>
              </a:solidFill>
            </a:endParaRPr>
          </a:p>
        </p:txBody>
      </p:sp>
      <p:pic>
        <p:nvPicPr>
          <p:cNvPr id="36352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4191000"/>
            <a:ext cx="2114550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63528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24600" y="4114800"/>
            <a:ext cx="1581150" cy="172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63529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47800" y="1219200"/>
            <a:ext cx="1724025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63530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48400" y="1143000"/>
            <a:ext cx="1476375" cy="189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63531" name="Group 11"/>
          <p:cNvGrpSpPr>
            <a:grpSpLocks/>
          </p:cNvGrpSpPr>
          <p:nvPr/>
        </p:nvGrpSpPr>
        <p:grpSpPr bwMode="auto">
          <a:xfrm>
            <a:off x="1447800" y="1219200"/>
            <a:ext cx="1676400" cy="1295400"/>
            <a:chOff x="912" y="1632"/>
            <a:chExt cx="672" cy="1056"/>
          </a:xfrm>
        </p:grpSpPr>
        <p:sp>
          <p:nvSpPr>
            <p:cNvPr id="9279" name="Line 12"/>
            <p:cNvSpPr>
              <a:spLocks noChangeShapeType="1"/>
            </p:cNvSpPr>
            <p:nvPr/>
          </p:nvSpPr>
          <p:spPr bwMode="auto">
            <a:xfrm>
              <a:off x="1440" y="1632"/>
              <a:ext cx="0" cy="105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9280" name="Group 13"/>
            <p:cNvGrpSpPr>
              <a:grpSpLocks/>
            </p:cNvGrpSpPr>
            <p:nvPr/>
          </p:nvGrpSpPr>
          <p:grpSpPr bwMode="auto">
            <a:xfrm>
              <a:off x="912" y="1632"/>
              <a:ext cx="672" cy="1056"/>
              <a:chOff x="912" y="2112"/>
              <a:chExt cx="672" cy="1056"/>
            </a:xfrm>
          </p:grpSpPr>
          <p:sp>
            <p:nvSpPr>
              <p:cNvPr id="9281" name="Line 14"/>
              <p:cNvSpPr>
                <a:spLocks noChangeShapeType="1"/>
              </p:cNvSpPr>
              <p:nvPr/>
            </p:nvSpPr>
            <p:spPr bwMode="auto">
              <a:xfrm>
                <a:off x="1392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82" name="Line 15"/>
              <p:cNvSpPr>
                <a:spLocks noChangeShapeType="1"/>
              </p:cNvSpPr>
              <p:nvPr/>
            </p:nvSpPr>
            <p:spPr bwMode="auto">
              <a:xfrm>
                <a:off x="1344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83" name="Line 16"/>
              <p:cNvSpPr>
                <a:spLocks noChangeShapeType="1"/>
              </p:cNvSpPr>
              <p:nvPr/>
            </p:nvSpPr>
            <p:spPr bwMode="auto">
              <a:xfrm>
                <a:off x="1296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84" name="Line 17"/>
              <p:cNvSpPr>
                <a:spLocks noChangeShapeType="1"/>
              </p:cNvSpPr>
              <p:nvPr/>
            </p:nvSpPr>
            <p:spPr bwMode="auto">
              <a:xfrm>
                <a:off x="1248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85" name="Line 18"/>
              <p:cNvSpPr>
                <a:spLocks noChangeShapeType="1"/>
              </p:cNvSpPr>
              <p:nvPr/>
            </p:nvSpPr>
            <p:spPr bwMode="auto">
              <a:xfrm>
                <a:off x="1200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86" name="Line 19"/>
              <p:cNvSpPr>
                <a:spLocks noChangeShapeType="1"/>
              </p:cNvSpPr>
              <p:nvPr/>
            </p:nvSpPr>
            <p:spPr bwMode="auto">
              <a:xfrm>
                <a:off x="1152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87" name="Line 20"/>
              <p:cNvSpPr>
                <a:spLocks noChangeShapeType="1"/>
              </p:cNvSpPr>
              <p:nvPr/>
            </p:nvSpPr>
            <p:spPr bwMode="auto">
              <a:xfrm>
                <a:off x="1104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88" name="Line 21"/>
              <p:cNvSpPr>
                <a:spLocks noChangeShapeType="1"/>
              </p:cNvSpPr>
              <p:nvPr/>
            </p:nvSpPr>
            <p:spPr bwMode="auto">
              <a:xfrm>
                <a:off x="1056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89" name="Line 22"/>
              <p:cNvSpPr>
                <a:spLocks noChangeShapeType="1"/>
              </p:cNvSpPr>
              <p:nvPr/>
            </p:nvSpPr>
            <p:spPr bwMode="auto">
              <a:xfrm>
                <a:off x="1488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90" name="Line 23"/>
              <p:cNvSpPr>
                <a:spLocks noChangeShapeType="1"/>
              </p:cNvSpPr>
              <p:nvPr/>
            </p:nvSpPr>
            <p:spPr bwMode="auto">
              <a:xfrm>
                <a:off x="1536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91" name="Line 24"/>
              <p:cNvSpPr>
                <a:spLocks noChangeShapeType="1"/>
              </p:cNvSpPr>
              <p:nvPr/>
            </p:nvSpPr>
            <p:spPr bwMode="auto">
              <a:xfrm>
                <a:off x="1008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92" name="Line 25"/>
              <p:cNvSpPr>
                <a:spLocks noChangeShapeType="1"/>
              </p:cNvSpPr>
              <p:nvPr/>
            </p:nvSpPr>
            <p:spPr bwMode="auto">
              <a:xfrm>
                <a:off x="960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93" name="Line 26"/>
              <p:cNvSpPr>
                <a:spLocks noChangeShapeType="1"/>
              </p:cNvSpPr>
              <p:nvPr/>
            </p:nvSpPr>
            <p:spPr bwMode="auto">
              <a:xfrm>
                <a:off x="912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94" name="Line 27"/>
              <p:cNvSpPr>
                <a:spLocks noChangeShapeType="1"/>
              </p:cNvSpPr>
              <p:nvPr/>
            </p:nvSpPr>
            <p:spPr bwMode="auto">
              <a:xfrm>
                <a:off x="1584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63548" name="Rectangle 28"/>
          <p:cNvSpPr>
            <a:spLocks noChangeArrowheads="1"/>
          </p:cNvSpPr>
          <p:nvPr/>
        </p:nvSpPr>
        <p:spPr bwMode="auto">
          <a:xfrm>
            <a:off x="1668463" y="5940425"/>
            <a:ext cx="15319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en-US"/>
              <a:t>NO WAY!</a:t>
            </a:r>
            <a:endParaRPr lang="en-US"/>
          </a:p>
        </p:txBody>
      </p:sp>
      <p:sp>
        <p:nvSpPr>
          <p:cNvPr id="363549" name="Rectangle 29"/>
          <p:cNvSpPr>
            <a:spLocks noChangeArrowheads="1"/>
          </p:cNvSpPr>
          <p:nvPr/>
        </p:nvSpPr>
        <p:spPr bwMode="auto">
          <a:xfrm>
            <a:off x="6172200" y="6092825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en-US"/>
              <a:t>FUNCTION!</a:t>
            </a:r>
            <a:endParaRPr lang="en-US"/>
          </a:p>
        </p:txBody>
      </p:sp>
      <p:sp>
        <p:nvSpPr>
          <p:cNvPr id="363550" name="Rectangle 30"/>
          <p:cNvSpPr>
            <a:spLocks noChangeArrowheads="1"/>
          </p:cNvSpPr>
          <p:nvPr/>
        </p:nvSpPr>
        <p:spPr bwMode="auto">
          <a:xfrm>
            <a:off x="1371600" y="2816225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en-US"/>
              <a:t>FUNCTION!</a:t>
            </a:r>
            <a:endParaRPr lang="en-US"/>
          </a:p>
        </p:txBody>
      </p:sp>
      <p:sp>
        <p:nvSpPr>
          <p:cNvPr id="363551" name="Rectangle 31"/>
          <p:cNvSpPr>
            <a:spLocks noChangeArrowheads="1"/>
          </p:cNvSpPr>
          <p:nvPr/>
        </p:nvSpPr>
        <p:spPr bwMode="auto">
          <a:xfrm>
            <a:off x="6740525" y="3273425"/>
            <a:ext cx="727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en-US"/>
              <a:t>NO!</a:t>
            </a:r>
            <a:endParaRPr lang="en-US"/>
          </a:p>
        </p:txBody>
      </p:sp>
      <p:grpSp>
        <p:nvGrpSpPr>
          <p:cNvPr id="363552" name="Group 32"/>
          <p:cNvGrpSpPr>
            <a:grpSpLocks/>
          </p:cNvGrpSpPr>
          <p:nvPr/>
        </p:nvGrpSpPr>
        <p:grpSpPr bwMode="auto">
          <a:xfrm>
            <a:off x="6307138" y="1128713"/>
            <a:ext cx="1417637" cy="1919287"/>
            <a:chOff x="912" y="1632"/>
            <a:chExt cx="672" cy="1056"/>
          </a:xfrm>
        </p:grpSpPr>
        <p:sp>
          <p:nvSpPr>
            <p:cNvPr id="9263" name="Line 33"/>
            <p:cNvSpPr>
              <a:spLocks noChangeShapeType="1"/>
            </p:cNvSpPr>
            <p:nvPr/>
          </p:nvSpPr>
          <p:spPr bwMode="auto">
            <a:xfrm>
              <a:off x="1440" y="1632"/>
              <a:ext cx="0" cy="105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9264" name="Group 34"/>
            <p:cNvGrpSpPr>
              <a:grpSpLocks/>
            </p:cNvGrpSpPr>
            <p:nvPr/>
          </p:nvGrpSpPr>
          <p:grpSpPr bwMode="auto">
            <a:xfrm>
              <a:off x="912" y="1632"/>
              <a:ext cx="672" cy="1056"/>
              <a:chOff x="912" y="2112"/>
              <a:chExt cx="672" cy="1056"/>
            </a:xfrm>
          </p:grpSpPr>
          <p:sp>
            <p:nvSpPr>
              <p:cNvPr id="9265" name="Line 35"/>
              <p:cNvSpPr>
                <a:spLocks noChangeShapeType="1"/>
              </p:cNvSpPr>
              <p:nvPr/>
            </p:nvSpPr>
            <p:spPr bwMode="auto">
              <a:xfrm>
                <a:off x="1392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66" name="Line 36"/>
              <p:cNvSpPr>
                <a:spLocks noChangeShapeType="1"/>
              </p:cNvSpPr>
              <p:nvPr/>
            </p:nvSpPr>
            <p:spPr bwMode="auto">
              <a:xfrm>
                <a:off x="1344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67" name="Line 37"/>
              <p:cNvSpPr>
                <a:spLocks noChangeShapeType="1"/>
              </p:cNvSpPr>
              <p:nvPr/>
            </p:nvSpPr>
            <p:spPr bwMode="auto">
              <a:xfrm>
                <a:off x="1296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68" name="Line 38"/>
              <p:cNvSpPr>
                <a:spLocks noChangeShapeType="1"/>
              </p:cNvSpPr>
              <p:nvPr/>
            </p:nvSpPr>
            <p:spPr bwMode="auto">
              <a:xfrm>
                <a:off x="1248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69" name="Line 39"/>
              <p:cNvSpPr>
                <a:spLocks noChangeShapeType="1"/>
              </p:cNvSpPr>
              <p:nvPr/>
            </p:nvSpPr>
            <p:spPr bwMode="auto">
              <a:xfrm>
                <a:off x="1200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70" name="Line 40"/>
              <p:cNvSpPr>
                <a:spLocks noChangeShapeType="1"/>
              </p:cNvSpPr>
              <p:nvPr/>
            </p:nvSpPr>
            <p:spPr bwMode="auto">
              <a:xfrm>
                <a:off x="1152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71" name="Line 41"/>
              <p:cNvSpPr>
                <a:spLocks noChangeShapeType="1"/>
              </p:cNvSpPr>
              <p:nvPr/>
            </p:nvSpPr>
            <p:spPr bwMode="auto">
              <a:xfrm>
                <a:off x="1104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72" name="Line 42"/>
              <p:cNvSpPr>
                <a:spLocks noChangeShapeType="1"/>
              </p:cNvSpPr>
              <p:nvPr/>
            </p:nvSpPr>
            <p:spPr bwMode="auto">
              <a:xfrm>
                <a:off x="1056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73" name="Line 43"/>
              <p:cNvSpPr>
                <a:spLocks noChangeShapeType="1"/>
              </p:cNvSpPr>
              <p:nvPr/>
            </p:nvSpPr>
            <p:spPr bwMode="auto">
              <a:xfrm>
                <a:off x="1488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74" name="Line 44"/>
              <p:cNvSpPr>
                <a:spLocks noChangeShapeType="1"/>
              </p:cNvSpPr>
              <p:nvPr/>
            </p:nvSpPr>
            <p:spPr bwMode="auto">
              <a:xfrm>
                <a:off x="1536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75" name="Line 45"/>
              <p:cNvSpPr>
                <a:spLocks noChangeShapeType="1"/>
              </p:cNvSpPr>
              <p:nvPr/>
            </p:nvSpPr>
            <p:spPr bwMode="auto">
              <a:xfrm>
                <a:off x="1008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76" name="Line 46"/>
              <p:cNvSpPr>
                <a:spLocks noChangeShapeType="1"/>
              </p:cNvSpPr>
              <p:nvPr/>
            </p:nvSpPr>
            <p:spPr bwMode="auto">
              <a:xfrm>
                <a:off x="960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77" name="Line 47"/>
              <p:cNvSpPr>
                <a:spLocks noChangeShapeType="1"/>
              </p:cNvSpPr>
              <p:nvPr/>
            </p:nvSpPr>
            <p:spPr bwMode="auto">
              <a:xfrm>
                <a:off x="912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78" name="Line 48"/>
              <p:cNvSpPr>
                <a:spLocks noChangeShapeType="1"/>
              </p:cNvSpPr>
              <p:nvPr/>
            </p:nvSpPr>
            <p:spPr bwMode="auto">
              <a:xfrm>
                <a:off x="1584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363569" name="Group 49"/>
          <p:cNvGrpSpPr>
            <a:grpSpLocks/>
          </p:cNvGrpSpPr>
          <p:nvPr/>
        </p:nvGrpSpPr>
        <p:grpSpPr bwMode="auto">
          <a:xfrm>
            <a:off x="1371600" y="4191000"/>
            <a:ext cx="2133600" cy="1447800"/>
            <a:chOff x="912" y="1632"/>
            <a:chExt cx="672" cy="1056"/>
          </a:xfrm>
        </p:grpSpPr>
        <p:sp>
          <p:nvSpPr>
            <p:cNvPr id="9247" name="Line 50"/>
            <p:cNvSpPr>
              <a:spLocks noChangeShapeType="1"/>
            </p:cNvSpPr>
            <p:nvPr/>
          </p:nvSpPr>
          <p:spPr bwMode="auto">
            <a:xfrm>
              <a:off x="1440" y="1632"/>
              <a:ext cx="0" cy="105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9248" name="Group 51"/>
            <p:cNvGrpSpPr>
              <a:grpSpLocks/>
            </p:cNvGrpSpPr>
            <p:nvPr/>
          </p:nvGrpSpPr>
          <p:grpSpPr bwMode="auto">
            <a:xfrm>
              <a:off x="912" y="1632"/>
              <a:ext cx="672" cy="1056"/>
              <a:chOff x="912" y="2112"/>
              <a:chExt cx="672" cy="1056"/>
            </a:xfrm>
          </p:grpSpPr>
          <p:sp>
            <p:nvSpPr>
              <p:cNvPr id="9249" name="Line 52"/>
              <p:cNvSpPr>
                <a:spLocks noChangeShapeType="1"/>
              </p:cNvSpPr>
              <p:nvPr/>
            </p:nvSpPr>
            <p:spPr bwMode="auto">
              <a:xfrm>
                <a:off x="1392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50" name="Line 53"/>
              <p:cNvSpPr>
                <a:spLocks noChangeShapeType="1"/>
              </p:cNvSpPr>
              <p:nvPr/>
            </p:nvSpPr>
            <p:spPr bwMode="auto">
              <a:xfrm>
                <a:off x="1344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51" name="Line 54"/>
              <p:cNvSpPr>
                <a:spLocks noChangeShapeType="1"/>
              </p:cNvSpPr>
              <p:nvPr/>
            </p:nvSpPr>
            <p:spPr bwMode="auto">
              <a:xfrm>
                <a:off x="1296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52" name="Line 55"/>
              <p:cNvSpPr>
                <a:spLocks noChangeShapeType="1"/>
              </p:cNvSpPr>
              <p:nvPr/>
            </p:nvSpPr>
            <p:spPr bwMode="auto">
              <a:xfrm>
                <a:off x="1248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53" name="Line 56"/>
              <p:cNvSpPr>
                <a:spLocks noChangeShapeType="1"/>
              </p:cNvSpPr>
              <p:nvPr/>
            </p:nvSpPr>
            <p:spPr bwMode="auto">
              <a:xfrm>
                <a:off x="1200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54" name="Line 57"/>
              <p:cNvSpPr>
                <a:spLocks noChangeShapeType="1"/>
              </p:cNvSpPr>
              <p:nvPr/>
            </p:nvSpPr>
            <p:spPr bwMode="auto">
              <a:xfrm>
                <a:off x="1152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55" name="Line 58"/>
              <p:cNvSpPr>
                <a:spLocks noChangeShapeType="1"/>
              </p:cNvSpPr>
              <p:nvPr/>
            </p:nvSpPr>
            <p:spPr bwMode="auto">
              <a:xfrm>
                <a:off x="1104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56" name="Line 59"/>
              <p:cNvSpPr>
                <a:spLocks noChangeShapeType="1"/>
              </p:cNvSpPr>
              <p:nvPr/>
            </p:nvSpPr>
            <p:spPr bwMode="auto">
              <a:xfrm>
                <a:off x="1056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57" name="Line 60"/>
              <p:cNvSpPr>
                <a:spLocks noChangeShapeType="1"/>
              </p:cNvSpPr>
              <p:nvPr/>
            </p:nvSpPr>
            <p:spPr bwMode="auto">
              <a:xfrm>
                <a:off x="1488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58" name="Line 61"/>
              <p:cNvSpPr>
                <a:spLocks noChangeShapeType="1"/>
              </p:cNvSpPr>
              <p:nvPr/>
            </p:nvSpPr>
            <p:spPr bwMode="auto">
              <a:xfrm>
                <a:off x="1536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59" name="Line 62"/>
              <p:cNvSpPr>
                <a:spLocks noChangeShapeType="1"/>
              </p:cNvSpPr>
              <p:nvPr/>
            </p:nvSpPr>
            <p:spPr bwMode="auto">
              <a:xfrm>
                <a:off x="1008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60" name="Line 63"/>
              <p:cNvSpPr>
                <a:spLocks noChangeShapeType="1"/>
              </p:cNvSpPr>
              <p:nvPr/>
            </p:nvSpPr>
            <p:spPr bwMode="auto">
              <a:xfrm>
                <a:off x="960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61" name="Line 64"/>
              <p:cNvSpPr>
                <a:spLocks noChangeShapeType="1"/>
              </p:cNvSpPr>
              <p:nvPr/>
            </p:nvSpPr>
            <p:spPr bwMode="auto">
              <a:xfrm>
                <a:off x="912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62" name="Line 65"/>
              <p:cNvSpPr>
                <a:spLocks noChangeShapeType="1"/>
              </p:cNvSpPr>
              <p:nvPr/>
            </p:nvSpPr>
            <p:spPr bwMode="auto">
              <a:xfrm>
                <a:off x="1584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363586" name="Group 66"/>
          <p:cNvGrpSpPr>
            <a:grpSpLocks/>
          </p:cNvGrpSpPr>
          <p:nvPr/>
        </p:nvGrpSpPr>
        <p:grpSpPr bwMode="auto">
          <a:xfrm>
            <a:off x="6324600" y="4114800"/>
            <a:ext cx="1524000" cy="1676400"/>
            <a:chOff x="912" y="1632"/>
            <a:chExt cx="672" cy="1056"/>
          </a:xfrm>
        </p:grpSpPr>
        <p:sp>
          <p:nvSpPr>
            <p:cNvPr id="9231" name="Line 67"/>
            <p:cNvSpPr>
              <a:spLocks noChangeShapeType="1"/>
            </p:cNvSpPr>
            <p:nvPr/>
          </p:nvSpPr>
          <p:spPr bwMode="auto">
            <a:xfrm>
              <a:off x="1440" y="1632"/>
              <a:ext cx="0" cy="105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9232" name="Group 68"/>
            <p:cNvGrpSpPr>
              <a:grpSpLocks/>
            </p:cNvGrpSpPr>
            <p:nvPr/>
          </p:nvGrpSpPr>
          <p:grpSpPr bwMode="auto">
            <a:xfrm>
              <a:off x="912" y="1632"/>
              <a:ext cx="672" cy="1056"/>
              <a:chOff x="912" y="2112"/>
              <a:chExt cx="672" cy="1056"/>
            </a:xfrm>
          </p:grpSpPr>
          <p:sp>
            <p:nvSpPr>
              <p:cNvPr id="9233" name="Line 69"/>
              <p:cNvSpPr>
                <a:spLocks noChangeShapeType="1"/>
              </p:cNvSpPr>
              <p:nvPr/>
            </p:nvSpPr>
            <p:spPr bwMode="auto">
              <a:xfrm>
                <a:off x="1392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34" name="Line 70"/>
              <p:cNvSpPr>
                <a:spLocks noChangeShapeType="1"/>
              </p:cNvSpPr>
              <p:nvPr/>
            </p:nvSpPr>
            <p:spPr bwMode="auto">
              <a:xfrm>
                <a:off x="1344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35" name="Line 71"/>
              <p:cNvSpPr>
                <a:spLocks noChangeShapeType="1"/>
              </p:cNvSpPr>
              <p:nvPr/>
            </p:nvSpPr>
            <p:spPr bwMode="auto">
              <a:xfrm>
                <a:off x="1296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36" name="Line 72"/>
              <p:cNvSpPr>
                <a:spLocks noChangeShapeType="1"/>
              </p:cNvSpPr>
              <p:nvPr/>
            </p:nvSpPr>
            <p:spPr bwMode="auto">
              <a:xfrm>
                <a:off x="1248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37" name="Line 73"/>
              <p:cNvSpPr>
                <a:spLocks noChangeShapeType="1"/>
              </p:cNvSpPr>
              <p:nvPr/>
            </p:nvSpPr>
            <p:spPr bwMode="auto">
              <a:xfrm>
                <a:off x="1200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38" name="Line 74"/>
              <p:cNvSpPr>
                <a:spLocks noChangeShapeType="1"/>
              </p:cNvSpPr>
              <p:nvPr/>
            </p:nvSpPr>
            <p:spPr bwMode="auto">
              <a:xfrm>
                <a:off x="1152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39" name="Line 75"/>
              <p:cNvSpPr>
                <a:spLocks noChangeShapeType="1"/>
              </p:cNvSpPr>
              <p:nvPr/>
            </p:nvSpPr>
            <p:spPr bwMode="auto">
              <a:xfrm>
                <a:off x="1104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40" name="Line 76"/>
              <p:cNvSpPr>
                <a:spLocks noChangeShapeType="1"/>
              </p:cNvSpPr>
              <p:nvPr/>
            </p:nvSpPr>
            <p:spPr bwMode="auto">
              <a:xfrm>
                <a:off x="1056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41" name="Line 77"/>
              <p:cNvSpPr>
                <a:spLocks noChangeShapeType="1"/>
              </p:cNvSpPr>
              <p:nvPr/>
            </p:nvSpPr>
            <p:spPr bwMode="auto">
              <a:xfrm>
                <a:off x="1488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42" name="Line 78"/>
              <p:cNvSpPr>
                <a:spLocks noChangeShapeType="1"/>
              </p:cNvSpPr>
              <p:nvPr/>
            </p:nvSpPr>
            <p:spPr bwMode="auto">
              <a:xfrm>
                <a:off x="1536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43" name="Line 79"/>
              <p:cNvSpPr>
                <a:spLocks noChangeShapeType="1"/>
              </p:cNvSpPr>
              <p:nvPr/>
            </p:nvSpPr>
            <p:spPr bwMode="auto">
              <a:xfrm>
                <a:off x="1008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44" name="Line 80"/>
              <p:cNvSpPr>
                <a:spLocks noChangeShapeType="1"/>
              </p:cNvSpPr>
              <p:nvPr/>
            </p:nvSpPr>
            <p:spPr bwMode="auto">
              <a:xfrm>
                <a:off x="960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45" name="Line 81"/>
              <p:cNvSpPr>
                <a:spLocks noChangeShapeType="1"/>
              </p:cNvSpPr>
              <p:nvPr/>
            </p:nvSpPr>
            <p:spPr bwMode="auto">
              <a:xfrm>
                <a:off x="912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46" name="Line 82"/>
              <p:cNvSpPr>
                <a:spLocks noChangeShapeType="1"/>
              </p:cNvSpPr>
              <p:nvPr/>
            </p:nvSpPr>
            <p:spPr bwMode="auto">
              <a:xfrm>
                <a:off x="1584" y="2112"/>
                <a:ext cx="0" cy="105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custDataLst>
      <p:tags r:id="rId1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3548" grpId="0"/>
      <p:bldP spid="363549" grpId="0"/>
      <p:bldP spid="363550" grpId="0"/>
      <p:bldP spid="36355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PAnswers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457200" y="3581400"/>
            <a:ext cx="4114800" cy="2133600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smtClean="0"/>
              <a:t>Yes</a:t>
            </a:r>
          </a:p>
          <a:p>
            <a:pPr marL="609600" indent="-609600">
              <a:buFontTx/>
              <a:buAutoNum type="arabicPeriod"/>
            </a:pPr>
            <a:r>
              <a:rPr lang="en-US" smtClean="0"/>
              <a:t>No</a:t>
            </a:r>
          </a:p>
        </p:txBody>
      </p:sp>
      <p:sp>
        <p:nvSpPr>
          <p:cNvPr id="10242" name="TPQuestion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914400"/>
          </a:xfrm>
        </p:spPr>
        <p:txBody>
          <a:bodyPr/>
          <a:lstStyle/>
          <a:p>
            <a:r>
              <a:rPr lang="en-US" smtClean="0"/>
              <a:t>Is this a graph of a function?</a:t>
            </a:r>
          </a:p>
        </p:txBody>
      </p:sp>
      <p:pic>
        <p:nvPicPr>
          <p:cNvPr id="10244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685925" y="1143000"/>
            <a:ext cx="3267075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0245" name="AnswerNow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1219200" y="5105400"/>
            <a:ext cx="2222500" cy="444500"/>
            <a:chOff x="2180" y="3960"/>
            <a:chExt cx="1400" cy="280"/>
          </a:xfrm>
        </p:grpSpPr>
        <p:sp>
          <p:nvSpPr>
            <p:cNvPr id="367624" name="ANShape"/>
            <p:cNvSpPr>
              <a:spLocks noChangeArrowheads="1"/>
            </p:cNvSpPr>
            <p:nvPr/>
          </p:nvSpPr>
          <p:spPr bwMode="auto">
            <a:xfrm>
              <a:off x="2180" y="3960"/>
              <a:ext cx="1400" cy="280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000000"/>
                </a:gs>
                <a:gs pos="39999">
                  <a:srgbClr val="0A128C">
                    <a:alpha val="80001"/>
                  </a:srgbClr>
                </a:gs>
                <a:gs pos="70000">
                  <a:srgbClr val="181CC7">
                    <a:alpha val="65000"/>
                  </a:srgbClr>
                </a:gs>
                <a:gs pos="88000">
                  <a:srgbClr val="7005D4">
                    <a:alpha val="56000"/>
                  </a:srgbClr>
                </a:gs>
                <a:gs pos="100000">
                  <a:srgbClr val="8C3D91">
                    <a:alpha val="50000"/>
                  </a:srgbClr>
                </a:gs>
              </a:gsLst>
              <a:lin ang="5400000" scaled="1"/>
            </a:gra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" charset="0"/>
              </a:endParaRPr>
            </a:p>
          </p:txBody>
        </p:sp>
        <p:sp>
          <p:nvSpPr>
            <p:cNvPr id="10250" name="ANText"/>
            <p:cNvSpPr txBox="1">
              <a:spLocks noChangeArrowheads="1"/>
            </p:cNvSpPr>
            <p:nvPr/>
          </p:nvSpPr>
          <p:spPr bwMode="auto">
            <a:xfrm>
              <a:off x="2180" y="3960"/>
              <a:ext cx="1400" cy="2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 anchorCtr="1"/>
            <a:lstStyle/>
            <a:p>
              <a:pPr algn="ctr"/>
              <a:r>
                <a:rPr lang="en-US" b="1">
                  <a:solidFill>
                    <a:srgbClr val="FFFFFF"/>
                  </a:solidFill>
                </a:rPr>
                <a:t>Answer Now</a:t>
              </a:r>
            </a:p>
          </p:txBody>
        </p:sp>
      </p:grpSp>
      <p:sp>
        <p:nvSpPr>
          <p:cNvPr id="367733" name="CorShape1"/>
          <p:cNvSpPr>
            <a:spLocks/>
          </p:cNvSpPr>
          <p:nvPr>
            <p:custDataLst>
              <p:tags r:id="rId4"/>
            </p:custDataLst>
          </p:nvPr>
        </p:nvSpPr>
        <p:spPr bwMode="auto">
          <a:xfrm rot="10800000">
            <a:off x="223838" y="3724275"/>
            <a:ext cx="292100" cy="292100"/>
          </a:xfrm>
          <a:custGeom>
            <a:avLst/>
            <a:gdLst>
              <a:gd name="T0" fmla="*/ 248285 w 960"/>
              <a:gd name="T1" fmla="*/ 177800 h 1104"/>
              <a:gd name="T2" fmla="*/ 292100 w 960"/>
              <a:gd name="T3" fmla="*/ 88900 h 1104"/>
              <a:gd name="T4" fmla="*/ 175260 w 960"/>
              <a:gd name="T5" fmla="*/ 0 h 1104"/>
              <a:gd name="T6" fmla="*/ 0 w 960"/>
              <a:gd name="T7" fmla="*/ 241300 h 1104"/>
              <a:gd name="T8" fmla="*/ 0 w 960"/>
              <a:gd name="T9" fmla="*/ 292100 h 1104"/>
              <a:gd name="T10" fmla="*/ 189865 w 960"/>
              <a:gd name="T11" fmla="*/ 88900 h 1104"/>
              <a:gd name="T12" fmla="*/ 248285 w 960"/>
              <a:gd name="T13" fmla="*/ 177800 h 110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960" h="1104">
                <a:moveTo>
                  <a:pt x="816" y="672"/>
                </a:moveTo>
                <a:lnTo>
                  <a:pt x="960" y="336"/>
                </a:lnTo>
                <a:lnTo>
                  <a:pt x="576" y="0"/>
                </a:lnTo>
                <a:lnTo>
                  <a:pt x="0" y="912"/>
                </a:lnTo>
                <a:lnTo>
                  <a:pt x="0" y="1104"/>
                </a:lnTo>
                <a:lnTo>
                  <a:pt x="624" y="336"/>
                </a:lnTo>
                <a:lnTo>
                  <a:pt x="816" y="672"/>
                </a:lnTo>
                <a:close/>
              </a:path>
            </a:pathLst>
          </a:custGeom>
          <a:solidFill>
            <a:srgbClr val="00C800"/>
          </a:solidFill>
          <a:ln w="9525">
            <a:noFill/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7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7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773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VERSION" val="200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SHAPE" val="True"/>
  <p:tag name="SHAPETYPE" val="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FBE78BE0981A4F258288EA2D15C2F1F3"/>
  <p:tag name="SLIDEID" val="FBE78BE0981A4F258288EA2D15C2F1F3"/>
  <p:tag name="SLIDEORDER" val="1"/>
  <p:tag name="SLIDETYPE" val="Q"/>
  <p:tag name="DEMOGRAPHIC" val="False"/>
  <p:tag name="SPEEDSCORING" val="False"/>
  <p:tag name="VALUES" val="Correct¤Incorrect"/>
  <p:tag name="TOTALRESPONSES" val="32"/>
  <p:tag name="SLICED" val="False"/>
  <p:tag name="RESPONSES" val="COM12,1,32,1;2;1;1;1;1;1;1;1;2;1;2;2;2;1;1;2;2;2;1;2;2;2;1;1;1;2;1;1;1;2;2;"/>
  <p:tag name="CHARTSTRINGSTD" val="18 14"/>
  <p:tag name="CHARTSTRINGREV" val="14 18"/>
  <p:tag name="CHARTSTRINGSTDPER" val="0.5625 0.4375"/>
  <p:tag name="CHARTSTRINGREVPER" val="0.4375 0.5625"/>
  <p:tag name="QUESTIONALIAS" val="Is this a graph of a function?"/>
  <p:tag name="ANSWERSALIAS" val="Yes¤No"/>
  <p:tag name="RESPONSESGATHERED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LENGTH" val="7"/>
  <p:tag name="FONTSIZE" val="32"/>
  <p:tag name="BULLETTYPE" val="ppBulletArabicPeriod"/>
  <p:tag name="ANSWERTEXT" val="Yes&#10;No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1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SHAPE" val="True"/>
  <p:tag name="SHAPETYPE" val="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00265DE63D8A4DB1A41BA5A234FC6B6A"/>
  <p:tag name="SLIDEID" val="00265DE63D8A4DB1A41BA5A234FC6B6A"/>
  <p:tag name="SLIDEORDER" val="1"/>
  <p:tag name="SLIDETYPE" val="Q"/>
  <p:tag name="DEMOGRAPHIC" val="False"/>
  <p:tag name="SPEEDSCORING" val="False"/>
  <p:tag name="VALUES" val="Incorrect¤Incorrect¤Correct¤Incorrect"/>
  <p:tag name="TOTALRESPONSES" val="32"/>
  <p:tag name="SLICED" val="False"/>
  <p:tag name="RESPONSES" val="COM12,1,32,1;4;3;3;1;2;1;3;1;4;2;2;1;4;1;2;3;1;4;4;1;2;1;1;3;3;3;4;2;1;3;4;"/>
  <p:tag name="CHARTSTRINGSTD" val="11 6 8 7"/>
  <p:tag name="CHARTSTRINGREV" val="7 8 6 11"/>
  <p:tag name="CHARTSTRINGSTDPER" val="0.34375 0.1875 0.25 0.21875"/>
  <p:tag name="CHARTSTRINGREVPER" val="0.21875 0.25 0.1875 0.34375"/>
  <p:tag name="QUESTIONALIAS" val="Given g(x) = x2 – 2, find g(4)"/>
  <p:tag name="ANSWERSALIAS" val="2¤6¤14¤18"/>
  <p:tag name="RESPONSESGATHERED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LENGTH" val="12"/>
  <p:tag name="FONTSIZE" val="32"/>
  <p:tag name="BULLETTYPE" val="ppBulletArabicPeriod"/>
  <p:tag name="ANSWERTEXT" val="2&#10;6&#10;14&#10;18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4724326922484DA5AAC9093A5D099491"/>
  <p:tag name="SLIDEID" val="4724326922484DA5AAC9093A5D099491"/>
  <p:tag name="SLIDEORDER" val="1"/>
  <p:tag name="SLIDETYPE" val="Q"/>
  <p:tag name="DEMOGRAPHIC" val="False"/>
  <p:tag name="SPEEDSCORING" val="False"/>
  <p:tag name="VALUES" val="Incorrect¤Correct¤Incorrect¤Incorrect"/>
  <p:tag name="TOTALRESPONSES" val="32"/>
  <p:tag name="SLICED" val="False"/>
  <p:tag name="RESPONSES" val="COM12,1,32,2;3;4;4;1;3;4;3;2;1;1;2;4;4;3;1;2;2;3;3;3;1;3;3;4;2;1;3;4;3;2;4;"/>
  <p:tag name="CHARTSTRINGSTD" val="6 7 11 8"/>
  <p:tag name="CHARTSTRINGREV" val="8 11 7 6"/>
  <p:tag name="CHARTSTRINGSTDPER" val="0.1875 0.21875 0.34375 0.25"/>
  <p:tag name="CHARTSTRINGREVPER" val="0.25 0.34375 0.21875 0.1875"/>
  <p:tag name="RESPONSESGATHERED" val="False"/>
  <p:tag name="QUESTIONALIAS" val="Given f(x) = 2x + 1, find-4[f(3) – f(1)]"/>
  <p:tag name="ANSWERSALIAS" val="-40¤-16¤-8¤4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LENGTH" val="15"/>
  <p:tag name="FONTSIZE" val="32"/>
  <p:tag name="BULLETTYPE" val="ppBulletArabicPeriod"/>
  <p:tag name="ANSWERTEXT" val="-40&#10;-16&#10;-8&#10;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D707F4DA2FFA44B0B2C35F7BFA940927"/>
  <p:tag name="SLIDEID" val="D707F4DA2FFA44B0B2C35F7BFA940927"/>
  <p:tag name="SLIDEORDER" val="1"/>
  <p:tag name="SLIDETYPE" val="Q"/>
  <p:tag name="DEMOGRAPHIC" val="False"/>
  <p:tag name="SPEEDSCORING" val="False"/>
  <p:tag name="VALUES" val="Correct¤Incorrect"/>
  <p:tag name="QUESTIONALIAS" val="Is this relation a function?{(1,3), (2,3), (3,3)}"/>
  <p:tag name="ANSWERSALIAS" val="Yes¤No"/>
  <p:tag name="TOTALRESPONSES" val="32"/>
  <p:tag name="SLICED" val="False"/>
  <p:tag name="RESPONSES" val="COM12,1,32,1;1;2;2;1;2;1;2;1;2;2;1;1;1;1;2;1;1;1;1;2;2;1;2;2;2;2;2;2;2;1;2;"/>
  <p:tag name="CHARTSTRINGSTD" val="15 17"/>
  <p:tag name="CHARTSTRINGREV" val="17 15"/>
  <p:tag name="CHARTSTRINGSTDPER" val="0.46875 0.53125"/>
  <p:tag name="CHARTSTRINGREVPER" val="0.53125 0.46875"/>
  <p:tag name="RESPONSESGATHERED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LENGTH" val="7"/>
  <p:tag name="FONTSIZE" val="32"/>
  <p:tag name="BULLETTYPE" val="ppBulletArabicPeriod"/>
  <p:tag name="ANSWERTEXT" val="Yes&#10;No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1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280</TotalTime>
  <Words>322</Words>
  <Application>Microsoft Office PowerPoint</Application>
  <PresentationFormat>On-screen Show (4:3)</PresentationFormat>
  <Paragraphs>102</Paragraphs>
  <Slides>13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Times</vt:lpstr>
      <vt:lpstr>Arial</vt:lpstr>
      <vt:lpstr>Times New Roman</vt:lpstr>
      <vt:lpstr>Concourse</vt:lpstr>
      <vt:lpstr>MathType 5.0 Equation</vt:lpstr>
      <vt:lpstr>Objectives The student will be able to:</vt:lpstr>
      <vt:lpstr>Functions</vt:lpstr>
      <vt:lpstr>Function Notation</vt:lpstr>
      <vt:lpstr>Determine whether each relation is a function.</vt:lpstr>
      <vt:lpstr>Determine whether the relation is a function.</vt:lpstr>
      <vt:lpstr>Is this relation a function? {(1,3), (2,3), (3,3)}</vt:lpstr>
      <vt:lpstr>Vertical Line Test (pencil test)</vt:lpstr>
      <vt:lpstr>Vertical Line Test</vt:lpstr>
      <vt:lpstr>Is this a graph of a function?</vt:lpstr>
      <vt:lpstr>Given f(x) = 3x - 2, find:</vt:lpstr>
      <vt:lpstr>Given h(z) = z2 - 4z + 9, find h(-3)</vt:lpstr>
      <vt:lpstr>Given g(x) = x2 – 2, find g(4)</vt:lpstr>
      <vt:lpstr>Given f(x) = 2x + 1, find   -4[f(3) – f(1)]</vt:lpstr>
    </vt:vector>
  </TitlesOfParts>
  <Company>HCPS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Functions</dc:title>
  <dc:creator>Skip Tyler</dc:creator>
  <cp:lastModifiedBy>Joe B</cp:lastModifiedBy>
  <cp:revision>27</cp:revision>
  <dcterms:created xsi:type="dcterms:W3CDTF">2001-06-19T02:03:32Z</dcterms:created>
  <dcterms:modified xsi:type="dcterms:W3CDTF">2015-09-06T14:24:19Z</dcterms:modified>
</cp:coreProperties>
</file>